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1" r:id="rId6"/>
    <p:sldId id="261" r:id="rId7"/>
    <p:sldId id="273" r:id="rId8"/>
    <p:sldId id="275" r:id="rId9"/>
    <p:sldId id="276" r:id="rId10"/>
    <p:sldId id="270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74" d="100"/>
          <a:sy n="174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EB32-1D99-44DB-A8EE-EC42A9A8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17D5B-BFCA-4398-A6C0-4030BE0EF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F800A-D425-4E59-A3D5-CAE3C3B1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CED90-0855-42CB-87E3-06DCB99C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365C7-C313-4F65-BD4D-B6FBB96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1F14-5A7C-4EF6-9086-04416EF0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BBEAB-6ABD-4C68-8A8B-784BF129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AEF4D-D9D9-4888-94BA-85AFAEEA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91BB-BBA2-403F-9D07-F9439279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A3E0-6560-4A0A-90A6-6A2DAEB7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4D2F0-641E-45FE-9717-C1E8978B5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324A1-F0C2-4F2D-BCB0-8D760AA2A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A723-B98F-4FF7-86DC-68779E64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6190-609C-4C24-A5EA-4734941E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7EE78-6D41-43CE-9D10-D91D0A87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94DE-25AE-4068-899A-357F2A19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D8A86-A808-4BDD-B38E-9B26C407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8D7BB-C60E-4B3D-8A85-11CD379B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79F3-2138-4525-A5E7-15EA2138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2FBDF-06DA-4828-940F-930C0047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BEB9-0AA9-40AB-8703-B9692FE8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90A53-DD69-46F5-A268-040A0710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57784-66D7-4156-84F0-958DAE6C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C832C-8547-4ED8-9E54-C8182C73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4675-FFE1-41AA-9F6E-628F8690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D00E-88C4-4953-97ED-AC193500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1B9D9-EC4F-4999-A992-E82FFF61B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BEB5D-DCF4-46DD-909A-F86BA657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265D-93C4-4B00-BDEB-6B4F85C4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0C143-0DEE-414D-9BB7-CCC10D54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3502B-9DEB-41E9-B210-8C0CB3FB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F2F0-DC87-47AB-8BD6-F3B92680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1D34C-147A-418E-88D5-C72610C4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227FD-F1EF-42BD-92A5-7A0CC6B86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3C552-E084-4328-9F54-4196FF452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E3A4CD-0B3E-4C99-816C-DFF46BF1B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06A52-369D-4FCA-91A8-6D192D09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FE4D9-61A3-4067-8FEF-67670D0D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00BB1-BB94-45DB-87F5-FD1B7BD7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C344-47B3-4E11-BA01-5DE45E54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7E56D-250A-4712-B2B5-6B580DE9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EF3DD-56A3-43C5-B160-21D5BAA2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0F7C6-E8FC-4B8E-A18C-3ED0C9FE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9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04BE0-B269-4B88-B97C-53812E5E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29645-FAFA-4D2B-8FDD-2DD70A13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0DB0E-0E41-4B58-95DA-547D7F74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D9C9-4DC8-4E74-AEA1-980EC03D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F288-FC6A-476B-8D2C-2A043648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3052C-D770-4C9C-A068-BC8B1C19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F2BBE-383F-4AC2-942D-B77BEA35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F630F-EEBC-4F31-870D-E5DB2751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8BD3D-A2F1-4E52-BA55-CE7D760D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CA7F-3FAB-4040-9F62-10445B4F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9A2E1-8114-4DC2-829F-D041064A6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1A15-FC5F-4247-9CCB-16D4E15DD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36438-5E92-4A06-8758-A8784E2B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5DBB-685C-440D-AE35-A1B7EA3D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76D58-DA99-420F-83A3-094EC675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60C33-8685-4B4F-A880-6D1CC743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1B26-FB12-44F5-9413-7A074246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17F63-DFEC-4CEA-8EC1-0BBB648B8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99B84-E514-4929-99D2-F4033A6B8942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AA109-8FB9-4A4E-8EAD-71D9896EB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E320C-74DB-4662-ACB7-DC53A08CF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3D02-AF3D-4611-B8BF-8B78E45F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9607" y="2604594"/>
            <a:ext cx="2372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NE</a:t>
            </a:r>
            <a:r>
              <a:rPr lang="en-US" sz="8000" dirty="0">
                <a:solidFill>
                  <a:schemeClr val="accent1"/>
                </a:solidFill>
                <a:latin typeface="+mj-lt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2857" y="3884075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The smart choice presentation template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A5FDB84-F7CB-4841-9F31-EEF78AB851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27A1DE-B3D3-442E-9C96-CC308CAC7E20}"/>
              </a:ext>
            </a:extLst>
          </p:cNvPr>
          <p:cNvSpPr txBox="1"/>
          <p:nvPr/>
        </p:nvSpPr>
        <p:spPr>
          <a:xfrm>
            <a:off x="2797649" y="2604594"/>
            <a:ext cx="65966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Legacy</a:t>
            </a: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Planning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0A454-C5DB-47BE-8953-4F8719B022EA}"/>
              </a:ext>
            </a:extLst>
          </p:cNvPr>
          <p:cNvSpPr txBox="1"/>
          <p:nvPr/>
        </p:nvSpPr>
        <p:spPr>
          <a:xfrm>
            <a:off x="4257055" y="3791742"/>
            <a:ext cx="367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Caring for the Ones You Love</a:t>
            </a:r>
          </a:p>
        </p:txBody>
      </p:sp>
    </p:spTree>
    <p:extLst>
      <p:ext uri="{BB962C8B-B14F-4D97-AF65-F5344CB8AC3E}">
        <p14:creationId xmlns:p14="http://schemas.microsoft.com/office/powerpoint/2010/main" val="176783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07DC-5DBE-4F6A-B1D7-BBCE00C2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Estate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A706-7155-4F0F-A766-A74DB77E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 you have Estate Plans and Medical Directives established?</a:t>
            </a:r>
          </a:p>
          <a:p>
            <a:r>
              <a:rPr lang="en-US" dirty="0"/>
              <a:t>A Will</a:t>
            </a:r>
          </a:p>
          <a:p>
            <a:r>
              <a:rPr lang="en-US" dirty="0"/>
              <a:t>An Advanced Medical Directive</a:t>
            </a:r>
          </a:p>
          <a:p>
            <a:r>
              <a:rPr lang="en-US" dirty="0"/>
              <a:t>A Durable Power of Attorney</a:t>
            </a:r>
          </a:p>
          <a:p>
            <a:r>
              <a:rPr lang="en-US" dirty="0"/>
              <a:t>A Trust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01524-96B3-40B1-9EE2-8E6DF01CC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910772"/>
            <a:ext cx="5535346" cy="31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A706-7155-4F0F-A766-A74DB77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996277"/>
            <a:ext cx="121539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 matter your age, it’s important to make sure you have a plan to care for the ones you love.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CB0D7E-7B8E-4938-ADD1-EAD31CEF1038}"/>
              </a:ext>
            </a:extLst>
          </p:cNvPr>
          <p:cNvCxnSpPr/>
          <p:nvPr/>
        </p:nvCxnSpPr>
        <p:spPr>
          <a:xfrm>
            <a:off x="990600" y="1356360"/>
            <a:ext cx="999744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55A30E-7B5F-47DB-8BA9-FCBCB4986BB9}"/>
              </a:ext>
            </a:extLst>
          </p:cNvPr>
          <p:cNvCxnSpPr/>
          <p:nvPr/>
        </p:nvCxnSpPr>
        <p:spPr>
          <a:xfrm>
            <a:off x="990600" y="5135880"/>
            <a:ext cx="999744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3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9607" y="2604594"/>
            <a:ext cx="2372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NE</a:t>
            </a:r>
            <a:r>
              <a:rPr lang="en-US" sz="8000" dirty="0">
                <a:solidFill>
                  <a:schemeClr val="accent1"/>
                </a:solidFill>
                <a:latin typeface="+mj-lt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2857" y="3884075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The smart choice presentation template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A5FDB84-F7CB-4841-9F31-EEF78AB851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27A1DE-B3D3-442E-9C96-CC308CAC7E20}"/>
              </a:ext>
            </a:extLst>
          </p:cNvPr>
          <p:cNvSpPr txBox="1"/>
          <p:nvPr/>
        </p:nvSpPr>
        <p:spPr>
          <a:xfrm>
            <a:off x="2797649" y="2604594"/>
            <a:ext cx="65966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Legacy</a:t>
            </a: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Planning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0A454-C5DB-47BE-8953-4F8719B022EA}"/>
              </a:ext>
            </a:extLst>
          </p:cNvPr>
          <p:cNvSpPr txBox="1"/>
          <p:nvPr/>
        </p:nvSpPr>
        <p:spPr>
          <a:xfrm>
            <a:off x="4257055" y="3791742"/>
            <a:ext cx="367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Caring for the Ones you Love</a:t>
            </a:r>
          </a:p>
        </p:txBody>
      </p:sp>
    </p:spTree>
    <p:extLst>
      <p:ext uri="{BB962C8B-B14F-4D97-AF65-F5344CB8AC3E}">
        <p14:creationId xmlns:p14="http://schemas.microsoft.com/office/powerpoint/2010/main" val="365475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BA35A-9801-493C-94D6-B26A620A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is Legacy Planning?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B1CE2-EC66-473D-AF26-A3C2C2851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Legacy Planning is </a:t>
            </a:r>
            <a:r>
              <a:rPr lang="en-US" b="1" dirty="0">
                <a:solidFill>
                  <a:srgbClr val="92D050"/>
                </a:solidFill>
              </a:rPr>
              <a:t>having your finances in order</a:t>
            </a:r>
            <a:r>
              <a:rPr lang="en-US" dirty="0"/>
              <a:t> so your love ones receive your money and not the government and lawyers.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Creating a legacy involves having </a:t>
            </a:r>
            <a:r>
              <a:rPr lang="en-US" b="1" dirty="0">
                <a:solidFill>
                  <a:srgbClr val="92D050"/>
                </a:solidFill>
              </a:rPr>
              <a:t>wills, medical directives, durable power’s of attorney and or trusts</a:t>
            </a:r>
            <a:r>
              <a:rPr lang="en-US" b="1" dirty="0"/>
              <a:t> </a:t>
            </a:r>
            <a:r>
              <a:rPr lang="en-US" dirty="0"/>
              <a:t>in place.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don’t have these in place, the courts will have to become involved and that means time and lawyer fees for your loved ones.</a:t>
            </a:r>
          </a:p>
        </p:txBody>
      </p:sp>
    </p:spTree>
    <p:extLst>
      <p:ext uri="{BB962C8B-B14F-4D97-AF65-F5344CB8AC3E}">
        <p14:creationId xmlns:p14="http://schemas.microsoft.com/office/powerpoint/2010/main" val="226111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A706-7155-4F0F-A766-A74DB77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2360172"/>
            <a:ext cx="121539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If you were to pass today, would your spouse and family be set financially?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CB0D7E-7B8E-4938-ADD1-EAD31CEF1038}"/>
              </a:ext>
            </a:extLst>
          </p:cNvPr>
          <p:cNvCxnSpPr/>
          <p:nvPr/>
        </p:nvCxnSpPr>
        <p:spPr>
          <a:xfrm>
            <a:off x="990600" y="1356360"/>
            <a:ext cx="999744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55A30E-7B5F-47DB-8BA9-FCBCB4986BB9}"/>
              </a:ext>
            </a:extLst>
          </p:cNvPr>
          <p:cNvCxnSpPr/>
          <p:nvPr/>
        </p:nvCxnSpPr>
        <p:spPr>
          <a:xfrm>
            <a:off x="990600" y="5135880"/>
            <a:ext cx="999744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0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5F05E3-8796-4C4E-BD93-CC3C17E13E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852" y="2125791"/>
            <a:ext cx="4334120" cy="2889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E07DC-5DBE-4F6A-B1D7-BBCE00C2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Problem:</a:t>
            </a:r>
            <a:r>
              <a:rPr lang="en-US" b="1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A706-7155-4F0F-A766-A74DB77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959" y="1253331"/>
            <a:ext cx="70990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approximately </a:t>
            </a:r>
            <a:r>
              <a:rPr lang="en-US" b="1" dirty="0">
                <a:solidFill>
                  <a:srgbClr val="92D050"/>
                </a:solidFill>
              </a:rPr>
              <a:t>77 million Baby Boomers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who will pass in the coming decades leaving behind TRILLIONS OF DOLLARS…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Accidents, disease, and other issues can also affect younger people as well.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200" b="1" dirty="0"/>
              <a:t>While some have plans in place, </a:t>
            </a:r>
          </a:p>
          <a:p>
            <a:pPr marL="0" indent="0" algn="ctr">
              <a:buNone/>
            </a:pPr>
            <a:r>
              <a:rPr lang="en-US" sz="3200" b="1" dirty="0"/>
              <a:t>MANY DO NOT!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2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07DC-5DBE-4F6A-B1D7-BBCE00C2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Life and Health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A706-7155-4F0F-A766-A74DB77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840"/>
            <a:ext cx="11079480" cy="5471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/>
              <a:t>70% of Americans are UNDER-INSURED!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Rule of thumb is you need at least 10 times your annual income in life insurance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3000" b="1" dirty="0"/>
              <a:t>Term insurance </a:t>
            </a:r>
            <a:r>
              <a:rPr lang="en-US" sz="3000" dirty="0"/>
              <a:t>is cheap when you are young, but eventually “terms out”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000" b="1" dirty="0"/>
              <a:t>Permanent life </a:t>
            </a:r>
            <a:r>
              <a:rPr lang="en-US" sz="3000" dirty="0"/>
              <a:t>is meant to be their your entire life. It costs more upfront, but done properly it can:</a:t>
            </a:r>
          </a:p>
          <a:p>
            <a:r>
              <a:rPr lang="en-US" sz="3000" dirty="0"/>
              <a:t>Life-time of insurance coverage</a:t>
            </a:r>
          </a:p>
          <a:p>
            <a:r>
              <a:rPr lang="en-US" sz="3000" dirty="0"/>
              <a:t>Tax-Free Income in retirement</a:t>
            </a:r>
          </a:p>
          <a:p>
            <a:r>
              <a:rPr lang="en-US" sz="3000" dirty="0"/>
              <a:t>College Funding</a:t>
            </a:r>
          </a:p>
          <a:p>
            <a:r>
              <a:rPr lang="en-US" sz="3000" dirty="0"/>
              <a:t>Emergency funds</a:t>
            </a:r>
          </a:p>
          <a:p>
            <a:r>
              <a:rPr lang="en-US" sz="3000" dirty="0"/>
              <a:t>Opportunity Fund.</a:t>
            </a:r>
          </a:p>
          <a:p>
            <a:r>
              <a:rPr lang="en-US" sz="3000" dirty="0"/>
              <a:t>Some even offer Long Term Care Benefits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2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07DC-5DBE-4F6A-B1D7-BBCE00C2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Life and Health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A706-7155-4F0F-A766-A74DB77E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Do you have Life Insurance in place?</a:t>
            </a:r>
          </a:p>
          <a:p>
            <a:r>
              <a:rPr lang="en-US" dirty="0"/>
              <a:t>What is the death benefit?</a:t>
            </a:r>
          </a:p>
          <a:p>
            <a:r>
              <a:rPr lang="en-US" dirty="0"/>
              <a:t>If it is </a:t>
            </a:r>
            <a:r>
              <a:rPr lang="en-US" b="1" dirty="0">
                <a:solidFill>
                  <a:srgbClr val="92D050"/>
                </a:solidFill>
              </a:rPr>
              <a:t>term</a:t>
            </a:r>
            <a:r>
              <a:rPr lang="en-US" dirty="0"/>
              <a:t>, when does it </a:t>
            </a:r>
            <a:r>
              <a:rPr lang="en-US" b="1" u="sng" dirty="0">
                <a:solidFill>
                  <a:srgbClr val="92D050"/>
                </a:solidFill>
              </a:rPr>
              <a:t>term out</a:t>
            </a:r>
            <a:r>
              <a:rPr lang="en-US" dirty="0"/>
              <a:t>?</a:t>
            </a:r>
          </a:p>
          <a:p>
            <a:r>
              <a:rPr lang="en-US" dirty="0"/>
              <a:t>If it is </a:t>
            </a:r>
            <a:r>
              <a:rPr lang="en-US" b="1" dirty="0">
                <a:solidFill>
                  <a:srgbClr val="92D050"/>
                </a:solidFill>
              </a:rPr>
              <a:t>permanent</a:t>
            </a:r>
            <a:r>
              <a:rPr lang="en-US" dirty="0"/>
              <a:t>; is it fully funded?</a:t>
            </a:r>
          </a:p>
          <a:p>
            <a:pPr marL="0" indent="0">
              <a:buNone/>
            </a:pPr>
            <a:r>
              <a:rPr lang="en-US" b="1" dirty="0"/>
              <a:t>Have you considered:</a:t>
            </a:r>
          </a:p>
          <a:p>
            <a:r>
              <a:rPr lang="en-US" dirty="0"/>
              <a:t>Medicare?</a:t>
            </a:r>
          </a:p>
          <a:p>
            <a:r>
              <a:rPr lang="en-US" dirty="0"/>
              <a:t>Medicare Supplements?</a:t>
            </a:r>
          </a:p>
          <a:p>
            <a:r>
              <a:rPr lang="en-US" dirty="0"/>
              <a:t>Prescription Drug plans?</a:t>
            </a:r>
          </a:p>
          <a:p>
            <a:pPr marL="0" indent="0">
              <a:buNone/>
            </a:pPr>
            <a:r>
              <a:rPr lang="en-US" b="1" dirty="0"/>
              <a:t>Do you have </a:t>
            </a:r>
            <a:r>
              <a:rPr lang="en-US" b="1" dirty="0">
                <a:solidFill>
                  <a:srgbClr val="92D050"/>
                </a:solidFill>
              </a:rPr>
              <a:t>Long Term Care</a:t>
            </a:r>
            <a:r>
              <a:rPr lang="en-US" b="1" dirty="0"/>
              <a:t> coverage?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B6B4D-CC8A-49B0-A6E4-97B9F8FF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589" y="472589"/>
            <a:ext cx="4966322" cy="5235155"/>
          </a:xfrm>
          <a:prstGeom prst="rect">
            <a:avLst/>
          </a:prstGeom>
        </p:spPr>
      </p:pic>
      <p:pic>
        <p:nvPicPr>
          <p:cNvPr id="4" name="Graphic 3" descr="Arrow: Straight">
            <a:extLst>
              <a:ext uri="{FF2B5EF4-FFF2-40B4-BE49-F238E27FC236}">
                <a16:creationId xmlns:a16="http://schemas.microsoft.com/office/drawing/2014/main" id="{ABB38D07-1574-437E-B264-D2676B37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355080" y="2514600"/>
            <a:ext cx="116176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2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07DC-5DBE-4F6A-B1D7-BBCE00C2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92D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Legacy Plan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A706-7155-4F0F-A766-A74DB77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9931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Mark dies at 71 years old, leaving his wife Mary and 2 adult children. Mark has </a:t>
            </a:r>
            <a:r>
              <a:rPr lang="en-US" b="1" dirty="0"/>
              <a:t>$500,000 in his old 401(K) and wants the family to get the full amount.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 bought a $250,000 Index Universal Life insurance policy so that when he died, they could </a:t>
            </a:r>
            <a:r>
              <a:rPr lang="en-US" b="1" dirty="0"/>
              <a:t>pay the taxes and have money left.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31FCF-0ED0-4857-8844-E2806D65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953250" y="2247107"/>
            <a:ext cx="4838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3D0187-BF39-4179-B50B-DE3EC83CB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76" y="352727"/>
            <a:ext cx="8510847" cy="61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05920-415A-45E5-B090-69CFA3237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60" y="1796538"/>
            <a:ext cx="8760879" cy="32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425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Devanagari</vt:lpstr>
      <vt:lpstr>Arial</vt:lpstr>
      <vt:lpstr>Calibri</vt:lpstr>
      <vt:lpstr>Calibri Light</vt:lpstr>
      <vt:lpstr>Office Theme</vt:lpstr>
      <vt:lpstr>PowerPoint Presentation</vt:lpstr>
      <vt:lpstr>What is Legacy Planning?</vt:lpstr>
      <vt:lpstr>PowerPoint Presentation</vt:lpstr>
      <vt:lpstr>The Problem: </vt:lpstr>
      <vt:lpstr>Life and Health Insurance</vt:lpstr>
      <vt:lpstr>Life and Health Insurance</vt:lpstr>
      <vt:lpstr>Legacy Plan Example</vt:lpstr>
      <vt:lpstr>PowerPoint Presentation</vt:lpstr>
      <vt:lpstr>PowerPoint Presentation</vt:lpstr>
      <vt:lpstr>Estate Planning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Burton</dc:creator>
  <cp:lastModifiedBy>Kirtley, William</cp:lastModifiedBy>
  <cp:revision>12</cp:revision>
  <dcterms:created xsi:type="dcterms:W3CDTF">2019-05-24T17:17:05Z</dcterms:created>
  <dcterms:modified xsi:type="dcterms:W3CDTF">2021-07-15T17:39:56Z</dcterms:modified>
</cp:coreProperties>
</file>