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3" r:id="rId5"/>
    <p:sldId id="257" r:id="rId6"/>
    <p:sldId id="266" r:id="rId7"/>
    <p:sldId id="258" r:id="rId8"/>
    <p:sldId id="267" r:id="rId9"/>
    <p:sldId id="264" r:id="rId10"/>
    <p:sldId id="259" r:id="rId11"/>
    <p:sldId id="265" r:id="rId12"/>
    <p:sldId id="262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 varScale="1">
        <p:scale>
          <a:sx n="170" d="100"/>
          <a:sy n="170" d="100"/>
        </p:scale>
        <p:origin x="216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E393F0-781E-4008-A14B-843DB967A3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D82765-923E-4325-AB68-DAD2F89399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FCA95B-3572-43D5-AE83-C691972CC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11D0A-3220-4557-AD61-540CF75509F3}" type="datetimeFigureOut">
              <a:rPr lang="en-US" smtClean="0"/>
              <a:t>7/15/21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5E70F6-1914-4F90-90EA-D95751D132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52C6A3-9C7B-4036-8101-7D2D4E07F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ABD29-F4E7-4F34-96BF-6E9E6EFB29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14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1B5294-E357-4CFB-B82F-3FAA2092F7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7C0F18-6A7B-4DD6-87AC-100E96E87C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0D1D32-C7D4-4E86-975D-85ECC1F91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11D0A-3220-4557-AD61-540CF75509F3}" type="datetimeFigureOut">
              <a:rPr lang="en-US" smtClean="0"/>
              <a:t>7/15/21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207632-C48C-4309-9F8B-990A497670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0593D6-E6BB-4FE0-9DFD-7D384CF78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ABD29-F4E7-4F34-96BF-6E9E6EFB29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05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108C7B1-6E25-4A7A-B1BD-B060719E1C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D84A96-3112-4F1F-9C0E-FB719ABEE5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D5A5B6-A763-4931-8D88-D92007CF2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11D0A-3220-4557-AD61-540CF75509F3}" type="datetimeFigureOut">
              <a:rPr lang="en-US" smtClean="0"/>
              <a:t>7/15/21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C4FF2A-0F99-4CE7-8577-9E25F553D7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318229-AA1C-48F6-B475-D39F72937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ABD29-F4E7-4F34-96BF-6E9E6EFB29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294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3529C-B219-4F31-B27E-C68D3D367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0A51B6-2F7D-4D41-A77E-D1CEB865EF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FFBC4C-1515-45B6-91A1-14600189CB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11D0A-3220-4557-AD61-540CF75509F3}" type="datetimeFigureOut">
              <a:rPr lang="en-US" smtClean="0"/>
              <a:t>7/15/21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1FC280-5490-420A-B3D1-57903DC003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4402EE-DE57-4809-BF65-3E99C9EB2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ABD29-F4E7-4F34-96BF-6E9E6EFB29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395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B906D2-8440-4599-BC41-B3D6B8343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0639B2-AF99-49A2-836A-E154D4AEFC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09CB9B-9470-4A6E-A826-181DD3D12D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11D0A-3220-4557-AD61-540CF75509F3}" type="datetimeFigureOut">
              <a:rPr lang="en-US" smtClean="0"/>
              <a:t>7/15/21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B6DA85-1C28-4D4E-AA3D-E5C25D43F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9A3E11-0F02-4F94-84D0-D7DC6C0A6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ABD29-F4E7-4F34-96BF-6E9E6EFB29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170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C5552D-D06D-47B8-84A4-85E96F2976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AA903E-ECA7-4A68-8C6A-94B31F0672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452187-B611-40EC-8BF7-FE886CA243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CB46C8-DD42-4B23-9E83-915EEBCDB8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11D0A-3220-4557-AD61-540CF75509F3}" type="datetimeFigureOut">
              <a:rPr lang="en-US" smtClean="0"/>
              <a:t>7/15/21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805B5F-3BC3-46D4-8453-6B80EE4695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B51418-E70F-4185-8344-CD4BD7A5B0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ABD29-F4E7-4F34-96BF-6E9E6EFB29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912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2546C2-BCD2-41BE-AE97-4ABB4A965C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918D60-BA98-4C07-BA9D-EE0CF34871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94AA0B-B184-471D-B2C4-1B4C3E61EA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597C33C-653F-46BE-AA82-15339B660B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31DBC9-1410-4F65-A908-C66E46D94D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35F4E5E-E769-4351-8E9C-FD21765135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11D0A-3220-4557-AD61-540CF75509F3}" type="datetimeFigureOut">
              <a:rPr lang="en-US" smtClean="0"/>
              <a:t>7/15/21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2C570E5-0260-4ADC-85DE-AC304D4E40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E171E11-B88D-4E93-8447-B04162CA3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ABD29-F4E7-4F34-96BF-6E9E6EFB29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966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401830-7821-489B-AF5A-60942500FE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06894F5-1351-4520-BBA6-15CE6BE4D8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11D0A-3220-4557-AD61-540CF75509F3}" type="datetimeFigureOut">
              <a:rPr lang="en-US" smtClean="0"/>
              <a:t>7/15/21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E69E2E-2DFC-4467-AD92-3AAF521ADA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F7C0B83-55F2-4A60-AD89-F3C5F5FBE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ABD29-F4E7-4F34-96BF-6E9E6EFB29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31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9CD2D2F-65FD-4765-A99C-2343197932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11D0A-3220-4557-AD61-540CF75509F3}" type="datetimeFigureOut">
              <a:rPr lang="en-US" smtClean="0"/>
              <a:t>7/15/21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C832347-D8AB-4AE7-BDFF-807A21282A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9E56A7-EDA1-44C8-B61A-CF23ACC93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ABD29-F4E7-4F34-96BF-6E9E6EFB29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860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7DE8C7-28E4-4FCF-A9AD-D606F59DAC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4C3EE8-9096-41C6-BEBE-F8C97D9F03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B7EB0B-FBD3-464B-8B05-6D640C1E8B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865F8A-7973-4A73-BD1A-9A72C44171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11D0A-3220-4557-AD61-540CF75509F3}" type="datetimeFigureOut">
              <a:rPr lang="en-US" smtClean="0"/>
              <a:t>7/15/21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0E3853-3725-4C55-AB00-FCB632068C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38CE29-1A16-42A7-B8BB-90E0E9494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ABD29-F4E7-4F34-96BF-6E9E6EFB29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055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C2BA39-EF46-41E9-99B2-35F555794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88C47CC-B44E-4117-A8B3-B228B9C206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0397E1-3F19-4958-84B4-290FC3A0D0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55106C-6DEC-45C1-AFA7-80E495ECCA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11D0A-3220-4557-AD61-540CF75509F3}" type="datetimeFigureOut">
              <a:rPr lang="en-US" smtClean="0"/>
              <a:t>7/15/21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0ADF75-AD07-4B57-902F-7CBC9B58B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D9D856-BA0D-4EDD-9364-BB3F6763A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ABD29-F4E7-4F34-96BF-6E9E6EFB29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08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431EC30-9881-4E63-903B-40CAC03375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47A3B8-D1A5-4C35-A6DD-15DF3D5241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61E531-B113-411E-96CC-42B844A6B9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B11D0A-3220-4557-AD61-540CF75509F3}" type="datetimeFigureOut">
              <a:rPr lang="en-US" smtClean="0"/>
              <a:t>7/15/21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2BDE1C-BCF5-4E61-90E3-CBF3065FD3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548B12-AF0F-46A3-9EEB-4ED6C462EA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1ABD29-F4E7-4F34-96BF-6E9E6EFB29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64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phic 8" descr="Brainstorm">
            <a:extLst>
              <a:ext uri="{FF2B5EF4-FFF2-40B4-BE49-F238E27FC236}">
                <a16:creationId xmlns:a16="http://schemas.microsoft.com/office/drawing/2014/main" id="{2C2F41EB-19E4-4A1B-8D3F-16E5A1EFBA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flipH="1">
            <a:off x="-968402" y="-186794"/>
            <a:ext cx="7403690" cy="7403690"/>
          </a:xfrm>
          <a:prstGeom prst="rect">
            <a:avLst/>
          </a:prstGeom>
        </p:spPr>
      </p:pic>
      <p:pic>
        <p:nvPicPr>
          <p:cNvPr id="8" name="Graphic 7" descr="Brainstorm">
            <a:extLst>
              <a:ext uri="{FF2B5EF4-FFF2-40B4-BE49-F238E27FC236}">
                <a16:creationId xmlns:a16="http://schemas.microsoft.com/office/drawing/2014/main" id="{5B8F5C36-7D15-43FA-BEEE-3F3CD64F5A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771837" y="-186794"/>
            <a:ext cx="7403690" cy="74036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3BC3A86-B7A7-4682-90FA-1067F43B81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0429" y="3429000"/>
            <a:ext cx="9991142" cy="1315615"/>
          </a:xfrm>
        </p:spPr>
        <p:txBody>
          <a:bodyPr>
            <a:normAutofit/>
          </a:bodyPr>
          <a:lstStyle/>
          <a:p>
            <a:r>
              <a:rPr lang="en-US" sz="7400" dirty="0">
                <a:latin typeface="Aharoni" panose="02010803020104030203" pitchFamily="2" charset="-79"/>
                <a:cs typeface="Aharoni" panose="02010803020104030203" pitchFamily="2" charset="-79"/>
              </a:rPr>
              <a:t>MONEY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3699EBA-0D4F-4066-879F-084D51DDF8BB}"/>
              </a:ext>
            </a:extLst>
          </p:cNvPr>
          <p:cNvSpPr txBox="1">
            <a:spLocks/>
          </p:cNvSpPr>
          <p:nvPr/>
        </p:nvSpPr>
        <p:spPr>
          <a:xfrm>
            <a:off x="1524000" y="1450561"/>
            <a:ext cx="9144000" cy="104917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000" dirty="0">
                <a:latin typeface="Aharoni" panose="02010803020104030203" pitchFamily="2" charset="-79"/>
                <a:cs typeface="Aharoni" panose="02010803020104030203" pitchFamily="2" charset="-79"/>
              </a:rPr>
              <a:t>LIES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63F4651D-AC50-40DD-90A8-FB025CFD1E38}"/>
              </a:ext>
            </a:extLst>
          </p:cNvPr>
          <p:cNvSpPr txBox="1">
            <a:spLocks/>
          </p:cNvSpPr>
          <p:nvPr/>
        </p:nvSpPr>
        <p:spPr>
          <a:xfrm>
            <a:off x="1524000" y="2617504"/>
            <a:ext cx="9144000" cy="104917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000" dirty="0">
                <a:latin typeface="Aharoni" panose="02010803020104030203" pitchFamily="2" charset="-79"/>
                <a:cs typeface="Aharoni" panose="02010803020104030203" pitchFamily="2" charset="-79"/>
              </a:rPr>
              <a:t>BELIEVE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94D83C8F-5590-4FF8-B605-C2B63673EF36}"/>
              </a:ext>
            </a:extLst>
          </p:cNvPr>
          <p:cNvSpPr txBox="1">
            <a:spLocks/>
          </p:cNvSpPr>
          <p:nvPr/>
        </p:nvSpPr>
        <p:spPr>
          <a:xfrm>
            <a:off x="4575889" y="3198687"/>
            <a:ext cx="2907262" cy="10491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6600" dirty="0">
                <a:solidFill>
                  <a:schemeClr val="accent4"/>
                </a:solidFill>
                <a:latin typeface="Bradley Hand ITC" panose="03070402050302030203" pitchFamily="66" charset="0"/>
              </a:rPr>
              <a:t>about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DC2C11-5DAF-42EB-BCCA-D7D79528CB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34054" y="1986909"/>
            <a:ext cx="3054998" cy="1087019"/>
          </a:xfrm>
        </p:spPr>
        <p:txBody>
          <a:bodyPr>
            <a:normAutofit/>
          </a:bodyPr>
          <a:lstStyle/>
          <a:p>
            <a:r>
              <a:rPr lang="en-US" sz="6600" dirty="0">
                <a:solidFill>
                  <a:schemeClr val="accent4"/>
                </a:solidFill>
                <a:latin typeface="Bradley Hand ITC" panose="03070402050302030203" pitchFamily="66" charset="0"/>
              </a:rPr>
              <a:t>People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10BD636-CFBA-483A-BBC5-911646F82F83}"/>
              </a:ext>
            </a:extLst>
          </p:cNvPr>
          <p:cNvSpPr txBox="1"/>
          <p:nvPr/>
        </p:nvSpPr>
        <p:spPr>
          <a:xfrm>
            <a:off x="92735" y="6488668"/>
            <a:ext cx="2892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Copyright 2020 TriQuest USA</a:t>
            </a:r>
          </a:p>
        </p:txBody>
      </p:sp>
    </p:spTree>
    <p:extLst>
      <p:ext uri="{BB962C8B-B14F-4D97-AF65-F5344CB8AC3E}">
        <p14:creationId xmlns:p14="http://schemas.microsoft.com/office/powerpoint/2010/main" val="21921165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E95CB9-9FDA-4E5E-A97F-C9B694F37F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881049" cy="1325563"/>
          </a:xfrm>
        </p:spPr>
        <p:txBody>
          <a:bodyPr>
            <a:normAutofit/>
          </a:bodyPr>
          <a:lstStyle/>
          <a:p>
            <a:r>
              <a:rPr lang="en-US" dirty="0">
                <a:latin typeface="Arial Black" panose="020B0A04020102020204" pitchFamily="34" charset="0"/>
                <a:cs typeface="Aharoni" panose="02010803020104030203" pitchFamily="2" charset="-79"/>
              </a:rPr>
              <a:t>4 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|</a:t>
            </a:r>
            <a:r>
              <a:rPr lang="en-US" dirty="0">
                <a:latin typeface="Arial Black" panose="020B0A04020102020204" pitchFamily="34" charset="0"/>
                <a:cs typeface="Aharoni" panose="02010803020104030203" pitchFamily="2" charset="-79"/>
              </a:rPr>
              <a:t> The </a:t>
            </a:r>
            <a:r>
              <a:rPr lang="en-US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4% RULE</a:t>
            </a:r>
            <a:r>
              <a:rPr lang="en-US" dirty="0">
                <a:latin typeface="Arial Black" panose="020B0A04020102020204" pitchFamily="34" charset="0"/>
                <a:cs typeface="Aharoni" panose="02010803020104030203" pitchFamily="2" charset="-79"/>
              </a:rPr>
              <a:t> is a Safe and </a:t>
            </a:r>
            <a:br>
              <a:rPr lang="en-US" dirty="0">
                <a:latin typeface="Arial Black" panose="020B0A04020102020204" pitchFamily="34" charset="0"/>
                <a:cs typeface="Aharoni" panose="02010803020104030203" pitchFamily="2" charset="-79"/>
              </a:rPr>
            </a:br>
            <a:r>
              <a:rPr lang="en-US" dirty="0">
                <a:latin typeface="Arial Black" panose="020B0A04020102020204" pitchFamily="34" charset="0"/>
                <a:cs typeface="Aharoni" panose="02010803020104030203" pitchFamily="2" charset="-79"/>
              </a:rPr>
              <a:t>     Acceptable Distribution Rate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B45077-9B0F-4DF5-B181-59F784A81A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Thought</a:t>
            </a:r>
            <a:r>
              <a:rPr lang="en-US" dirty="0"/>
              <a:t>: If you withdraw 4% of your retirement accounts in the first year and adjust for inflation after that, you should have money to last for retirement.</a:t>
            </a:r>
          </a:p>
          <a:p>
            <a:endParaRPr lang="en-US" dirty="0"/>
          </a:p>
          <a:p>
            <a:r>
              <a:rPr lang="en-US" b="1" dirty="0"/>
              <a:t>Reality: </a:t>
            </a:r>
            <a:r>
              <a:rPr lang="en-US" dirty="0"/>
              <a:t>It’s more like the 2% rule</a:t>
            </a:r>
            <a:r>
              <a:rPr lang="en-US" b="1" dirty="0"/>
              <a:t> - </a:t>
            </a:r>
            <a:r>
              <a:rPr lang="en-US" dirty="0"/>
              <a:t>“Say Goodbye to the 4% Rule” </a:t>
            </a:r>
            <a:r>
              <a:rPr lang="en-US" i="1" dirty="0"/>
              <a:t>Wall Street Journal </a:t>
            </a:r>
            <a:r>
              <a:rPr lang="en-US" dirty="0"/>
              <a:t>(</a:t>
            </a:r>
            <a:r>
              <a:rPr lang="en-US"/>
              <a:t>Kelly Greene, </a:t>
            </a:r>
            <a:r>
              <a:rPr lang="en-US" dirty="0"/>
              <a:t>March 2013) </a:t>
            </a:r>
          </a:p>
        </p:txBody>
      </p:sp>
    </p:spTree>
    <p:extLst>
      <p:ext uri="{BB962C8B-B14F-4D97-AF65-F5344CB8AC3E}">
        <p14:creationId xmlns:p14="http://schemas.microsoft.com/office/powerpoint/2010/main" val="1672568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5422E857-A96C-4124-80CA-1E087DF7CAB6}"/>
              </a:ext>
            </a:extLst>
          </p:cNvPr>
          <p:cNvSpPr/>
          <p:nvPr/>
        </p:nvSpPr>
        <p:spPr>
          <a:xfrm>
            <a:off x="913119" y="531845"/>
            <a:ext cx="10365762" cy="5747657"/>
          </a:xfrm>
          <a:prstGeom prst="rect">
            <a:avLst/>
          </a:prstGeom>
          <a:noFill/>
          <a:ln w="762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2485490-BEAF-42EB-A803-299F0F07169F}"/>
              </a:ext>
            </a:extLst>
          </p:cNvPr>
          <p:cNvSpPr txBox="1"/>
          <p:nvPr/>
        </p:nvSpPr>
        <p:spPr>
          <a:xfrm>
            <a:off x="1233948" y="2104347"/>
            <a:ext cx="1004493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The 4% rule can fail. </a:t>
            </a:r>
          </a:p>
          <a:p>
            <a:endParaRPr lang="en-US" sz="4800" dirty="0">
              <a:solidFill>
                <a:schemeClr val="accent4"/>
              </a:solidFill>
              <a:latin typeface="Arial Black" panose="020B0A04020102020204" pitchFamily="34" charset="0"/>
              <a:cs typeface="Aharoni" panose="02010803020104030203" pitchFamily="2" charset="-79"/>
            </a:endParaRPr>
          </a:p>
          <a:p>
            <a:r>
              <a:rPr lang="en-US" sz="48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You need a retirement income strategy that works.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B237338-08A4-4008-9CB1-6E8EA6D976E1}"/>
              </a:ext>
            </a:extLst>
          </p:cNvPr>
          <p:cNvSpPr/>
          <p:nvPr/>
        </p:nvSpPr>
        <p:spPr>
          <a:xfrm>
            <a:off x="4149213" y="121298"/>
            <a:ext cx="3785419" cy="9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9CAF853-57F6-4823-AAD6-A57D1AB233D6}"/>
              </a:ext>
            </a:extLst>
          </p:cNvPr>
          <p:cNvSpPr txBox="1"/>
          <p:nvPr/>
        </p:nvSpPr>
        <p:spPr>
          <a:xfrm>
            <a:off x="4260465" y="145183"/>
            <a:ext cx="44835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cap="small" dirty="0">
                <a:latin typeface="Arial Black" panose="020B0A04020102020204" pitchFamily="34" charset="0"/>
              </a:rPr>
              <a:t>The Truth</a:t>
            </a:r>
          </a:p>
        </p:txBody>
      </p:sp>
    </p:spTree>
    <p:extLst>
      <p:ext uri="{BB962C8B-B14F-4D97-AF65-F5344CB8AC3E}">
        <p14:creationId xmlns:p14="http://schemas.microsoft.com/office/powerpoint/2010/main" val="18694697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2EDC2C11-5DAF-42EB-BCCA-D7D79528CB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05215" y="1210321"/>
            <a:ext cx="8010035" cy="1949058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chemeClr val="accent4"/>
                </a:solidFill>
                <a:latin typeface="Bradley Hand ITC" panose="03070402050302030203" pitchFamily="66" charset="0"/>
              </a:rPr>
              <a:t>You can live with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3699EBA-0D4F-4066-879F-084D51DDF8BB}"/>
              </a:ext>
            </a:extLst>
          </p:cNvPr>
          <p:cNvSpPr txBox="1">
            <a:spLocks/>
          </p:cNvSpPr>
          <p:nvPr/>
        </p:nvSpPr>
        <p:spPr>
          <a:xfrm>
            <a:off x="1638233" y="4694971"/>
            <a:ext cx="9144000" cy="104917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dirty="0">
                <a:solidFill>
                  <a:schemeClr val="bg1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Sound Financial Advice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63F4651D-AC50-40DD-90A8-FB025CFD1E38}"/>
              </a:ext>
            </a:extLst>
          </p:cNvPr>
          <p:cNvSpPr txBox="1">
            <a:spLocks/>
          </p:cNvSpPr>
          <p:nvPr/>
        </p:nvSpPr>
        <p:spPr>
          <a:xfrm>
            <a:off x="688065" y="1210321"/>
            <a:ext cx="11044334" cy="14679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dirty="0">
                <a:solidFill>
                  <a:schemeClr val="bg1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Confidence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B599C2EF-FE49-4757-AFEE-E952E3DD6C1E}"/>
              </a:ext>
            </a:extLst>
          </p:cNvPr>
          <p:cNvSpPr txBox="1">
            <a:spLocks/>
          </p:cNvSpPr>
          <p:nvPr/>
        </p:nvSpPr>
        <p:spPr>
          <a:xfrm>
            <a:off x="1524000" y="2746619"/>
            <a:ext cx="9144000" cy="104917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dirty="0">
                <a:solidFill>
                  <a:schemeClr val="bg1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Peace of Mind</a:t>
            </a: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F55B09D2-9132-42B9-8860-F7BC88481906}"/>
              </a:ext>
            </a:extLst>
          </p:cNvPr>
          <p:cNvSpPr txBox="1">
            <a:spLocks/>
          </p:cNvSpPr>
          <p:nvPr/>
        </p:nvSpPr>
        <p:spPr>
          <a:xfrm>
            <a:off x="2205214" y="2483153"/>
            <a:ext cx="8010035" cy="19490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dirty="0">
                <a:solidFill>
                  <a:schemeClr val="accent4"/>
                </a:solidFill>
                <a:latin typeface="Bradley Hand ITC" panose="03070402050302030203" pitchFamily="66" charset="0"/>
              </a:rPr>
              <a:t>and</a:t>
            </a:r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81F5550C-635A-46ED-920A-6B046A417138}"/>
              </a:ext>
            </a:extLst>
          </p:cNvPr>
          <p:cNvSpPr txBox="1">
            <a:spLocks/>
          </p:cNvSpPr>
          <p:nvPr/>
        </p:nvSpPr>
        <p:spPr>
          <a:xfrm>
            <a:off x="2205214" y="3648075"/>
            <a:ext cx="8010035" cy="19490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dirty="0">
                <a:solidFill>
                  <a:schemeClr val="accent4"/>
                </a:solidFill>
                <a:latin typeface="Bradley Hand ITC" panose="03070402050302030203" pitchFamily="66" charset="0"/>
              </a:rPr>
              <a:t>When you have a </a:t>
            </a:r>
          </a:p>
          <a:p>
            <a:r>
              <a:rPr lang="en-US" sz="4000" b="1" dirty="0">
                <a:solidFill>
                  <a:schemeClr val="accent4"/>
                </a:solidFill>
                <a:latin typeface="Bradley Hand ITC" panose="03070402050302030203" pitchFamily="66" charset="0"/>
              </a:rPr>
              <a:t>financial Plan based on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422E857-A96C-4124-80CA-1E087DF7CAB6}"/>
              </a:ext>
            </a:extLst>
          </p:cNvPr>
          <p:cNvSpPr/>
          <p:nvPr/>
        </p:nvSpPr>
        <p:spPr>
          <a:xfrm>
            <a:off x="913119" y="531845"/>
            <a:ext cx="10365762" cy="5747657"/>
          </a:xfrm>
          <a:prstGeom prst="rect">
            <a:avLst/>
          </a:prstGeom>
          <a:noFill/>
          <a:ln w="762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469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2EDC2C11-5DAF-42EB-BCCA-D7D79528CB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30269" y="3188515"/>
            <a:ext cx="8010035" cy="1949058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chemeClr val="accent4"/>
                </a:solidFill>
                <a:latin typeface="Bradley Hand ITC" panose="03070402050302030203" pitchFamily="66" charset="0"/>
              </a:rPr>
              <a:t>Is an important step in securing the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3699EBA-0D4F-4066-879F-084D51DDF8BB}"/>
              </a:ext>
            </a:extLst>
          </p:cNvPr>
          <p:cNvSpPr txBox="1">
            <a:spLocks/>
          </p:cNvSpPr>
          <p:nvPr/>
        </p:nvSpPr>
        <p:spPr>
          <a:xfrm>
            <a:off x="1746735" y="2083358"/>
            <a:ext cx="9144000" cy="104917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dirty="0">
                <a:solidFill>
                  <a:schemeClr val="bg1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How Money Works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63F4651D-AC50-40DD-90A8-FB025CFD1E38}"/>
              </a:ext>
            </a:extLst>
          </p:cNvPr>
          <p:cNvSpPr txBox="1">
            <a:spLocks/>
          </p:cNvSpPr>
          <p:nvPr/>
        </p:nvSpPr>
        <p:spPr>
          <a:xfrm>
            <a:off x="913119" y="3932186"/>
            <a:ext cx="11044334" cy="1467987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dirty="0">
                <a:solidFill>
                  <a:schemeClr val="bg1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Right Financial Plan </a:t>
            </a:r>
          </a:p>
          <a:p>
            <a:r>
              <a:rPr lang="en-US" sz="5400" dirty="0">
                <a:solidFill>
                  <a:schemeClr val="bg1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For YOU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B599C2EF-FE49-4757-AFEE-E952E3DD6C1E}"/>
              </a:ext>
            </a:extLst>
          </p:cNvPr>
          <p:cNvSpPr txBox="1">
            <a:spLocks/>
          </p:cNvSpPr>
          <p:nvPr/>
        </p:nvSpPr>
        <p:spPr>
          <a:xfrm>
            <a:off x="2572133" y="1280862"/>
            <a:ext cx="9144000" cy="104917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dirty="0">
                <a:solidFill>
                  <a:schemeClr val="bg1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Truth</a:t>
            </a: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F55B09D2-9132-42B9-8860-F7BC88481906}"/>
              </a:ext>
            </a:extLst>
          </p:cNvPr>
          <p:cNvSpPr txBox="1">
            <a:spLocks/>
          </p:cNvSpPr>
          <p:nvPr/>
        </p:nvSpPr>
        <p:spPr>
          <a:xfrm>
            <a:off x="4604946" y="1558770"/>
            <a:ext cx="8010035" cy="19490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dirty="0">
                <a:solidFill>
                  <a:schemeClr val="accent4"/>
                </a:solidFill>
                <a:latin typeface="Bradley Hand ITC" panose="03070402050302030203" pitchFamily="66" charset="0"/>
              </a:rPr>
              <a:t>about</a:t>
            </a:r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81F5550C-635A-46ED-920A-6B046A417138}"/>
              </a:ext>
            </a:extLst>
          </p:cNvPr>
          <p:cNvSpPr txBox="1">
            <a:spLocks/>
          </p:cNvSpPr>
          <p:nvPr/>
        </p:nvSpPr>
        <p:spPr>
          <a:xfrm>
            <a:off x="825398" y="1572952"/>
            <a:ext cx="8010035" cy="19490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dirty="0">
                <a:solidFill>
                  <a:schemeClr val="accent4"/>
                </a:solidFill>
                <a:latin typeface="Bradley Hand ITC" panose="03070402050302030203" pitchFamily="66" charset="0"/>
              </a:rPr>
              <a:t>Knowing the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422E857-A96C-4124-80CA-1E087DF7CAB6}"/>
              </a:ext>
            </a:extLst>
          </p:cNvPr>
          <p:cNvSpPr/>
          <p:nvPr/>
        </p:nvSpPr>
        <p:spPr>
          <a:xfrm>
            <a:off x="913119" y="531845"/>
            <a:ext cx="10365762" cy="5747657"/>
          </a:xfrm>
          <a:prstGeom prst="rect">
            <a:avLst/>
          </a:prstGeom>
          <a:noFill/>
          <a:ln w="762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0080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E95CB9-9FDA-4E5E-A97F-C9B694F37F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881049" cy="1325563"/>
          </a:xfrm>
        </p:spPr>
        <p:txBody>
          <a:bodyPr>
            <a:normAutofit/>
          </a:bodyPr>
          <a:lstStyle/>
          <a:p>
            <a:r>
              <a:rPr lang="en-US" dirty="0">
                <a:latin typeface="Arial Black" panose="020B0A04020102020204" pitchFamily="34" charset="0"/>
                <a:cs typeface="Aharoni" panose="02010803020104030203" pitchFamily="2" charset="-79"/>
              </a:rPr>
              <a:t>1 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|</a:t>
            </a:r>
            <a:r>
              <a:rPr lang="en-US" dirty="0">
                <a:latin typeface="Arial Black" panose="020B0A04020102020204" pitchFamily="34" charset="0"/>
                <a:cs typeface="Aharoni" panose="02010803020104030203" pitchFamily="2" charset="-79"/>
              </a:rPr>
              <a:t> 0% Interest </a:t>
            </a:r>
            <a:r>
              <a:rPr lang="en-US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SAVES</a:t>
            </a:r>
            <a:r>
              <a:rPr lang="en-US" dirty="0">
                <a:latin typeface="Arial Black" panose="020B0A04020102020204" pitchFamily="34" charset="0"/>
                <a:cs typeface="Aharoni" panose="02010803020104030203" pitchFamily="2" charset="-79"/>
              </a:rPr>
              <a:t> You Money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B45077-9B0F-4DF5-B181-59F784A81A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Opportunity cost </a:t>
            </a:r>
            <a:r>
              <a:rPr lang="en-US" dirty="0"/>
              <a:t>– missing out on a benefit because you chose one option over another.</a:t>
            </a:r>
          </a:p>
          <a:p>
            <a:endParaRPr lang="en-US" b="1" dirty="0"/>
          </a:p>
          <a:p>
            <a:r>
              <a:rPr lang="en-US" b="1" dirty="0"/>
              <a:t>Need v. Want </a:t>
            </a:r>
            <a:r>
              <a:rPr lang="en-US" dirty="0"/>
              <a:t>– an important distinction when making an informed decision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917104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5422E857-A96C-4124-80CA-1E087DF7CAB6}"/>
              </a:ext>
            </a:extLst>
          </p:cNvPr>
          <p:cNvSpPr/>
          <p:nvPr/>
        </p:nvSpPr>
        <p:spPr>
          <a:xfrm>
            <a:off x="913119" y="531845"/>
            <a:ext cx="10365762" cy="5747657"/>
          </a:xfrm>
          <a:prstGeom prst="rect">
            <a:avLst/>
          </a:prstGeom>
          <a:noFill/>
          <a:ln w="762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2485490-BEAF-42EB-A803-299F0F07169F}"/>
              </a:ext>
            </a:extLst>
          </p:cNvPr>
          <p:cNvSpPr txBox="1"/>
          <p:nvPr/>
        </p:nvSpPr>
        <p:spPr>
          <a:xfrm>
            <a:off x="1479753" y="1882179"/>
            <a:ext cx="1004493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0% could COST you money.</a:t>
            </a:r>
          </a:p>
          <a:p>
            <a:endParaRPr lang="en-US" sz="4800" dirty="0">
              <a:solidFill>
                <a:schemeClr val="accent4"/>
              </a:solidFill>
              <a:latin typeface="Arial Black" panose="020B0A04020102020204" pitchFamily="34" charset="0"/>
              <a:cs typeface="Aharoni" panose="02010803020104030203" pitchFamily="2" charset="-79"/>
            </a:endParaRPr>
          </a:p>
          <a:p>
            <a:r>
              <a:rPr lang="en-US" sz="48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You should weigh the pros and cons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B237338-08A4-4008-9CB1-6E8EA6D976E1}"/>
              </a:ext>
            </a:extLst>
          </p:cNvPr>
          <p:cNvSpPr/>
          <p:nvPr/>
        </p:nvSpPr>
        <p:spPr>
          <a:xfrm>
            <a:off x="4149213" y="121298"/>
            <a:ext cx="3785419" cy="9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9CAF853-57F6-4823-AAD6-A57D1AB233D6}"/>
              </a:ext>
            </a:extLst>
          </p:cNvPr>
          <p:cNvSpPr txBox="1"/>
          <p:nvPr/>
        </p:nvSpPr>
        <p:spPr>
          <a:xfrm>
            <a:off x="4260465" y="145183"/>
            <a:ext cx="44835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cap="small" dirty="0">
                <a:latin typeface="Arial Black" panose="020B0A04020102020204" pitchFamily="34" charset="0"/>
              </a:rPr>
              <a:t>The Truth</a:t>
            </a:r>
          </a:p>
        </p:txBody>
      </p:sp>
    </p:spTree>
    <p:extLst>
      <p:ext uri="{BB962C8B-B14F-4D97-AF65-F5344CB8AC3E}">
        <p14:creationId xmlns:p14="http://schemas.microsoft.com/office/powerpoint/2010/main" val="32883679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E95CB9-9FDA-4E5E-A97F-C9B694F37F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rial Black" panose="020B0A04020102020204" pitchFamily="34" charset="0"/>
                <a:cs typeface="Aharoni" panose="02010803020104030203" pitchFamily="2" charset="-79"/>
              </a:rPr>
              <a:t>2 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|</a:t>
            </a:r>
            <a:r>
              <a:rPr lang="en-US" dirty="0">
                <a:latin typeface="Arial Black" panose="020B0A04020102020204" pitchFamily="34" charset="0"/>
                <a:cs typeface="Aharoni" panose="02010803020104030203" pitchFamily="2" charset="-79"/>
              </a:rPr>
              <a:t> You Should Pay off Your Mortgage     </a:t>
            </a:r>
            <a:br>
              <a:rPr lang="en-US" dirty="0">
                <a:latin typeface="Arial Black" panose="020B0A04020102020204" pitchFamily="34" charset="0"/>
                <a:cs typeface="Aharoni" panose="02010803020104030203" pitchFamily="2" charset="-79"/>
              </a:rPr>
            </a:br>
            <a:r>
              <a:rPr lang="en-US" dirty="0">
                <a:latin typeface="Arial Black" panose="020B0A04020102020204" pitchFamily="34" charset="0"/>
                <a:cs typeface="Aharoni" panose="02010803020104030203" pitchFamily="2" charset="-79"/>
              </a:rPr>
              <a:t>     </a:t>
            </a:r>
            <a:r>
              <a:rPr lang="en-US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BEFORE</a:t>
            </a:r>
            <a:r>
              <a:rPr lang="en-US" dirty="0">
                <a:latin typeface="Arial Black" panose="020B0A04020102020204" pitchFamily="34" charset="0"/>
                <a:cs typeface="Aharoni" panose="02010803020104030203" pitchFamily="2" charset="-79"/>
              </a:rPr>
              <a:t> Building Wealth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B45077-9B0F-4DF5-B181-59F784A81A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Financial Leverage</a:t>
            </a:r>
            <a:r>
              <a:rPr lang="en-US" dirty="0"/>
              <a:t>: it does not make sense (generally speaking) to pay off a 3% mortgage if you can earn a higher percentage on that extra money</a:t>
            </a:r>
          </a:p>
          <a:p>
            <a:endParaRPr lang="en-US" dirty="0"/>
          </a:p>
          <a:p>
            <a:r>
              <a:rPr lang="en-US" dirty="0"/>
              <a:t>If you invested $500 a month ($6K per year) x 7%...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3A01ADA2-5126-469A-8FE7-BF2383E361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7275529"/>
              </p:ext>
            </p:extLst>
          </p:nvPr>
        </p:nvGraphicFramePr>
        <p:xfrm>
          <a:off x="3310811" y="4461899"/>
          <a:ext cx="5570378" cy="192024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2785189">
                  <a:extLst>
                    <a:ext uri="{9D8B030D-6E8A-4147-A177-3AD203B41FA5}">
                      <a16:colId xmlns:a16="http://schemas.microsoft.com/office/drawing/2014/main" val="3526889418"/>
                    </a:ext>
                  </a:extLst>
                </a:gridCol>
                <a:gridCol w="2785189">
                  <a:extLst>
                    <a:ext uri="{9D8B030D-6E8A-4147-A177-3AD203B41FA5}">
                      <a16:colId xmlns:a16="http://schemas.microsoft.com/office/drawing/2014/main" val="33299411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600" dirty="0"/>
                        <a:t>15 years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$160,000+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54615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 dirty="0"/>
                        <a:t>20 years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$260,000+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295435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3600" dirty="0"/>
                        <a:t>30 years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$600,000+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35298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0508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5422E857-A96C-4124-80CA-1E087DF7CAB6}"/>
              </a:ext>
            </a:extLst>
          </p:cNvPr>
          <p:cNvSpPr/>
          <p:nvPr/>
        </p:nvSpPr>
        <p:spPr>
          <a:xfrm>
            <a:off x="913119" y="531845"/>
            <a:ext cx="10365762" cy="5747657"/>
          </a:xfrm>
          <a:prstGeom prst="rect">
            <a:avLst/>
          </a:prstGeom>
          <a:noFill/>
          <a:ln w="762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2485490-BEAF-42EB-A803-299F0F07169F}"/>
              </a:ext>
            </a:extLst>
          </p:cNvPr>
          <p:cNvSpPr txBox="1"/>
          <p:nvPr/>
        </p:nvSpPr>
        <p:spPr>
          <a:xfrm>
            <a:off x="1233948" y="1262746"/>
            <a:ext cx="1004493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Paying the mortgage first could cost you valuable time and money.</a:t>
            </a:r>
          </a:p>
          <a:p>
            <a:endParaRPr lang="en-US" sz="4800" dirty="0">
              <a:solidFill>
                <a:schemeClr val="accent4"/>
              </a:solidFill>
              <a:latin typeface="Arial Black" panose="020B0A04020102020204" pitchFamily="34" charset="0"/>
              <a:cs typeface="Aharoni" panose="02010803020104030203" pitchFamily="2" charset="-79"/>
            </a:endParaRPr>
          </a:p>
          <a:p>
            <a:r>
              <a:rPr lang="en-US" sz="48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Generally, you should build wealth FIRST.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B237338-08A4-4008-9CB1-6E8EA6D976E1}"/>
              </a:ext>
            </a:extLst>
          </p:cNvPr>
          <p:cNvSpPr/>
          <p:nvPr/>
        </p:nvSpPr>
        <p:spPr>
          <a:xfrm>
            <a:off x="4149213" y="121298"/>
            <a:ext cx="3785419" cy="9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9CAF853-57F6-4823-AAD6-A57D1AB233D6}"/>
              </a:ext>
            </a:extLst>
          </p:cNvPr>
          <p:cNvSpPr txBox="1"/>
          <p:nvPr/>
        </p:nvSpPr>
        <p:spPr>
          <a:xfrm>
            <a:off x="4260465" y="145183"/>
            <a:ext cx="44835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cap="small" dirty="0">
                <a:latin typeface="Arial Black" panose="020B0A04020102020204" pitchFamily="34" charset="0"/>
              </a:rPr>
              <a:t>The Truth</a:t>
            </a:r>
          </a:p>
        </p:txBody>
      </p:sp>
    </p:spTree>
    <p:extLst>
      <p:ext uri="{BB962C8B-B14F-4D97-AF65-F5344CB8AC3E}">
        <p14:creationId xmlns:p14="http://schemas.microsoft.com/office/powerpoint/2010/main" val="39349256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E95CB9-9FDA-4E5E-A97F-C9B694F37F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Arial Black" panose="020B0A04020102020204" pitchFamily="34" charset="0"/>
                <a:cs typeface="Aharoni" panose="02010803020104030203" pitchFamily="2" charset="-79"/>
              </a:rPr>
              <a:t>3 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|</a:t>
            </a:r>
            <a:r>
              <a:rPr lang="en-US" dirty="0">
                <a:latin typeface="Arial Black" panose="020B0A04020102020204" pitchFamily="34" charset="0"/>
                <a:cs typeface="Aharoni" panose="02010803020104030203" pitchFamily="2" charset="-79"/>
              </a:rPr>
              <a:t> You’ll Be in a </a:t>
            </a:r>
            <a:r>
              <a:rPr lang="en-US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LOWER</a:t>
            </a:r>
            <a:r>
              <a:rPr lang="en-US" dirty="0">
                <a:latin typeface="Arial Black" panose="020B0A04020102020204" pitchFamily="34" charset="0"/>
                <a:cs typeface="Aharoni" panose="02010803020104030203" pitchFamily="2" charset="-79"/>
              </a:rPr>
              <a:t> Tax </a:t>
            </a:r>
            <a:br>
              <a:rPr lang="en-US" dirty="0">
                <a:latin typeface="Arial Black" panose="020B0A04020102020204" pitchFamily="34" charset="0"/>
                <a:cs typeface="Aharoni" panose="02010803020104030203" pitchFamily="2" charset="-79"/>
              </a:rPr>
            </a:br>
            <a:r>
              <a:rPr lang="en-US" dirty="0">
                <a:latin typeface="Arial Black" panose="020B0A04020102020204" pitchFamily="34" charset="0"/>
                <a:cs typeface="Aharoni" panose="02010803020104030203" pitchFamily="2" charset="-79"/>
              </a:rPr>
              <a:t>     Bracket in Retirement</a:t>
            </a:r>
          </a:p>
        </p:txBody>
      </p:sp>
      <p:pic>
        <p:nvPicPr>
          <p:cNvPr id="4" name="Content Placeholder 4">
            <a:extLst>
              <a:ext uri="{FF2B5EF4-FFF2-40B4-BE49-F238E27FC236}">
                <a16:creationId xmlns:a16="http://schemas.microsoft.com/office/drawing/2014/main" id="{088EF85E-01C6-4BE3-A7FF-CB2148FDBBBD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93128" y="1994053"/>
            <a:ext cx="7805743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79666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E95CB9-9FDA-4E5E-A97F-C9B694F37F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Arial Black" panose="020B0A04020102020204" pitchFamily="34" charset="0"/>
                <a:cs typeface="Aharoni" panose="02010803020104030203" pitchFamily="2" charset="-79"/>
              </a:rPr>
              <a:t>3 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|</a:t>
            </a:r>
            <a:r>
              <a:rPr lang="en-US" dirty="0">
                <a:latin typeface="Arial Black" panose="020B0A04020102020204" pitchFamily="34" charset="0"/>
                <a:cs typeface="Aharoni" panose="02010803020104030203" pitchFamily="2" charset="-79"/>
              </a:rPr>
              <a:t> You’ll Be in a </a:t>
            </a:r>
            <a:r>
              <a:rPr lang="en-US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LOWER</a:t>
            </a:r>
            <a:r>
              <a:rPr lang="en-US" dirty="0">
                <a:latin typeface="Arial Black" panose="020B0A04020102020204" pitchFamily="34" charset="0"/>
                <a:cs typeface="Aharoni" panose="02010803020104030203" pitchFamily="2" charset="-79"/>
              </a:rPr>
              <a:t> Tax </a:t>
            </a:r>
            <a:br>
              <a:rPr lang="en-US" dirty="0">
                <a:latin typeface="Arial Black" panose="020B0A04020102020204" pitchFamily="34" charset="0"/>
                <a:cs typeface="Aharoni" panose="02010803020104030203" pitchFamily="2" charset="-79"/>
              </a:rPr>
            </a:br>
            <a:r>
              <a:rPr lang="en-US" dirty="0">
                <a:latin typeface="Arial Black" panose="020B0A04020102020204" pitchFamily="34" charset="0"/>
                <a:cs typeface="Aharoni" panose="02010803020104030203" pitchFamily="2" charset="-79"/>
              </a:rPr>
              <a:t>     Bracket in Retirement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FE9E32A-5554-4034-B2C6-D09AE71DAEDF}"/>
              </a:ext>
            </a:extLst>
          </p:cNvPr>
          <p:cNvSpPr/>
          <p:nvPr/>
        </p:nvSpPr>
        <p:spPr>
          <a:xfrm>
            <a:off x="3367545" y="2015612"/>
            <a:ext cx="2281084" cy="419212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5C72E29-6222-40D0-8C89-B8D361FA95EE}"/>
              </a:ext>
            </a:extLst>
          </p:cNvPr>
          <p:cNvSpPr/>
          <p:nvPr/>
        </p:nvSpPr>
        <p:spPr>
          <a:xfrm>
            <a:off x="6700684" y="2015612"/>
            <a:ext cx="2281084" cy="419212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34DD1D9-8BF1-4D05-8466-B342685C5F70}"/>
              </a:ext>
            </a:extLst>
          </p:cNvPr>
          <p:cNvSpPr/>
          <p:nvPr/>
        </p:nvSpPr>
        <p:spPr>
          <a:xfrm>
            <a:off x="6700684" y="2015612"/>
            <a:ext cx="2281084" cy="132556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C3C09BC-D920-46DE-AACD-B2AC894F49A9}"/>
              </a:ext>
            </a:extLst>
          </p:cNvPr>
          <p:cNvSpPr txBox="1"/>
          <p:nvPr/>
        </p:nvSpPr>
        <p:spPr>
          <a:xfrm>
            <a:off x="6700684" y="2147478"/>
            <a:ext cx="2281084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Arial Black" panose="020B0A04020102020204" pitchFamily="34" charset="0"/>
              </a:rPr>
              <a:t>TAXES</a:t>
            </a:r>
          </a:p>
          <a:p>
            <a:pPr algn="ctr"/>
            <a:endParaRPr lang="en-US" sz="1100" dirty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Arial Black" panose="020B0A04020102020204" pitchFamily="34" charset="0"/>
              </a:rPr>
              <a:t>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F47FA9B-23F6-48D2-8479-A8A5B5FB18FD}"/>
              </a:ext>
            </a:extLst>
          </p:cNvPr>
          <p:cNvSpPr txBox="1"/>
          <p:nvPr/>
        </p:nvSpPr>
        <p:spPr>
          <a:xfrm>
            <a:off x="6700684" y="3694263"/>
            <a:ext cx="2281084" cy="1431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Arial Black" panose="020B0A04020102020204" pitchFamily="34" charset="0"/>
              </a:rPr>
              <a:t>Retirement</a:t>
            </a:r>
          </a:p>
          <a:p>
            <a:pPr algn="ctr"/>
            <a:r>
              <a:rPr lang="en-US" sz="2400" dirty="0">
                <a:solidFill>
                  <a:schemeClr val="bg1"/>
                </a:solidFill>
                <a:latin typeface="Arial Black" panose="020B0A04020102020204" pitchFamily="34" charset="0"/>
              </a:rPr>
              <a:t>Income</a:t>
            </a:r>
          </a:p>
          <a:p>
            <a:pPr algn="ctr"/>
            <a:endParaRPr lang="en-US" sz="1100" dirty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pPr algn="ctr"/>
            <a:endParaRPr lang="en-US" sz="28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FF36D12-5283-4A86-9A36-C466472F1964}"/>
              </a:ext>
            </a:extLst>
          </p:cNvPr>
          <p:cNvSpPr txBox="1"/>
          <p:nvPr/>
        </p:nvSpPr>
        <p:spPr>
          <a:xfrm>
            <a:off x="3367545" y="2378310"/>
            <a:ext cx="22810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Arial Black" panose="020B0A04020102020204" pitchFamily="34" charset="0"/>
              </a:rPr>
              <a:t>Qualified Plan $</a:t>
            </a:r>
          </a:p>
        </p:txBody>
      </p:sp>
      <p:sp>
        <p:nvSpPr>
          <p:cNvPr id="11" name="Left Brace 10">
            <a:extLst>
              <a:ext uri="{FF2B5EF4-FFF2-40B4-BE49-F238E27FC236}">
                <a16:creationId xmlns:a16="http://schemas.microsoft.com/office/drawing/2014/main" id="{8C89FA23-3A43-42F3-A3A3-F6B02F52C7BE}"/>
              </a:ext>
            </a:extLst>
          </p:cNvPr>
          <p:cNvSpPr/>
          <p:nvPr/>
        </p:nvSpPr>
        <p:spPr>
          <a:xfrm>
            <a:off x="2713700" y="2015612"/>
            <a:ext cx="393290" cy="4192127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Left Brace 11">
            <a:extLst>
              <a:ext uri="{FF2B5EF4-FFF2-40B4-BE49-F238E27FC236}">
                <a16:creationId xmlns:a16="http://schemas.microsoft.com/office/drawing/2014/main" id="{F4746588-539F-4CB7-8C0B-CDC95B25F470}"/>
              </a:ext>
            </a:extLst>
          </p:cNvPr>
          <p:cNvSpPr/>
          <p:nvPr/>
        </p:nvSpPr>
        <p:spPr>
          <a:xfrm rot="10800000">
            <a:off x="9242323" y="2015612"/>
            <a:ext cx="393290" cy="4192127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AC746B2-15B4-41AB-8FD9-8D2B065F7DCA}"/>
              </a:ext>
            </a:extLst>
          </p:cNvPr>
          <p:cNvSpPr txBox="1"/>
          <p:nvPr/>
        </p:nvSpPr>
        <p:spPr>
          <a:xfrm>
            <a:off x="10033823" y="3819286"/>
            <a:ext cx="19664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Arial Black" panose="020B0A04020102020204" pitchFamily="34" charset="0"/>
              </a:rPr>
              <a:t>Reality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92D169D-EDFD-4985-BA29-E3C275682A56}"/>
              </a:ext>
            </a:extLst>
          </p:cNvPr>
          <p:cNvSpPr txBox="1"/>
          <p:nvPr/>
        </p:nvSpPr>
        <p:spPr>
          <a:xfrm>
            <a:off x="73742" y="3819286"/>
            <a:ext cx="26399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Arial Black" panose="020B0A04020102020204" pitchFamily="34" charset="0"/>
              </a:rPr>
              <a:t>Perception</a:t>
            </a:r>
          </a:p>
        </p:txBody>
      </p:sp>
    </p:spTree>
    <p:extLst>
      <p:ext uri="{BB962C8B-B14F-4D97-AF65-F5344CB8AC3E}">
        <p14:creationId xmlns:p14="http://schemas.microsoft.com/office/powerpoint/2010/main" val="3360528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7" grpId="0"/>
      <p:bldP spid="9" grpId="0"/>
      <p:bldP spid="10" grpId="0"/>
      <p:bldP spid="11" grpId="0" animBg="1"/>
      <p:bldP spid="12" grpId="0" animBg="1"/>
      <p:bldP spid="13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5422E857-A96C-4124-80CA-1E087DF7CAB6}"/>
              </a:ext>
            </a:extLst>
          </p:cNvPr>
          <p:cNvSpPr/>
          <p:nvPr/>
        </p:nvSpPr>
        <p:spPr>
          <a:xfrm>
            <a:off x="913119" y="531845"/>
            <a:ext cx="10365762" cy="5747657"/>
          </a:xfrm>
          <a:prstGeom prst="rect">
            <a:avLst/>
          </a:prstGeom>
          <a:noFill/>
          <a:ln w="762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2485490-BEAF-42EB-A803-299F0F07169F}"/>
              </a:ext>
            </a:extLst>
          </p:cNvPr>
          <p:cNvSpPr txBox="1"/>
          <p:nvPr/>
        </p:nvSpPr>
        <p:spPr>
          <a:xfrm>
            <a:off x="1073533" y="1905506"/>
            <a:ext cx="1004493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Tax rates go up. </a:t>
            </a:r>
          </a:p>
          <a:p>
            <a:endParaRPr lang="en-US" sz="4800" dirty="0">
              <a:solidFill>
                <a:schemeClr val="accent4"/>
              </a:solidFill>
              <a:latin typeface="Arial Black" panose="020B0A04020102020204" pitchFamily="34" charset="0"/>
              <a:cs typeface="Aharoni" panose="02010803020104030203" pitchFamily="2" charset="-79"/>
            </a:endParaRPr>
          </a:p>
          <a:p>
            <a:r>
              <a:rPr lang="en-US" sz="48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You should take advantage when they are “on sale”.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B237338-08A4-4008-9CB1-6E8EA6D976E1}"/>
              </a:ext>
            </a:extLst>
          </p:cNvPr>
          <p:cNvSpPr/>
          <p:nvPr/>
        </p:nvSpPr>
        <p:spPr>
          <a:xfrm>
            <a:off x="4149213" y="121298"/>
            <a:ext cx="3785419" cy="9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9CAF853-57F6-4823-AAD6-A57D1AB233D6}"/>
              </a:ext>
            </a:extLst>
          </p:cNvPr>
          <p:cNvSpPr txBox="1"/>
          <p:nvPr/>
        </p:nvSpPr>
        <p:spPr>
          <a:xfrm>
            <a:off x="4260465" y="145183"/>
            <a:ext cx="44835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cap="small" dirty="0">
                <a:latin typeface="Arial Black" panose="020B0A04020102020204" pitchFamily="34" charset="0"/>
              </a:rPr>
              <a:t>The Truth</a:t>
            </a:r>
          </a:p>
        </p:txBody>
      </p:sp>
    </p:spTree>
    <p:extLst>
      <p:ext uri="{BB962C8B-B14F-4D97-AF65-F5344CB8AC3E}">
        <p14:creationId xmlns:p14="http://schemas.microsoft.com/office/powerpoint/2010/main" val="18383768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11667</TotalTime>
  <Words>342</Words>
  <Application>Microsoft Macintosh PowerPoint</Application>
  <PresentationFormat>Widescreen</PresentationFormat>
  <Paragraphs>64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Aharoni</vt:lpstr>
      <vt:lpstr>Arial</vt:lpstr>
      <vt:lpstr>Arial Black</vt:lpstr>
      <vt:lpstr>Bradley Hand ITC</vt:lpstr>
      <vt:lpstr>Calibri</vt:lpstr>
      <vt:lpstr>Calibri Light</vt:lpstr>
      <vt:lpstr>Office Theme</vt:lpstr>
      <vt:lpstr>MONEY</vt:lpstr>
      <vt:lpstr>PowerPoint Presentation</vt:lpstr>
      <vt:lpstr>1 | 0% Interest SAVES You Money</vt:lpstr>
      <vt:lpstr>PowerPoint Presentation</vt:lpstr>
      <vt:lpstr>2 | You Should Pay off Your Mortgage           BEFORE Building Wealth</vt:lpstr>
      <vt:lpstr>PowerPoint Presentation</vt:lpstr>
      <vt:lpstr>3 | You’ll Be in a LOWER Tax       Bracket in Retirement</vt:lpstr>
      <vt:lpstr>3 | You’ll Be in a LOWER Tax       Bracket in Retirement</vt:lpstr>
      <vt:lpstr>PowerPoint Presentation</vt:lpstr>
      <vt:lpstr>4 | The 4% RULE is a Safe and       Acceptable Distribution Rate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MONEY</dc:title>
  <dc:creator>Adam Burton</dc:creator>
  <cp:lastModifiedBy>Kirtley, William</cp:lastModifiedBy>
  <cp:revision>22</cp:revision>
  <dcterms:created xsi:type="dcterms:W3CDTF">2020-07-08T11:47:20Z</dcterms:created>
  <dcterms:modified xsi:type="dcterms:W3CDTF">2021-07-15T17:40:11Z</dcterms:modified>
</cp:coreProperties>
</file>