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9" r:id="rId3"/>
    <p:sldId id="267" r:id="rId4"/>
    <p:sldId id="310" r:id="rId5"/>
    <p:sldId id="300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B269-3724-4915-84B6-EA2458D77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C2EB4-9837-4ADD-92F5-2051C6F42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58646-197A-4FF4-9D57-37B5847F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5AA99-0FD4-4CF0-855C-34DF1767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CD19-5BE8-4480-9246-0CD81532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ED2A-1051-4A0C-80CD-421CA137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8AFE9-7D69-4BCD-9136-DE127DAC2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30BA6-9558-4948-9D1F-1A4AED5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8B38-8DB0-404B-B415-F13A6895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F42D0-118E-4B89-8FE6-971B09FB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5A6E1-59F5-4BE2-8150-4ACE58580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784D-4682-4FD8-A08D-6A6C085E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55D1-0FAC-4A93-94A7-B50F9A69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27EE3-0E19-43D5-825C-8BB2A565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F410-B182-4763-B0BB-E3FA1DBD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05F-504E-472B-BE34-E2BBFA7F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8743-77F7-4223-84B1-ECC137A5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EDF77-3EEB-466C-AF42-539F34DF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B11FB-59EF-420B-9632-4AA161DF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B265-9B20-466A-AC27-61D2DD0E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02F4-BC21-4BF0-8921-B1B8FD98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23559-DF19-4007-AC7B-B79DEA9A5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3BEC-3C13-43F5-9299-46E7A339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79326-911A-4691-9001-A07D027B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C406-8336-4C53-8DA6-E2F57C85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9640-D451-427A-871A-9EA96440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FCAD-0A58-4E83-A0AF-3A935A430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E4898-3B4E-4183-87C4-9CCC70C46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9BEDD-96DD-47A2-A633-8EA45A4C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8D7B5-0B7B-4985-B95B-3F39F68D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03CBF-5DDE-4BCE-854F-5A45DCC7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4E07-6E8B-4E79-84F1-90394ED9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0D025-E4AA-4166-9D7C-CEA25385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72073-1FBA-4640-915C-42C0607B9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641B3-6D3C-4BAC-AAB8-48C295BDA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BE1BC-DFEE-4BBF-A28C-EC9495FDE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6AD7E-3E9C-4D26-BFB2-BC1F306C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038D4-96EA-47A6-A3F6-4FCDA2F5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58432-DBE8-4886-8749-288C7024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C1EE-5037-4522-A215-88176A75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C7539-96FC-4C87-9170-4F26ABB9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5ED65-F02B-4A5C-ABDA-6A0C1F8E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91546-ECE0-4294-A16E-0731DA78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9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7C706-2CED-4C91-BACA-236A539A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67DE3-EA28-433B-88CF-B1DAAB9D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062A5-E5AA-4226-92DC-A3921A12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FF2B-8F4C-487E-BB2B-5AEC4891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EEEB-D0F4-4E33-8DDC-8C10BE0D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40B74-F8D8-45F9-91BF-ADB7C33DA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4CF3E-BB92-49FE-AC15-13A2A37A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29964-554E-4BB8-A355-EA5B4D54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C812-701B-4FFE-9ACC-2F6965DC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7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A1D6-99C8-42AC-BE46-F170727C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8BFF-033E-4DF6-A616-D85037CA7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28E47-F675-4D52-AE26-7FFB1D707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C02E-2DD0-4500-8997-F861169E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C4317-1C05-41E7-930D-3AC2484A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533A8-056A-4A4B-BF1F-784A6F89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852D0-E19F-4B65-9599-1EF8CAC4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5D513-6160-4184-B858-A857869B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FA86-9FD6-4BAB-A4BC-F62B56AD8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05AD-E394-4FEA-AADD-8374D1A6C75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A1AC-7C80-4C76-AA9B-4EF770FD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2EB2-1094-4D10-A823-A5443A555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15D1-8C07-448C-9B30-14F8246B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A0BBA0-D9CA-4527-AFB9-665DA48D0BFC}"/>
              </a:ext>
            </a:extLst>
          </p:cNvPr>
          <p:cNvCxnSpPr>
            <a:cxnSpLocks/>
          </p:cNvCxnSpPr>
          <p:nvPr/>
        </p:nvCxnSpPr>
        <p:spPr>
          <a:xfrm>
            <a:off x="6096000" y="3375025"/>
            <a:ext cx="5107858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2FDD43-D9C9-4FAA-ADDE-E821E45BA022}"/>
              </a:ext>
            </a:extLst>
          </p:cNvPr>
          <p:cNvCxnSpPr>
            <a:cxnSpLocks/>
          </p:cNvCxnSpPr>
          <p:nvPr/>
        </p:nvCxnSpPr>
        <p:spPr>
          <a:xfrm>
            <a:off x="988142" y="3375025"/>
            <a:ext cx="4734232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ap compass">
            <a:extLst>
              <a:ext uri="{FF2B5EF4-FFF2-40B4-BE49-F238E27FC236}">
                <a16:creationId xmlns:a16="http://schemas.microsoft.com/office/drawing/2014/main" id="{AAB2CEC9-237C-48A6-ADAF-72DFDDF7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0205" y="2412207"/>
            <a:ext cx="1925637" cy="1925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2346B-365B-4BAD-A7E6-1F03A970B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F0C70-CC07-4FF1-B405-FBE75433A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842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  <a:t>Mission ONE Million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0CC79-11E6-4C50-B179-2213CB6F1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251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Navigating Life’s Challenges to Get </a:t>
            </a:r>
          </a:p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to a Successful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5772D-D5D2-4DDF-9441-EE5A268F11AD}"/>
              </a:ext>
            </a:extLst>
          </p:cNvPr>
          <p:cNvSpPr txBox="1"/>
          <p:nvPr/>
        </p:nvSpPr>
        <p:spPr>
          <a:xfrm>
            <a:off x="1750852" y="6338508"/>
            <a:ext cx="874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Fee-based financial planning and investment advisory services are offered by Rauch Advisory LLC, a Registered Investment Advisor in the state of Virginia. Insurance products and services are offered through Equity 1 Inc. Rauch Advisory LLC and Equity 1 Inc are non-affiliated companies.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C958-863A-4478-90FC-10301F5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  <a:t>Tax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79F7-3B3F-4A5D-A84B-6ACC393F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F4E79"/>
                </a:solidFill>
              </a:rPr>
              <a:t>The common </a:t>
            </a:r>
            <a:r>
              <a:rPr lang="en-US" b="1" dirty="0">
                <a:solidFill>
                  <a:srgbClr val="1F4E79"/>
                </a:solidFill>
              </a:rPr>
              <a:t>misconception</a:t>
            </a:r>
            <a:r>
              <a:rPr lang="en-US" dirty="0">
                <a:solidFill>
                  <a:srgbClr val="1F4E79"/>
                </a:solidFill>
              </a:rPr>
              <a:t> is that </a:t>
            </a:r>
            <a:r>
              <a:rPr lang="en-US" b="1" dirty="0">
                <a:solidFill>
                  <a:srgbClr val="1F4E79"/>
                </a:solidFill>
              </a:rPr>
              <a:t>you’ll be in a lower tax bracket in retirement</a:t>
            </a:r>
            <a:r>
              <a:rPr lang="en-US" dirty="0">
                <a:solidFill>
                  <a:srgbClr val="1F4E79"/>
                </a:solidFill>
              </a:rPr>
              <a:t> when you are taking money from your </a:t>
            </a:r>
            <a:r>
              <a:rPr lang="en-US" b="1" dirty="0">
                <a:solidFill>
                  <a:srgbClr val="1F4E79"/>
                </a:solidFill>
              </a:rPr>
              <a:t>qualified accounts </a:t>
            </a:r>
            <a:r>
              <a:rPr lang="en-US" dirty="0">
                <a:solidFill>
                  <a:srgbClr val="1F4E79"/>
                </a:solidFill>
              </a:rPr>
              <a:t>(IRAs, TSPs, 401(k)s, etc.)</a:t>
            </a:r>
          </a:p>
          <a:p>
            <a:pPr marL="0" indent="0">
              <a:buNone/>
            </a:pPr>
            <a:endParaRPr lang="en-US" dirty="0">
              <a:solidFill>
                <a:srgbClr val="1F4E79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1F4E79"/>
                </a:solidFill>
              </a:rPr>
              <a:t>What if taxes go up?</a:t>
            </a:r>
          </a:p>
        </p:txBody>
      </p:sp>
      <p:pic>
        <p:nvPicPr>
          <p:cNvPr id="4" name="Content Placeholder 4" descr="Compass">
            <a:extLst>
              <a:ext uri="{FF2B5EF4-FFF2-40B4-BE49-F238E27FC236}">
                <a16:creationId xmlns:a16="http://schemas.microsoft.com/office/drawing/2014/main" id="{F0093897-5E70-4FE6-9BF5-79F5AE47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42" y="570706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1B084-1803-487A-8868-2F0AF966C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958" y="4407259"/>
            <a:ext cx="2632084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C958-863A-4478-90FC-10301F5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  <a:t>Over a Century of Tax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F9883B-9BC3-4E8B-AEE4-72FBE22A0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128" y="1825625"/>
            <a:ext cx="7805743" cy="4351338"/>
          </a:xfrm>
          <a:prstGeom prst="rect">
            <a:avLst/>
          </a:prstGeom>
        </p:spPr>
      </p:pic>
      <p:pic>
        <p:nvPicPr>
          <p:cNvPr id="4" name="Content Placeholder 4" descr="Compass">
            <a:extLst>
              <a:ext uri="{FF2B5EF4-FFF2-40B4-BE49-F238E27FC236}">
                <a16:creationId xmlns:a16="http://schemas.microsoft.com/office/drawing/2014/main" id="{E104AB60-6ADD-4750-A031-2D16B6BD4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20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B75D8-3670-4B78-B48A-9CA740AB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89" y="1680529"/>
            <a:ext cx="4346171" cy="243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FC958-863A-4478-90FC-10301F5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  <a:t>The Current Tax Conversation </a:t>
            </a:r>
          </a:p>
        </p:txBody>
      </p:sp>
      <p:pic>
        <p:nvPicPr>
          <p:cNvPr id="4" name="Content Placeholder 4" descr="Compass">
            <a:extLst>
              <a:ext uri="{FF2B5EF4-FFF2-40B4-BE49-F238E27FC236}">
                <a16:creationId xmlns:a16="http://schemas.microsoft.com/office/drawing/2014/main" id="{F0093897-5E70-4FE6-9BF5-79F5AE47E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905" y="570706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157E0-A5A9-4D0D-A148-65BE5E1CE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113" y="3555172"/>
            <a:ext cx="5232349" cy="303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53C1A-7AB0-4D45-B351-23550CE27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462" y="1485106"/>
            <a:ext cx="3970633" cy="52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C958-863A-4478-90FC-10301F5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  <a:t>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79F7-3B3F-4A5D-A84B-6ACC393F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938" y="1992241"/>
            <a:ext cx="601286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Gary and Martha </a:t>
            </a:r>
            <a:r>
              <a:rPr lang="en-US" dirty="0"/>
              <a:t>(66 years old)</a:t>
            </a:r>
          </a:p>
          <a:p>
            <a:r>
              <a:rPr lang="en-US" dirty="0"/>
              <a:t>$50,000 (pension money)</a:t>
            </a:r>
          </a:p>
          <a:p>
            <a:r>
              <a:rPr lang="en-US" dirty="0"/>
              <a:t>$40,000 (Social Security)</a:t>
            </a:r>
          </a:p>
          <a:p>
            <a:r>
              <a:rPr lang="en-US" b="1" dirty="0"/>
              <a:t>$800,000 </a:t>
            </a:r>
            <a:r>
              <a:rPr lang="en-US" dirty="0"/>
              <a:t>(IRAs)</a:t>
            </a:r>
          </a:p>
          <a:p>
            <a:r>
              <a:rPr lang="en-US" dirty="0"/>
              <a:t>Zero debt</a:t>
            </a:r>
          </a:p>
          <a:p>
            <a:r>
              <a:rPr lang="en-US" dirty="0"/>
              <a:t>Concerned about </a:t>
            </a:r>
            <a:r>
              <a:rPr lang="en-US" b="1" dirty="0"/>
              <a:t>higher taxes and being forced to take money out in RMDs</a:t>
            </a:r>
            <a:r>
              <a:rPr lang="en-US" dirty="0"/>
              <a:t> that they don’t currently need or anticipate needing in the future</a:t>
            </a:r>
          </a:p>
          <a:p>
            <a:r>
              <a:rPr lang="en-US" dirty="0"/>
              <a:t>Instead of waiting until 72 (in concert with the tax planner we introduced them to) we moved money </a:t>
            </a:r>
            <a:r>
              <a:rPr lang="en-US" b="1" dirty="0">
                <a:solidFill>
                  <a:srgbClr val="92D050"/>
                </a:solidFill>
              </a:rPr>
              <a:t>from “RMD to Tax Free” retirement income with $400,000 of their money</a:t>
            </a:r>
            <a:r>
              <a:rPr lang="en-US" dirty="0"/>
              <a:t>.</a:t>
            </a:r>
          </a:p>
        </p:txBody>
      </p:sp>
      <p:pic>
        <p:nvPicPr>
          <p:cNvPr id="4" name="Content Placeholder 4" descr="Compass">
            <a:extLst>
              <a:ext uri="{FF2B5EF4-FFF2-40B4-BE49-F238E27FC236}">
                <a16:creationId xmlns:a16="http://schemas.microsoft.com/office/drawing/2014/main" id="{E104AB60-6ADD-4750-A031-2D16B6BD4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6538" y="570706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98759-66C8-4A42-96FF-F0ADFA3D1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65" y="241538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AC3AB7-FBF5-463B-915E-EF3D218F3690}"/>
              </a:ext>
            </a:extLst>
          </p:cNvPr>
          <p:cNvSpPr/>
          <p:nvPr/>
        </p:nvSpPr>
        <p:spPr>
          <a:xfrm>
            <a:off x="501445" y="432619"/>
            <a:ext cx="11208774" cy="59681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8A132B-F261-4FEA-B5BB-D227366119B0}"/>
              </a:ext>
            </a:extLst>
          </p:cNvPr>
          <p:cNvSpPr txBox="1">
            <a:spLocks/>
          </p:cNvSpPr>
          <p:nvPr/>
        </p:nvSpPr>
        <p:spPr>
          <a:xfrm>
            <a:off x="715297" y="7307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Write this down…</a:t>
            </a:r>
          </a:p>
        </p:txBody>
      </p:sp>
      <p:pic>
        <p:nvPicPr>
          <p:cNvPr id="4" name="Content Placeholder 4" descr="Pencil">
            <a:extLst>
              <a:ext uri="{FF2B5EF4-FFF2-40B4-BE49-F238E27FC236}">
                <a16:creationId xmlns:a16="http://schemas.microsoft.com/office/drawing/2014/main" id="{BD07F4CF-4F6A-45D2-AC84-32C2FF1C0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0245" y="57070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5AF32C-39A5-4511-AB64-6E2418701CF2}"/>
              </a:ext>
            </a:extLst>
          </p:cNvPr>
          <p:cNvSpPr txBox="1"/>
          <p:nvPr/>
        </p:nvSpPr>
        <p:spPr>
          <a:xfrm>
            <a:off x="954958" y="2354474"/>
            <a:ext cx="10282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Am I following a plan that’s going to help me go from </a:t>
            </a:r>
            <a:r>
              <a:rPr lang="en-US" sz="5400" dirty="0">
                <a:solidFill>
                  <a:schemeClr val="bg1"/>
                </a:solidFill>
              </a:rPr>
              <a:t>RMD to Tax Free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918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Office Theme</vt:lpstr>
      <vt:lpstr>Mission ONE Million</vt:lpstr>
      <vt:lpstr>Tax Risk </vt:lpstr>
      <vt:lpstr>Over a Century of Tax History</vt:lpstr>
      <vt:lpstr>The Current Tax Conversation </vt:lpstr>
      <vt:lpstr>Taxes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ONE Million</dc:title>
  <dc:creator>Steve Burton</dc:creator>
  <cp:lastModifiedBy>Sara Gassenmeyer</cp:lastModifiedBy>
  <cp:revision>1</cp:revision>
  <dcterms:created xsi:type="dcterms:W3CDTF">2021-01-04T19:28:15Z</dcterms:created>
  <dcterms:modified xsi:type="dcterms:W3CDTF">2021-05-13T19:08:58Z</dcterms:modified>
</cp:coreProperties>
</file>