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57" r:id="rId5"/>
    <p:sldId id="264" r:id="rId6"/>
    <p:sldId id="258" r:id="rId7"/>
    <p:sldId id="262" r:id="rId8"/>
    <p:sldId id="259" r:id="rId9"/>
    <p:sldId id="263" r:id="rId10"/>
    <p:sldId id="260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B7D16-279F-40D3-953C-F113F5A41ACF}" v="2" dt="2020-03-13T17:10:57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9CC8D-95FF-4FD3-861D-A69252D71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677A43-A8CB-4E77-9D66-171007935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49B82-88BB-4579-B912-FF05D174A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9A14A-EE2E-4F57-A265-F73A720D7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B0ED9-F3C9-41AD-9304-7976B32B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5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770CB-6B5D-415F-8EE5-9B75155FE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39A39-D86E-49DD-B100-C136C7CD9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B23B2-1D60-4885-B0FA-86E4D107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F6BD6-ED20-42BB-9E8F-AA569033A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0A072-94A4-4348-B49D-243DEB4E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5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E7528-6DBB-454B-A96E-C3B8E963F6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72F0D-BCF6-4799-8532-F3499FE68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12B54-CB3C-4632-8D03-780AA3CC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7418D-90F7-498A-B745-CC200DA5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2219B-2A76-4DEC-8594-4AFC1D7C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4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4C36-626D-4565-92C5-888AC675D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67CBB-E4A0-401E-9686-64FD0F8BE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57A17-518E-47C9-A680-F3728A8FC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CFF98-9E8B-4BCB-8AF5-CBEB5B62A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FCE9C-3E5A-463C-B1E7-B86BD99F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3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3C42-DABA-4087-AD97-5C88DAEA7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45C7F-A5BC-45C1-99D2-16568039B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83138-C5A3-41EB-A789-A34E14CB9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F24B3-3F4F-4460-A4F6-D12A4D3E9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88D10-2183-4FCF-9C48-2783BF0A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1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EE98-6ADF-4BC2-B80C-D708C589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F06CF-E1D9-4DB7-A5A7-146A17A5A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64DAE-1339-451A-BD5F-640796C26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533618-1EB6-49AC-A85A-D232124B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A0F06-2FE8-4954-BB8C-19037557E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064DB-1970-44AF-9406-CE6DC571A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6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AE8CF-BE96-42F4-9918-4664DD295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72631-A2B1-44D3-880D-AD33D80F7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2E293-1594-4A94-A7E1-4464F42E9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A79B0A-B813-4704-B761-0223A8CD18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EE795-FC07-4A14-A8A8-6E4DAFB25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7A43AF-F566-4FE8-AE3E-43D43577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35460-420E-43BB-9810-F9ACD8EE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59A21E-59C4-429E-8885-E544BA66F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7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B86B1-1870-4C8F-A6F3-50F95063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97C08-AC0E-4885-A683-55A66C31E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7D63DD-8B15-408D-8018-BA629F9B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DA2B4F-1886-4294-B810-CEBF147E9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5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CCBC68-6686-4081-A112-F6D1B223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B741FE-A339-48A6-B933-A00F2A801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E12884-518C-4501-9BFE-A66323697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6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DCBA8-8384-4DFF-B3ED-FA7D158D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D8F02-D739-4A69-8D81-EABB3D9DD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16070-603F-4CE2-BA1F-2DAA5493D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0E282-4B57-4F30-B094-FC97A2B88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FD659-3482-44D4-BE92-E398E71E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E7021-77AC-4530-85E7-9B8FAAF7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9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1D384-1448-4B91-8312-86104CE5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717CF4-7942-4861-9593-18D57701D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D074D-F752-4766-9020-6F9CFC722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58212-CBC8-4B23-ACFA-50D6A0864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D1E27-24AE-4D86-B7A2-EFCE3E040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9AF34-9995-4901-8A02-6245B5F5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1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CA7821-21E7-487E-A97D-9F9AD763A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28B08-90D8-457A-97D7-6B49C04D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3C799-1409-44E7-86BE-82AFBA40C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A6B56-16CA-4900-8969-0C1D40641FA6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337F4-B57B-4948-BF32-A9DDD2DC6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5B84D-0726-4FA8-87C5-4FCF192EB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1252-9D43-43AF-B2AE-C8917C954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8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15A0D-4DF7-4FB4-818B-D3C9D59F5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Planning for Uncertain Times: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352D0-C27D-4BA1-932F-BB8BCE3D0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52568"/>
            <a:ext cx="12192000" cy="264830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Baskerville Old Face" panose="02020602080505020303" pitchFamily="18" charset="0"/>
              </a:rPr>
              <a:t>4 Things to Keep in Mind </a:t>
            </a:r>
          </a:p>
          <a:p>
            <a:r>
              <a:rPr lang="en-US" sz="4800" dirty="0">
                <a:solidFill>
                  <a:schemeClr val="bg1"/>
                </a:solidFill>
                <a:latin typeface="Baskerville Old Face" panose="02020602080505020303" pitchFamily="18" charset="0"/>
              </a:rPr>
              <a:t>When Planning for Emergencies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CC562982-5030-49CE-BAA9-896B31EAAAFB}"/>
              </a:ext>
            </a:extLst>
          </p:cNvPr>
          <p:cNvSpPr/>
          <p:nvPr/>
        </p:nvSpPr>
        <p:spPr>
          <a:xfrm>
            <a:off x="1297858" y="1533832"/>
            <a:ext cx="550606" cy="4031226"/>
          </a:xfrm>
          <a:prstGeom prst="leftBrace">
            <a:avLst>
              <a:gd name="adj1" fmla="val 48874"/>
              <a:gd name="adj2" fmla="val 48048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642D4399-EFF8-42AA-8213-C3905100A495}"/>
              </a:ext>
            </a:extLst>
          </p:cNvPr>
          <p:cNvSpPr/>
          <p:nvPr/>
        </p:nvSpPr>
        <p:spPr>
          <a:xfrm flipH="1">
            <a:off x="10343533" y="1533832"/>
            <a:ext cx="550606" cy="4031226"/>
          </a:xfrm>
          <a:prstGeom prst="leftBrace">
            <a:avLst>
              <a:gd name="adj1" fmla="val 48874"/>
              <a:gd name="adj2" fmla="val 48048"/>
            </a:avLst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28761D-DB87-4F0B-920E-ED3A7D2B3810}"/>
              </a:ext>
            </a:extLst>
          </p:cNvPr>
          <p:cNvCxnSpPr/>
          <p:nvPr/>
        </p:nvCxnSpPr>
        <p:spPr>
          <a:xfrm>
            <a:off x="2939845" y="3677265"/>
            <a:ext cx="622382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365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55FA7D-0A9E-46E1-A1EB-85C3F7B085CB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1B179-4B57-4F15-86E2-528EF560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4. Avoid “Financial Amnesia”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7647-F49E-43B0-8FFA-137F041C7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Many people forget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how market volatility could impact their retirement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Many fail to plan for bad events and then make hasty decisions without considering the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short- and long-term consequences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.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It’s important to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make thoughtful decisions based on sound financial principles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 that last no matter if the market is up or down.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D76362D-45BB-4F67-B530-7C506FA44CDA}"/>
              </a:ext>
            </a:extLst>
          </p:cNvPr>
          <p:cNvCxnSpPr/>
          <p:nvPr/>
        </p:nvCxnSpPr>
        <p:spPr>
          <a:xfrm>
            <a:off x="2896302" y="6653739"/>
            <a:ext cx="6223820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560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55FA7D-0A9E-46E1-A1EB-85C3F7B085CB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1B179-4B57-4F15-86E2-528EF560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Convenient Meetings for You</a:t>
            </a:r>
          </a:p>
        </p:txBody>
      </p:sp>
      <p:pic>
        <p:nvPicPr>
          <p:cNvPr id="6" name="Graphic 5" descr="Speaker Phone">
            <a:extLst>
              <a:ext uri="{FF2B5EF4-FFF2-40B4-BE49-F238E27FC236}">
                <a16:creationId xmlns:a16="http://schemas.microsoft.com/office/drawing/2014/main" id="{5ACD77D2-D51B-4E30-A6E6-45AED14E9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20433" y="2988860"/>
            <a:ext cx="2194964" cy="2194964"/>
          </a:xfrm>
          <a:prstGeom prst="rect">
            <a:avLst/>
          </a:prstGeom>
        </p:spPr>
      </p:pic>
      <p:pic>
        <p:nvPicPr>
          <p:cNvPr id="8" name="Graphic 7" descr="Internet">
            <a:extLst>
              <a:ext uri="{FF2B5EF4-FFF2-40B4-BE49-F238E27FC236}">
                <a16:creationId xmlns:a16="http://schemas.microsoft.com/office/drawing/2014/main" id="{8A590B04-0FCA-4327-A988-0633F15C88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92444" y="2613583"/>
            <a:ext cx="2807111" cy="2807111"/>
          </a:xfrm>
          <a:prstGeom prst="rect">
            <a:avLst/>
          </a:prstGeom>
        </p:spPr>
      </p:pic>
      <p:pic>
        <p:nvPicPr>
          <p:cNvPr id="10" name="Graphic 9" descr="Boardroom">
            <a:extLst>
              <a:ext uri="{FF2B5EF4-FFF2-40B4-BE49-F238E27FC236}">
                <a16:creationId xmlns:a16="http://schemas.microsoft.com/office/drawing/2014/main" id="{13F9A30F-CB0D-4895-A78E-9C2A97F41D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" y="2800231"/>
            <a:ext cx="2433817" cy="243381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97DCDF-7B8B-4AAC-B9F5-86F337B37990}"/>
              </a:ext>
            </a:extLst>
          </p:cNvPr>
          <p:cNvCxnSpPr>
            <a:cxnSpLocks/>
          </p:cNvCxnSpPr>
          <p:nvPr/>
        </p:nvCxnSpPr>
        <p:spPr>
          <a:xfrm>
            <a:off x="3854245" y="2613585"/>
            <a:ext cx="0" cy="3721901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CA432BF-52EB-45E3-8C4B-D7ABB56F8010}"/>
              </a:ext>
            </a:extLst>
          </p:cNvPr>
          <p:cNvCxnSpPr>
            <a:cxnSpLocks/>
          </p:cNvCxnSpPr>
          <p:nvPr/>
        </p:nvCxnSpPr>
        <p:spPr>
          <a:xfrm>
            <a:off x="8429355" y="2613585"/>
            <a:ext cx="0" cy="3721901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D5196D4-FCCA-4F0D-9468-BB0DE84DB04F}"/>
              </a:ext>
            </a:extLst>
          </p:cNvPr>
          <p:cNvSpPr txBox="1"/>
          <p:nvPr/>
        </p:nvSpPr>
        <p:spPr>
          <a:xfrm>
            <a:off x="1092855" y="5269209"/>
            <a:ext cx="1569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In Person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EF65BF-ED7A-46B5-B745-B33B648A4FA6}"/>
              </a:ext>
            </a:extLst>
          </p:cNvPr>
          <p:cNvSpPr txBox="1"/>
          <p:nvPr/>
        </p:nvSpPr>
        <p:spPr>
          <a:xfrm>
            <a:off x="5438191" y="5269209"/>
            <a:ext cx="131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Virtual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44E1D5-64D7-47ED-A824-823FE332D0F3}"/>
              </a:ext>
            </a:extLst>
          </p:cNvPr>
          <p:cNvSpPr txBox="1"/>
          <p:nvPr/>
        </p:nvSpPr>
        <p:spPr>
          <a:xfrm>
            <a:off x="9529308" y="5269211"/>
            <a:ext cx="131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143569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55FA7D-0A9E-46E1-A1EB-85C3F7B085CB}"/>
              </a:ext>
            </a:extLst>
          </p:cNvPr>
          <p:cNvSpPr/>
          <p:nvPr/>
        </p:nvSpPr>
        <p:spPr>
          <a:xfrm>
            <a:off x="0" y="1276352"/>
            <a:ext cx="12192000" cy="43275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1B179-4B57-4F15-86E2-528EF560D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31" y="2440384"/>
            <a:ext cx="10894537" cy="1977231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 Black" panose="020B0A04020102020204" pitchFamily="34" charset="0"/>
              </a:rPr>
              <a:t>How should you react when uncertain times come?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FCE94D-49A9-449B-9083-AEE9DB07E4EA}"/>
              </a:ext>
            </a:extLst>
          </p:cNvPr>
          <p:cNvCxnSpPr/>
          <p:nvPr/>
        </p:nvCxnSpPr>
        <p:spPr>
          <a:xfrm>
            <a:off x="2896302" y="6653739"/>
            <a:ext cx="622382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F22B13-88AC-46A3-A3A1-B01BF2781CBC}"/>
              </a:ext>
            </a:extLst>
          </p:cNvPr>
          <p:cNvCxnSpPr/>
          <p:nvPr/>
        </p:nvCxnSpPr>
        <p:spPr>
          <a:xfrm>
            <a:off x="2896302" y="214839"/>
            <a:ext cx="622382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00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F511-B1D0-4FCB-B815-6CA17A0B8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490" y="1069258"/>
            <a:ext cx="10491019" cy="2359742"/>
          </a:xfrm>
        </p:spPr>
        <p:txBody>
          <a:bodyPr>
            <a:norm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Arial Black" panose="020B0A04020102020204" pitchFamily="34" charset="0"/>
              </a:rPr>
              <a:t>1. </a:t>
            </a:r>
            <a:r>
              <a:rPr lang="en-US" sz="8800" cap="small" dirty="0">
                <a:solidFill>
                  <a:schemeClr val="bg1"/>
                </a:solidFill>
                <a:latin typeface="Arial Black" panose="020B0A04020102020204" pitchFamily="34" charset="0"/>
              </a:rPr>
              <a:t>Don’t Panic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5AC1A5F-21C7-47AB-8A24-1CC90C8E4BAF}"/>
              </a:ext>
            </a:extLst>
          </p:cNvPr>
          <p:cNvCxnSpPr/>
          <p:nvPr/>
        </p:nvCxnSpPr>
        <p:spPr>
          <a:xfrm>
            <a:off x="2939845" y="3677265"/>
            <a:ext cx="622382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97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55FA7D-0A9E-46E1-A1EB-85C3F7B085CB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1B179-4B57-4F15-86E2-528EF560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1. Don’t Panic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7647-F49E-43B0-8FFA-137F041C7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Don’t make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bad decisions because you </a:t>
            </a:r>
            <a:r>
              <a:rPr lang="en-US" b="1" u="sng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are fearful</a:t>
            </a:r>
            <a:endParaRPr lang="en-US" b="1" u="sng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Check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reputable sources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 for updates on information</a:t>
            </a:r>
          </a:p>
          <a:p>
            <a:endParaRPr lang="en-US" b="1" u="sng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Take the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necessary precautions</a:t>
            </a:r>
          </a:p>
          <a:p>
            <a:endParaRPr lang="en-US" b="1" u="sng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Choose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faith over fear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endParaRPr lang="en-US" b="1" u="sng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endParaRPr lang="en-US" b="1" u="sng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FCE94D-49A9-449B-9083-AEE9DB07E4EA}"/>
              </a:ext>
            </a:extLst>
          </p:cNvPr>
          <p:cNvCxnSpPr/>
          <p:nvPr/>
        </p:nvCxnSpPr>
        <p:spPr>
          <a:xfrm>
            <a:off x="2896302" y="6653739"/>
            <a:ext cx="6223820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44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F511-B1D0-4FCB-B815-6CA17A0B8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490" y="2249129"/>
            <a:ext cx="10491019" cy="2359742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solidFill>
                  <a:schemeClr val="bg1"/>
                </a:solidFill>
                <a:latin typeface="Arial Black" panose="020B0A04020102020204" pitchFamily="34" charset="0"/>
              </a:rPr>
              <a:t>2. </a:t>
            </a:r>
            <a:r>
              <a:rPr lang="en-US" sz="8800" cap="small" dirty="0">
                <a:solidFill>
                  <a:schemeClr val="bg1"/>
                </a:solidFill>
                <a:latin typeface="Arial Black" panose="020B0A04020102020204" pitchFamily="34" charset="0"/>
              </a:rPr>
              <a:t>Save an Emergency Fund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B1FA973-5668-46C6-BF27-FF6BE8865399}"/>
              </a:ext>
            </a:extLst>
          </p:cNvPr>
          <p:cNvCxnSpPr/>
          <p:nvPr/>
        </p:nvCxnSpPr>
        <p:spPr>
          <a:xfrm>
            <a:off x="2939845" y="4660492"/>
            <a:ext cx="622382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07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55FA7D-0A9E-46E1-A1EB-85C3F7B085CB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1B179-4B57-4F15-86E2-528EF560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2. Save an Emergency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7647-F49E-43B0-8FFA-137F041C7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576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Work to get out of debt and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free up cash flow</a:t>
            </a:r>
          </a:p>
          <a:p>
            <a:endParaRPr lang="en-US" b="1" u="sng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Save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3-6 months of your expenses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 for an emergency fund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Gives you some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comfort during uncertain times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608AAD0-A065-4C9F-B475-7EC7DF1F0582}"/>
              </a:ext>
            </a:extLst>
          </p:cNvPr>
          <p:cNvCxnSpPr/>
          <p:nvPr/>
        </p:nvCxnSpPr>
        <p:spPr>
          <a:xfrm>
            <a:off x="2896302" y="6653739"/>
            <a:ext cx="6223820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25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F511-B1D0-4FCB-B815-6CA17A0B8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490" y="2249129"/>
            <a:ext cx="10491019" cy="2359742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solidFill>
                  <a:schemeClr val="bg1"/>
                </a:solidFill>
                <a:latin typeface="Arial Black" panose="020B0A04020102020204" pitchFamily="34" charset="0"/>
              </a:rPr>
              <a:t>3. </a:t>
            </a:r>
            <a:r>
              <a:rPr lang="en-US" sz="8800" cap="small" dirty="0">
                <a:solidFill>
                  <a:schemeClr val="bg1"/>
                </a:solidFill>
                <a:latin typeface="Arial Black" panose="020B0A04020102020204" pitchFamily="34" charset="0"/>
              </a:rPr>
              <a:t>Diversify Your Retirement Plan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B2CBD3-C4AE-41DD-AE6C-DFFA3F398332}"/>
              </a:ext>
            </a:extLst>
          </p:cNvPr>
          <p:cNvCxnSpPr/>
          <p:nvPr/>
        </p:nvCxnSpPr>
        <p:spPr>
          <a:xfrm>
            <a:off x="2939845" y="4650661"/>
            <a:ext cx="622382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28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55FA7D-0A9E-46E1-A1EB-85C3F7B085CB}"/>
              </a:ext>
            </a:extLst>
          </p:cNvPr>
          <p:cNvSpPr/>
          <p:nvPr/>
        </p:nvSpPr>
        <p:spPr>
          <a:xfrm>
            <a:off x="0" y="0"/>
            <a:ext cx="12192000" cy="16906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1B179-4B57-4F15-86E2-528EF560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3. Diversify Your Retirement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F7647-F49E-43B0-8FFA-137F041C7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419"/>
            <a:ext cx="10515600" cy="418954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YOUNGER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You have the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benefit of time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!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This can be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an opportunity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depending on your situation (ask Warren Buffet) 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CLOSER TO RETIREMENT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Market volatility as you enter retirement could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shorten the longevity of your savings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Your retirement plan should include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guaranteed income to protect against market losses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skerville Old Face" panose="02020602080505020303" pitchFamily="18" charset="0"/>
              </a:rPr>
              <a:t>TIP: Your Age - 100 = the % of safe money (income producing) assets you should have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91B966-786C-4617-B6F6-CA813886C3B1}"/>
              </a:ext>
            </a:extLst>
          </p:cNvPr>
          <p:cNvCxnSpPr/>
          <p:nvPr/>
        </p:nvCxnSpPr>
        <p:spPr>
          <a:xfrm>
            <a:off x="2896302" y="6653739"/>
            <a:ext cx="6223820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61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F511-B1D0-4FCB-B815-6CA17A0B8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490" y="2249129"/>
            <a:ext cx="10491019" cy="2359742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solidFill>
                  <a:schemeClr val="bg1"/>
                </a:solidFill>
                <a:latin typeface="Arial Black" panose="020B0A04020102020204" pitchFamily="34" charset="0"/>
              </a:rPr>
              <a:t>4. </a:t>
            </a:r>
            <a:r>
              <a:rPr lang="en-US" sz="8800" cap="small" dirty="0">
                <a:solidFill>
                  <a:schemeClr val="bg1"/>
                </a:solidFill>
                <a:latin typeface="Arial Black" panose="020B0A04020102020204" pitchFamily="34" charset="0"/>
              </a:rPr>
              <a:t>Avoid “Financial Amnesia”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2A6251E-F11D-4D67-AC57-28E746A4E50A}"/>
              </a:ext>
            </a:extLst>
          </p:cNvPr>
          <p:cNvCxnSpPr/>
          <p:nvPr/>
        </p:nvCxnSpPr>
        <p:spPr>
          <a:xfrm>
            <a:off x="2939845" y="4650659"/>
            <a:ext cx="6223820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865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252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Baskerville Old Face</vt:lpstr>
      <vt:lpstr>Calibri</vt:lpstr>
      <vt:lpstr>Calibri Light</vt:lpstr>
      <vt:lpstr>Office Theme</vt:lpstr>
      <vt:lpstr>Planning for Uncertain Times:</vt:lpstr>
      <vt:lpstr>How should you react when uncertain times come?</vt:lpstr>
      <vt:lpstr>1. Don’t Panic</vt:lpstr>
      <vt:lpstr>1. Don’t Panic</vt:lpstr>
      <vt:lpstr>2. Save an Emergency Fund</vt:lpstr>
      <vt:lpstr>2. Save an Emergency Fund</vt:lpstr>
      <vt:lpstr>3. Diversify Your Retirement Plan</vt:lpstr>
      <vt:lpstr>3. Diversify Your Retirement Plan</vt:lpstr>
      <vt:lpstr>4. Avoid “Financial Amnesia”</vt:lpstr>
      <vt:lpstr>4. Avoid “Financial Amnesia”</vt:lpstr>
      <vt:lpstr>Convenient Meetings for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Uncertain Times:</dc:title>
  <dc:creator>Adam Burton</dc:creator>
  <cp:lastModifiedBy>Sara Gassenmeyer</cp:lastModifiedBy>
  <cp:revision>14</cp:revision>
  <dcterms:created xsi:type="dcterms:W3CDTF">2020-03-13T15:13:32Z</dcterms:created>
  <dcterms:modified xsi:type="dcterms:W3CDTF">2021-07-01T18:17:24Z</dcterms:modified>
</cp:coreProperties>
</file>