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11" r:id="rId3"/>
    <p:sldId id="309" r:id="rId4"/>
    <p:sldId id="267" r:id="rId5"/>
    <p:sldId id="310" r:id="rId6"/>
    <p:sldId id="315" r:id="rId7"/>
    <p:sldId id="314" r:id="rId8"/>
    <p:sldId id="526" r:id="rId9"/>
    <p:sldId id="523" r:id="rId10"/>
    <p:sldId id="522" r:id="rId11"/>
    <p:sldId id="524" r:id="rId12"/>
    <p:sldId id="525" r:id="rId13"/>
    <p:sldId id="300" r:id="rId14"/>
    <p:sldId id="313" r:id="rId15"/>
    <p:sldId id="30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8BB7"/>
    <a:srgbClr val="C4D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BF6FA9-D6F9-4C57-B410-C561521302F5}" v="47" dt="2019-10-03T19:34:39.0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oleObject" Target="file:///\\SERVER\Users\ToddS\My%20Documents\Excel%20Work%20Books\SP%2015%20Year%20Comparis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ERVER\Users\ToddS\My%20Documents\Excel%20Work%20Books\SP%2015%20Year%20Comparis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Sheet3!$A$4</c:f>
              <c:strCache>
                <c:ptCount val="1"/>
                <c:pt idx="0">
                  <c:v>S&amp;P 500</c:v>
                </c:pt>
              </c:strCache>
            </c:strRef>
          </c:tx>
          <c:spPr>
            <a:ln w="38100"/>
          </c:spPr>
          <c:marker>
            <c:symbol val="none"/>
          </c:marker>
          <c:cat>
            <c:strRef>
              <c:f>Sheet3!$B$3:$BX$3</c:f>
              <c:strCache>
                <c:ptCount val="75"/>
                <c:pt idx="0">
                  <c:v>J</c:v>
                </c:pt>
                <c:pt idx="1">
                  <c:v>F</c:v>
                </c:pt>
                <c:pt idx="2">
                  <c:v>M</c:v>
                </c:pt>
                <c:pt idx="3">
                  <c:v>A</c:v>
                </c:pt>
                <c:pt idx="4">
                  <c:v>M</c:v>
                </c:pt>
                <c:pt idx="5">
                  <c:v>J</c:v>
                </c:pt>
                <c:pt idx="6">
                  <c:v>J</c:v>
                </c:pt>
                <c:pt idx="7">
                  <c:v>A</c:v>
                </c:pt>
                <c:pt idx="8">
                  <c:v>S</c:v>
                </c:pt>
                <c:pt idx="9">
                  <c:v>O</c:v>
                </c:pt>
                <c:pt idx="10">
                  <c:v>N</c:v>
                </c:pt>
                <c:pt idx="11">
                  <c:v>D</c:v>
                </c:pt>
                <c:pt idx="12">
                  <c:v>J</c:v>
                </c:pt>
                <c:pt idx="13">
                  <c:v>F</c:v>
                </c:pt>
                <c:pt idx="14">
                  <c:v>M</c:v>
                </c:pt>
                <c:pt idx="15">
                  <c:v>A</c:v>
                </c:pt>
                <c:pt idx="16">
                  <c:v>M</c:v>
                </c:pt>
                <c:pt idx="17">
                  <c:v>J</c:v>
                </c:pt>
                <c:pt idx="18">
                  <c:v>J</c:v>
                </c:pt>
                <c:pt idx="19">
                  <c:v>A</c:v>
                </c:pt>
                <c:pt idx="20">
                  <c:v>S</c:v>
                </c:pt>
                <c:pt idx="21">
                  <c:v>O</c:v>
                </c:pt>
                <c:pt idx="22">
                  <c:v>N</c:v>
                </c:pt>
                <c:pt idx="23">
                  <c:v>D</c:v>
                </c:pt>
                <c:pt idx="24">
                  <c:v>J</c:v>
                </c:pt>
                <c:pt idx="25">
                  <c:v>F</c:v>
                </c:pt>
                <c:pt idx="26">
                  <c:v>M</c:v>
                </c:pt>
                <c:pt idx="27">
                  <c:v>A</c:v>
                </c:pt>
                <c:pt idx="28">
                  <c:v>M</c:v>
                </c:pt>
                <c:pt idx="29">
                  <c:v>J</c:v>
                </c:pt>
                <c:pt idx="30">
                  <c:v>J</c:v>
                </c:pt>
                <c:pt idx="31">
                  <c:v>A</c:v>
                </c:pt>
                <c:pt idx="32">
                  <c:v>S</c:v>
                </c:pt>
                <c:pt idx="33">
                  <c:v>O</c:v>
                </c:pt>
                <c:pt idx="34">
                  <c:v>N</c:v>
                </c:pt>
                <c:pt idx="35">
                  <c:v>D</c:v>
                </c:pt>
                <c:pt idx="36">
                  <c:v>J</c:v>
                </c:pt>
                <c:pt idx="37">
                  <c:v>F</c:v>
                </c:pt>
                <c:pt idx="38">
                  <c:v>M</c:v>
                </c:pt>
                <c:pt idx="39">
                  <c:v>A</c:v>
                </c:pt>
                <c:pt idx="40">
                  <c:v>M</c:v>
                </c:pt>
                <c:pt idx="41">
                  <c:v>J</c:v>
                </c:pt>
                <c:pt idx="42">
                  <c:v>J</c:v>
                </c:pt>
                <c:pt idx="43">
                  <c:v>A</c:v>
                </c:pt>
                <c:pt idx="44">
                  <c:v>S</c:v>
                </c:pt>
                <c:pt idx="45">
                  <c:v>O</c:v>
                </c:pt>
                <c:pt idx="46">
                  <c:v>N</c:v>
                </c:pt>
                <c:pt idx="47">
                  <c:v>D</c:v>
                </c:pt>
                <c:pt idx="48">
                  <c:v>J</c:v>
                </c:pt>
                <c:pt idx="49">
                  <c:v>F</c:v>
                </c:pt>
                <c:pt idx="50">
                  <c:v>M</c:v>
                </c:pt>
                <c:pt idx="51">
                  <c:v>A</c:v>
                </c:pt>
                <c:pt idx="52">
                  <c:v>M</c:v>
                </c:pt>
                <c:pt idx="53">
                  <c:v>J</c:v>
                </c:pt>
                <c:pt idx="54">
                  <c:v>J</c:v>
                </c:pt>
                <c:pt idx="55">
                  <c:v>A</c:v>
                </c:pt>
                <c:pt idx="56">
                  <c:v>S</c:v>
                </c:pt>
                <c:pt idx="57">
                  <c:v>O</c:v>
                </c:pt>
                <c:pt idx="58">
                  <c:v>N</c:v>
                </c:pt>
                <c:pt idx="59">
                  <c:v>J</c:v>
                </c:pt>
                <c:pt idx="60">
                  <c:v>F</c:v>
                </c:pt>
                <c:pt idx="61">
                  <c:v>M</c:v>
                </c:pt>
                <c:pt idx="62">
                  <c:v>A</c:v>
                </c:pt>
                <c:pt idx="63">
                  <c:v>M</c:v>
                </c:pt>
                <c:pt idx="64">
                  <c:v>J</c:v>
                </c:pt>
                <c:pt idx="65">
                  <c:v>J</c:v>
                </c:pt>
                <c:pt idx="66">
                  <c:v>A</c:v>
                </c:pt>
                <c:pt idx="67">
                  <c:v>S</c:v>
                </c:pt>
                <c:pt idx="68">
                  <c:v>O</c:v>
                </c:pt>
                <c:pt idx="69">
                  <c:v>N</c:v>
                </c:pt>
                <c:pt idx="70">
                  <c:v>D</c:v>
                </c:pt>
                <c:pt idx="71">
                  <c:v>J</c:v>
                </c:pt>
                <c:pt idx="72">
                  <c:v>F</c:v>
                </c:pt>
                <c:pt idx="73">
                  <c:v>M</c:v>
                </c:pt>
                <c:pt idx="74">
                  <c:v>A</c:v>
                </c:pt>
              </c:strCache>
            </c:strRef>
          </c:cat>
          <c:val>
            <c:numRef>
              <c:f>Sheet3!$B$4:$BX$4</c:f>
              <c:numCache>
                <c:formatCode>0</c:formatCode>
                <c:ptCount val="75"/>
                <c:pt idx="0">
                  <c:v>850</c:v>
                </c:pt>
                <c:pt idx="1">
                  <c:v>855</c:v>
                </c:pt>
                <c:pt idx="2">
                  <c:v>860</c:v>
                </c:pt>
                <c:pt idx="3">
                  <c:v>870</c:v>
                </c:pt>
                <c:pt idx="4">
                  <c:v>878</c:v>
                </c:pt>
                <c:pt idx="5">
                  <c:v>888</c:v>
                </c:pt>
                <c:pt idx="6">
                  <c:v>890</c:v>
                </c:pt>
                <c:pt idx="7">
                  <c:v>910</c:v>
                </c:pt>
                <c:pt idx="8">
                  <c:v>915</c:v>
                </c:pt>
                <c:pt idx="9">
                  <c:v>920</c:v>
                </c:pt>
                <c:pt idx="10">
                  <c:v>940</c:v>
                </c:pt>
                <c:pt idx="11">
                  <c:v>920</c:v>
                </c:pt>
                <c:pt idx="12">
                  <c:v>910</c:v>
                </c:pt>
                <c:pt idx="13">
                  <c:v>912</c:v>
                </c:pt>
                <c:pt idx="14">
                  <c:v>915</c:v>
                </c:pt>
                <c:pt idx="15">
                  <c:v>900</c:v>
                </c:pt>
                <c:pt idx="16">
                  <c:v>892</c:v>
                </c:pt>
                <c:pt idx="17">
                  <c:v>888</c:v>
                </c:pt>
                <c:pt idx="18">
                  <c:v>875</c:v>
                </c:pt>
                <c:pt idx="19">
                  <c:v>866</c:v>
                </c:pt>
                <c:pt idx="20">
                  <c:v>858</c:v>
                </c:pt>
                <c:pt idx="21">
                  <c:v>867</c:v>
                </c:pt>
                <c:pt idx="22">
                  <c:v>857</c:v>
                </c:pt>
                <c:pt idx="23">
                  <c:v>847</c:v>
                </c:pt>
                <c:pt idx="24">
                  <c:v>780</c:v>
                </c:pt>
                <c:pt idx="25">
                  <c:v>760</c:v>
                </c:pt>
                <c:pt idx="26">
                  <c:v>763</c:v>
                </c:pt>
                <c:pt idx="27">
                  <c:v>753</c:v>
                </c:pt>
                <c:pt idx="28">
                  <c:v>740</c:v>
                </c:pt>
                <c:pt idx="29">
                  <c:v>720</c:v>
                </c:pt>
                <c:pt idx="30">
                  <c:v>710</c:v>
                </c:pt>
                <c:pt idx="31">
                  <c:v>715</c:v>
                </c:pt>
                <c:pt idx="32">
                  <c:v>712</c:v>
                </c:pt>
                <c:pt idx="33">
                  <c:v>705</c:v>
                </c:pt>
                <c:pt idx="34">
                  <c:v>695</c:v>
                </c:pt>
                <c:pt idx="35">
                  <c:v>686</c:v>
                </c:pt>
                <c:pt idx="36">
                  <c:v>674</c:v>
                </c:pt>
                <c:pt idx="37">
                  <c:v>667</c:v>
                </c:pt>
                <c:pt idx="38">
                  <c:v>658</c:v>
                </c:pt>
                <c:pt idx="39">
                  <c:v>650</c:v>
                </c:pt>
                <c:pt idx="40">
                  <c:v>658</c:v>
                </c:pt>
                <c:pt idx="41">
                  <c:v>667</c:v>
                </c:pt>
                <c:pt idx="42">
                  <c:v>674</c:v>
                </c:pt>
                <c:pt idx="43">
                  <c:v>686</c:v>
                </c:pt>
                <c:pt idx="44">
                  <c:v>695</c:v>
                </c:pt>
                <c:pt idx="45">
                  <c:v>705</c:v>
                </c:pt>
                <c:pt idx="46">
                  <c:v>712</c:v>
                </c:pt>
                <c:pt idx="47">
                  <c:v>715</c:v>
                </c:pt>
                <c:pt idx="48">
                  <c:v>710</c:v>
                </c:pt>
                <c:pt idx="49">
                  <c:v>720</c:v>
                </c:pt>
                <c:pt idx="50">
                  <c:v>740</c:v>
                </c:pt>
                <c:pt idx="51">
                  <c:v>753</c:v>
                </c:pt>
                <c:pt idx="52">
                  <c:v>763</c:v>
                </c:pt>
                <c:pt idx="53">
                  <c:v>760</c:v>
                </c:pt>
                <c:pt idx="54">
                  <c:v>780</c:v>
                </c:pt>
                <c:pt idx="55">
                  <c:v>847</c:v>
                </c:pt>
                <c:pt idx="56">
                  <c:v>857</c:v>
                </c:pt>
                <c:pt idx="57">
                  <c:v>867</c:v>
                </c:pt>
                <c:pt idx="58">
                  <c:v>858</c:v>
                </c:pt>
                <c:pt idx="59">
                  <c:v>866</c:v>
                </c:pt>
                <c:pt idx="60">
                  <c:v>875</c:v>
                </c:pt>
                <c:pt idx="61">
                  <c:v>888</c:v>
                </c:pt>
                <c:pt idx="62">
                  <c:v>892</c:v>
                </c:pt>
                <c:pt idx="63">
                  <c:v>900</c:v>
                </c:pt>
                <c:pt idx="64">
                  <c:v>915</c:v>
                </c:pt>
                <c:pt idx="65">
                  <c:v>912</c:v>
                </c:pt>
                <c:pt idx="66">
                  <c:v>910</c:v>
                </c:pt>
                <c:pt idx="67">
                  <c:v>920</c:v>
                </c:pt>
                <c:pt idx="68">
                  <c:v>940</c:v>
                </c:pt>
                <c:pt idx="69">
                  <c:v>920</c:v>
                </c:pt>
                <c:pt idx="70">
                  <c:v>925</c:v>
                </c:pt>
                <c:pt idx="71">
                  <c:v>930</c:v>
                </c:pt>
                <c:pt idx="72">
                  <c:v>935</c:v>
                </c:pt>
                <c:pt idx="73">
                  <c:v>933</c:v>
                </c:pt>
                <c:pt idx="74">
                  <c:v>934</c:v>
                </c:pt>
              </c:numCache>
            </c:numRef>
          </c:val>
          <c:smooth val="0"/>
          <c:extLst>
            <c:ext xmlns:c16="http://schemas.microsoft.com/office/drawing/2014/chart" uri="{C3380CC4-5D6E-409C-BE32-E72D297353CC}">
              <c16:uniqueId val="{00000000-5864-47B1-A487-A6A0648B75D5}"/>
            </c:ext>
          </c:extLst>
        </c:ser>
        <c:dLbls>
          <c:showLegendKey val="0"/>
          <c:showVal val="0"/>
          <c:showCatName val="0"/>
          <c:showSerName val="0"/>
          <c:showPercent val="0"/>
          <c:showBubbleSize val="0"/>
        </c:dLbls>
        <c:smooth val="0"/>
        <c:axId val="116427008"/>
        <c:axId val="128606208"/>
      </c:lineChart>
      <c:catAx>
        <c:axId val="116427008"/>
        <c:scaling>
          <c:orientation val="minMax"/>
        </c:scaling>
        <c:delete val="0"/>
        <c:axPos val="b"/>
        <c:numFmt formatCode="General" sourceLinked="0"/>
        <c:majorTickMark val="out"/>
        <c:minorTickMark val="none"/>
        <c:tickLblPos val="nextTo"/>
        <c:spPr>
          <a:ln>
            <a:solidFill>
              <a:srgbClr val="000000"/>
            </a:solidFill>
          </a:ln>
        </c:spPr>
        <c:txPr>
          <a:bodyPr/>
          <a:lstStyle/>
          <a:p>
            <a:pPr>
              <a:defRPr>
                <a:solidFill>
                  <a:srgbClr val="000000"/>
                </a:solidFill>
              </a:defRPr>
            </a:pPr>
            <a:endParaRPr lang="en-US"/>
          </a:p>
        </c:txPr>
        <c:crossAx val="128606208"/>
        <c:crosses val="autoZero"/>
        <c:auto val="1"/>
        <c:lblAlgn val="ctr"/>
        <c:lblOffset val="100"/>
        <c:noMultiLvlLbl val="0"/>
      </c:catAx>
      <c:valAx>
        <c:axId val="128606208"/>
        <c:scaling>
          <c:orientation val="minMax"/>
          <c:max val="1100"/>
          <c:min val="550"/>
        </c:scaling>
        <c:delete val="0"/>
        <c:axPos val="l"/>
        <c:majorGridlines>
          <c:spPr>
            <a:ln>
              <a:solidFill>
                <a:srgbClr val="000000"/>
              </a:solidFill>
            </a:ln>
          </c:spPr>
        </c:majorGridlines>
        <c:numFmt formatCode="General" sourceLinked="0"/>
        <c:majorTickMark val="none"/>
        <c:minorTickMark val="none"/>
        <c:tickLblPos val="nextTo"/>
        <c:spPr>
          <a:ln w="9525">
            <a:solidFill>
              <a:srgbClr val="000000"/>
            </a:solidFill>
          </a:ln>
        </c:spPr>
        <c:txPr>
          <a:bodyPr/>
          <a:lstStyle/>
          <a:p>
            <a:pPr>
              <a:defRPr>
                <a:solidFill>
                  <a:srgbClr val="000000"/>
                </a:solidFill>
              </a:defRPr>
            </a:pPr>
            <a:endParaRPr lang="en-US"/>
          </a:p>
        </c:txPr>
        <c:crossAx val="116427008"/>
        <c:crosses val="autoZero"/>
        <c:crossBetween val="between"/>
        <c:majorUnit val="50"/>
      </c:valAx>
    </c:plotArea>
    <c:legend>
      <c:legendPos val="b"/>
      <c:layout>
        <c:manualLayout>
          <c:xMode val="edge"/>
          <c:yMode val="edge"/>
          <c:x val="0.66408328808036932"/>
          <c:y val="0.94989356292529792"/>
          <c:w val="0.10574135668386278"/>
          <c:h val="3.8851450386883472E-2"/>
        </c:manualLayout>
      </c:layout>
      <c:overlay val="0"/>
      <c:txPr>
        <a:bodyPr/>
        <a:lstStyle/>
        <a:p>
          <a:pPr>
            <a:defRPr>
              <a:solidFill>
                <a:srgbClr val="000000"/>
              </a:solidFill>
            </a:defRPr>
          </a:pPr>
          <a:endParaRPr lang="en-US"/>
        </a:p>
      </c:txPr>
    </c:legend>
    <c:plotVisOnly val="1"/>
    <c:dispBlanksAs val="zero"/>
    <c:showDLblsOverMax val="0"/>
  </c:chart>
  <c:spPr>
    <a:noFill/>
    <a:ln w="31750">
      <a:solidFill>
        <a:srgbClr val="000000"/>
      </a:solidFill>
    </a:ln>
    <a:scene3d>
      <a:camera prst="orthographicFront"/>
      <a:lightRig rig="threePt" dir="t"/>
    </a:scene3d>
    <a:sp3d>
      <a:bevelT/>
    </a:sp3d>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Sheet3!$A$4</c:f>
              <c:strCache>
                <c:ptCount val="1"/>
                <c:pt idx="0">
                  <c:v>S&amp;P 500</c:v>
                </c:pt>
              </c:strCache>
            </c:strRef>
          </c:tx>
          <c:spPr>
            <a:ln w="38100"/>
          </c:spPr>
          <c:marker>
            <c:symbol val="none"/>
          </c:marker>
          <c:cat>
            <c:strRef>
              <c:f>Sheet3!$B$3:$BX$3</c:f>
              <c:strCache>
                <c:ptCount val="75"/>
                <c:pt idx="0">
                  <c:v>J</c:v>
                </c:pt>
                <c:pt idx="1">
                  <c:v>F</c:v>
                </c:pt>
                <c:pt idx="2">
                  <c:v>M</c:v>
                </c:pt>
                <c:pt idx="3">
                  <c:v>A</c:v>
                </c:pt>
                <c:pt idx="4">
                  <c:v>M</c:v>
                </c:pt>
                <c:pt idx="5">
                  <c:v>J</c:v>
                </c:pt>
                <c:pt idx="6">
                  <c:v>J</c:v>
                </c:pt>
                <c:pt idx="7">
                  <c:v>A</c:v>
                </c:pt>
                <c:pt idx="8">
                  <c:v>S</c:v>
                </c:pt>
                <c:pt idx="9">
                  <c:v>O</c:v>
                </c:pt>
                <c:pt idx="10">
                  <c:v>N</c:v>
                </c:pt>
                <c:pt idx="11">
                  <c:v>D</c:v>
                </c:pt>
                <c:pt idx="12">
                  <c:v>J</c:v>
                </c:pt>
                <c:pt idx="13">
                  <c:v>F</c:v>
                </c:pt>
                <c:pt idx="14">
                  <c:v>M</c:v>
                </c:pt>
                <c:pt idx="15">
                  <c:v>A</c:v>
                </c:pt>
                <c:pt idx="16">
                  <c:v>M</c:v>
                </c:pt>
                <c:pt idx="17">
                  <c:v>J</c:v>
                </c:pt>
                <c:pt idx="18">
                  <c:v>J</c:v>
                </c:pt>
                <c:pt idx="19">
                  <c:v>A</c:v>
                </c:pt>
                <c:pt idx="20">
                  <c:v>S</c:v>
                </c:pt>
                <c:pt idx="21">
                  <c:v>O</c:v>
                </c:pt>
                <c:pt idx="22">
                  <c:v>N</c:v>
                </c:pt>
                <c:pt idx="23">
                  <c:v>D</c:v>
                </c:pt>
                <c:pt idx="24">
                  <c:v>J</c:v>
                </c:pt>
                <c:pt idx="25">
                  <c:v>F</c:v>
                </c:pt>
                <c:pt idx="26">
                  <c:v>M</c:v>
                </c:pt>
                <c:pt idx="27">
                  <c:v>A</c:v>
                </c:pt>
                <c:pt idx="28">
                  <c:v>M</c:v>
                </c:pt>
                <c:pt idx="29">
                  <c:v>J</c:v>
                </c:pt>
                <c:pt idx="30">
                  <c:v>J</c:v>
                </c:pt>
                <c:pt idx="31">
                  <c:v>A</c:v>
                </c:pt>
                <c:pt idx="32">
                  <c:v>S</c:v>
                </c:pt>
                <c:pt idx="33">
                  <c:v>O</c:v>
                </c:pt>
                <c:pt idx="34">
                  <c:v>N</c:v>
                </c:pt>
                <c:pt idx="35">
                  <c:v>D</c:v>
                </c:pt>
                <c:pt idx="36">
                  <c:v>J</c:v>
                </c:pt>
                <c:pt idx="37">
                  <c:v>F</c:v>
                </c:pt>
                <c:pt idx="38">
                  <c:v>M</c:v>
                </c:pt>
                <c:pt idx="39">
                  <c:v>A</c:v>
                </c:pt>
                <c:pt idx="40">
                  <c:v>M</c:v>
                </c:pt>
                <c:pt idx="41">
                  <c:v>J</c:v>
                </c:pt>
                <c:pt idx="42">
                  <c:v>J</c:v>
                </c:pt>
                <c:pt idx="43">
                  <c:v>A</c:v>
                </c:pt>
                <c:pt idx="44">
                  <c:v>S</c:v>
                </c:pt>
                <c:pt idx="45">
                  <c:v>O</c:v>
                </c:pt>
                <c:pt idx="46">
                  <c:v>N</c:v>
                </c:pt>
                <c:pt idx="47">
                  <c:v>D</c:v>
                </c:pt>
                <c:pt idx="48">
                  <c:v>J</c:v>
                </c:pt>
                <c:pt idx="49">
                  <c:v>F</c:v>
                </c:pt>
                <c:pt idx="50">
                  <c:v>M</c:v>
                </c:pt>
                <c:pt idx="51">
                  <c:v>A</c:v>
                </c:pt>
                <c:pt idx="52">
                  <c:v>M</c:v>
                </c:pt>
                <c:pt idx="53">
                  <c:v>J</c:v>
                </c:pt>
                <c:pt idx="54">
                  <c:v>J</c:v>
                </c:pt>
                <c:pt idx="55">
                  <c:v>A</c:v>
                </c:pt>
                <c:pt idx="56">
                  <c:v>S</c:v>
                </c:pt>
                <c:pt idx="57">
                  <c:v>O</c:v>
                </c:pt>
                <c:pt idx="58">
                  <c:v>N</c:v>
                </c:pt>
                <c:pt idx="59">
                  <c:v>J</c:v>
                </c:pt>
                <c:pt idx="60">
                  <c:v>F</c:v>
                </c:pt>
                <c:pt idx="61">
                  <c:v>M</c:v>
                </c:pt>
                <c:pt idx="62">
                  <c:v>A</c:v>
                </c:pt>
                <c:pt idx="63">
                  <c:v>M</c:v>
                </c:pt>
                <c:pt idx="64">
                  <c:v>J</c:v>
                </c:pt>
                <c:pt idx="65">
                  <c:v>J</c:v>
                </c:pt>
                <c:pt idx="66">
                  <c:v>A</c:v>
                </c:pt>
                <c:pt idx="67">
                  <c:v>S</c:v>
                </c:pt>
                <c:pt idx="68">
                  <c:v>O</c:v>
                </c:pt>
                <c:pt idx="69">
                  <c:v>N</c:v>
                </c:pt>
                <c:pt idx="70">
                  <c:v>D</c:v>
                </c:pt>
                <c:pt idx="71">
                  <c:v>J</c:v>
                </c:pt>
                <c:pt idx="72">
                  <c:v>F</c:v>
                </c:pt>
                <c:pt idx="73">
                  <c:v>M</c:v>
                </c:pt>
                <c:pt idx="74">
                  <c:v>A</c:v>
                </c:pt>
              </c:strCache>
            </c:strRef>
          </c:cat>
          <c:val>
            <c:numRef>
              <c:f>Sheet3!$B$4:$BX$4</c:f>
              <c:numCache>
                <c:formatCode>0</c:formatCode>
                <c:ptCount val="75"/>
                <c:pt idx="0">
                  <c:v>850</c:v>
                </c:pt>
                <c:pt idx="1">
                  <c:v>855</c:v>
                </c:pt>
                <c:pt idx="2">
                  <c:v>860</c:v>
                </c:pt>
                <c:pt idx="3">
                  <c:v>870</c:v>
                </c:pt>
                <c:pt idx="4">
                  <c:v>878</c:v>
                </c:pt>
                <c:pt idx="5">
                  <c:v>888</c:v>
                </c:pt>
                <c:pt idx="6">
                  <c:v>890</c:v>
                </c:pt>
                <c:pt idx="7">
                  <c:v>910</c:v>
                </c:pt>
                <c:pt idx="8">
                  <c:v>915</c:v>
                </c:pt>
                <c:pt idx="9">
                  <c:v>920</c:v>
                </c:pt>
                <c:pt idx="10">
                  <c:v>940</c:v>
                </c:pt>
                <c:pt idx="11">
                  <c:v>920</c:v>
                </c:pt>
                <c:pt idx="12">
                  <c:v>910</c:v>
                </c:pt>
                <c:pt idx="13">
                  <c:v>912</c:v>
                </c:pt>
                <c:pt idx="14">
                  <c:v>915</c:v>
                </c:pt>
                <c:pt idx="15">
                  <c:v>900</c:v>
                </c:pt>
                <c:pt idx="16">
                  <c:v>892</c:v>
                </c:pt>
                <c:pt idx="17">
                  <c:v>888</c:v>
                </c:pt>
                <c:pt idx="18">
                  <c:v>875</c:v>
                </c:pt>
                <c:pt idx="19">
                  <c:v>866</c:v>
                </c:pt>
                <c:pt idx="20">
                  <c:v>858</c:v>
                </c:pt>
                <c:pt idx="21">
                  <c:v>867</c:v>
                </c:pt>
                <c:pt idx="22">
                  <c:v>857</c:v>
                </c:pt>
                <c:pt idx="23">
                  <c:v>847</c:v>
                </c:pt>
                <c:pt idx="24">
                  <c:v>780</c:v>
                </c:pt>
                <c:pt idx="25">
                  <c:v>760</c:v>
                </c:pt>
                <c:pt idx="26">
                  <c:v>763</c:v>
                </c:pt>
                <c:pt idx="27">
                  <c:v>753</c:v>
                </c:pt>
                <c:pt idx="28">
                  <c:v>740</c:v>
                </c:pt>
                <c:pt idx="29">
                  <c:v>720</c:v>
                </c:pt>
                <c:pt idx="30">
                  <c:v>710</c:v>
                </c:pt>
                <c:pt idx="31">
                  <c:v>715</c:v>
                </c:pt>
                <c:pt idx="32">
                  <c:v>712</c:v>
                </c:pt>
                <c:pt idx="33">
                  <c:v>705</c:v>
                </c:pt>
                <c:pt idx="34">
                  <c:v>695</c:v>
                </c:pt>
                <c:pt idx="35">
                  <c:v>686</c:v>
                </c:pt>
                <c:pt idx="36">
                  <c:v>674</c:v>
                </c:pt>
                <c:pt idx="37">
                  <c:v>667</c:v>
                </c:pt>
                <c:pt idx="38">
                  <c:v>658</c:v>
                </c:pt>
                <c:pt idx="39">
                  <c:v>650</c:v>
                </c:pt>
                <c:pt idx="40">
                  <c:v>658</c:v>
                </c:pt>
                <c:pt idx="41">
                  <c:v>667</c:v>
                </c:pt>
                <c:pt idx="42">
                  <c:v>674</c:v>
                </c:pt>
                <c:pt idx="43">
                  <c:v>686</c:v>
                </c:pt>
                <c:pt idx="44">
                  <c:v>695</c:v>
                </c:pt>
                <c:pt idx="45">
                  <c:v>705</c:v>
                </c:pt>
                <c:pt idx="46">
                  <c:v>712</c:v>
                </c:pt>
                <c:pt idx="47">
                  <c:v>715</c:v>
                </c:pt>
                <c:pt idx="48">
                  <c:v>710</c:v>
                </c:pt>
                <c:pt idx="49">
                  <c:v>720</c:v>
                </c:pt>
                <c:pt idx="50">
                  <c:v>740</c:v>
                </c:pt>
                <c:pt idx="51">
                  <c:v>753</c:v>
                </c:pt>
                <c:pt idx="52">
                  <c:v>763</c:v>
                </c:pt>
                <c:pt idx="53">
                  <c:v>760</c:v>
                </c:pt>
                <c:pt idx="54">
                  <c:v>780</c:v>
                </c:pt>
                <c:pt idx="55">
                  <c:v>847</c:v>
                </c:pt>
                <c:pt idx="56">
                  <c:v>857</c:v>
                </c:pt>
                <c:pt idx="57">
                  <c:v>867</c:v>
                </c:pt>
                <c:pt idx="58">
                  <c:v>858</c:v>
                </c:pt>
                <c:pt idx="59">
                  <c:v>866</c:v>
                </c:pt>
                <c:pt idx="60">
                  <c:v>875</c:v>
                </c:pt>
                <c:pt idx="61">
                  <c:v>888</c:v>
                </c:pt>
                <c:pt idx="62">
                  <c:v>892</c:v>
                </c:pt>
                <c:pt idx="63">
                  <c:v>900</c:v>
                </c:pt>
                <c:pt idx="64">
                  <c:v>915</c:v>
                </c:pt>
                <c:pt idx="65">
                  <c:v>912</c:v>
                </c:pt>
                <c:pt idx="66">
                  <c:v>910</c:v>
                </c:pt>
                <c:pt idx="67">
                  <c:v>920</c:v>
                </c:pt>
                <c:pt idx="68">
                  <c:v>940</c:v>
                </c:pt>
                <c:pt idx="69">
                  <c:v>920</c:v>
                </c:pt>
                <c:pt idx="70">
                  <c:v>925</c:v>
                </c:pt>
                <c:pt idx="71">
                  <c:v>930</c:v>
                </c:pt>
                <c:pt idx="72">
                  <c:v>935</c:v>
                </c:pt>
                <c:pt idx="73">
                  <c:v>933</c:v>
                </c:pt>
                <c:pt idx="74">
                  <c:v>934</c:v>
                </c:pt>
              </c:numCache>
            </c:numRef>
          </c:val>
          <c:smooth val="0"/>
          <c:extLst>
            <c:ext xmlns:c16="http://schemas.microsoft.com/office/drawing/2014/chart" uri="{C3380CC4-5D6E-409C-BE32-E72D297353CC}">
              <c16:uniqueId val="{00000000-088A-4AE4-BEFB-329CF03B3082}"/>
            </c:ext>
          </c:extLst>
        </c:ser>
        <c:dLbls>
          <c:showLegendKey val="0"/>
          <c:showVal val="0"/>
          <c:showCatName val="0"/>
          <c:showSerName val="0"/>
          <c:showPercent val="0"/>
          <c:showBubbleSize val="0"/>
        </c:dLbls>
        <c:smooth val="0"/>
        <c:axId val="128648704"/>
        <c:axId val="128650240"/>
      </c:lineChart>
      <c:catAx>
        <c:axId val="128648704"/>
        <c:scaling>
          <c:orientation val="minMax"/>
        </c:scaling>
        <c:delete val="0"/>
        <c:axPos val="b"/>
        <c:numFmt formatCode="General" sourceLinked="0"/>
        <c:majorTickMark val="out"/>
        <c:minorTickMark val="none"/>
        <c:tickLblPos val="nextTo"/>
        <c:spPr>
          <a:ln>
            <a:solidFill>
              <a:srgbClr val="000000"/>
            </a:solidFill>
          </a:ln>
        </c:spPr>
        <c:txPr>
          <a:bodyPr/>
          <a:lstStyle/>
          <a:p>
            <a:pPr>
              <a:defRPr>
                <a:solidFill>
                  <a:srgbClr val="000000"/>
                </a:solidFill>
              </a:defRPr>
            </a:pPr>
            <a:endParaRPr lang="en-US"/>
          </a:p>
        </c:txPr>
        <c:crossAx val="128650240"/>
        <c:crosses val="autoZero"/>
        <c:auto val="1"/>
        <c:lblAlgn val="ctr"/>
        <c:lblOffset val="100"/>
        <c:noMultiLvlLbl val="0"/>
      </c:catAx>
      <c:valAx>
        <c:axId val="128650240"/>
        <c:scaling>
          <c:orientation val="minMax"/>
          <c:max val="1100"/>
          <c:min val="550"/>
        </c:scaling>
        <c:delete val="0"/>
        <c:axPos val="l"/>
        <c:majorGridlines>
          <c:spPr>
            <a:ln>
              <a:solidFill>
                <a:srgbClr val="000000"/>
              </a:solidFill>
            </a:ln>
          </c:spPr>
        </c:majorGridlines>
        <c:numFmt formatCode="General" sourceLinked="0"/>
        <c:majorTickMark val="none"/>
        <c:minorTickMark val="none"/>
        <c:tickLblPos val="nextTo"/>
        <c:spPr>
          <a:ln w="9525">
            <a:solidFill>
              <a:srgbClr val="000000"/>
            </a:solidFill>
          </a:ln>
        </c:spPr>
        <c:txPr>
          <a:bodyPr/>
          <a:lstStyle/>
          <a:p>
            <a:pPr>
              <a:defRPr>
                <a:solidFill>
                  <a:srgbClr val="000000"/>
                </a:solidFill>
              </a:defRPr>
            </a:pPr>
            <a:endParaRPr lang="en-US"/>
          </a:p>
        </c:txPr>
        <c:crossAx val="128648704"/>
        <c:crosses val="autoZero"/>
        <c:crossBetween val="between"/>
        <c:majorUnit val="50"/>
      </c:valAx>
    </c:plotArea>
    <c:legend>
      <c:legendPos val="b"/>
      <c:layout>
        <c:manualLayout>
          <c:xMode val="edge"/>
          <c:yMode val="edge"/>
          <c:x val="0.66839363290795561"/>
          <c:y val="0.94383253229709962"/>
          <c:w val="0.10574135668386278"/>
          <c:h val="3.8851450386883458E-2"/>
        </c:manualLayout>
      </c:layout>
      <c:overlay val="0"/>
      <c:txPr>
        <a:bodyPr/>
        <a:lstStyle/>
        <a:p>
          <a:pPr>
            <a:defRPr>
              <a:solidFill>
                <a:srgbClr val="000000"/>
              </a:solidFill>
            </a:defRPr>
          </a:pPr>
          <a:endParaRPr lang="en-US"/>
        </a:p>
      </c:txPr>
    </c:legend>
    <c:plotVisOnly val="1"/>
    <c:dispBlanksAs val="zero"/>
    <c:showDLblsOverMax val="0"/>
  </c:chart>
  <c:spPr>
    <a:noFill/>
    <a:ln w="31750">
      <a:solidFill>
        <a:srgbClr val="000000"/>
      </a:solidFill>
    </a:ln>
    <a:scene3d>
      <a:camera prst="orthographicFront"/>
      <a:lightRig rig="threePt" dir="t"/>
    </a:scene3d>
    <a:sp3d>
      <a:bevelT/>
    </a:sp3d>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43A226-8436-4192-B20E-90EABD543BB3}" type="datetimeFigureOut">
              <a:rPr lang="en-US" smtClean="0"/>
              <a:t>6/30/2020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E592BF-357A-4313-BD68-EBEC8A2BBD72}" type="slidenum">
              <a:rPr lang="en-US" smtClean="0"/>
              <a:t>‹#›</a:t>
            </a:fld>
            <a:endParaRPr lang="en-US"/>
          </a:p>
        </p:txBody>
      </p:sp>
    </p:spTree>
    <p:extLst>
      <p:ext uri="{BB962C8B-B14F-4D97-AF65-F5344CB8AC3E}">
        <p14:creationId xmlns:p14="http://schemas.microsoft.com/office/powerpoint/2010/main" val="2341715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this down – “Am I following a plan that’s going to help me go from RMD to Tax Free?”</a:t>
            </a:r>
          </a:p>
          <a:p>
            <a:endParaRPr lang="en-US" dirty="0"/>
          </a:p>
          <a:p>
            <a:r>
              <a:rPr lang="en-US" dirty="0"/>
              <a:t>Am I putting my trust that I’ll be able to enjoy a successful retirement in the hands of politicians?</a:t>
            </a:r>
          </a:p>
        </p:txBody>
      </p:sp>
      <p:sp>
        <p:nvSpPr>
          <p:cNvPr id="4" name="Slide Number Placeholder 3"/>
          <p:cNvSpPr>
            <a:spLocks noGrp="1"/>
          </p:cNvSpPr>
          <p:nvPr>
            <p:ph type="sldNum" sz="quarter" idx="5"/>
          </p:nvPr>
        </p:nvSpPr>
        <p:spPr/>
        <p:txBody>
          <a:bodyPr/>
          <a:lstStyle/>
          <a:p>
            <a:fld id="{416CCAE7-1B2F-4B2A-B789-40C29B34744C}" type="slidenum">
              <a:rPr lang="en-US" smtClean="0"/>
              <a:t>2</a:t>
            </a:fld>
            <a:endParaRPr lang="en-US"/>
          </a:p>
        </p:txBody>
      </p:sp>
    </p:spTree>
    <p:extLst>
      <p:ext uri="{BB962C8B-B14F-4D97-AF65-F5344CB8AC3E}">
        <p14:creationId xmlns:p14="http://schemas.microsoft.com/office/powerpoint/2010/main" val="86765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pPr marL="0" marR="0" lvl="0" indent="0" algn="r" defTabSz="1087170" rtl="0" eaLnBrk="1" fontAlgn="auto" latinLnBrk="0" hangingPunct="1">
              <a:lnSpc>
                <a:spcPct val="100000"/>
              </a:lnSpc>
              <a:spcBef>
                <a:spcPts val="0"/>
              </a:spcBef>
              <a:spcAft>
                <a:spcPts val="0"/>
              </a:spcAft>
              <a:buClrTx/>
              <a:buSzTx/>
              <a:buFontTx/>
              <a:buNone/>
              <a:tabLst/>
              <a:defRPr/>
            </a:pPr>
            <a:fld id="{A11B139C-ECE5-4018-B6C6-4ADF6C08814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108717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19811" name="Rectangle 2"/>
          <p:cNvSpPr>
            <a:spLocks noGrp="1" noRot="1" noChangeAspect="1" noChangeArrowheads="1" noTextEdit="1"/>
          </p:cNvSpPr>
          <p:nvPr>
            <p:ph type="sldImg"/>
          </p:nvPr>
        </p:nvSpPr>
        <p:spPr>
          <a:xfrm>
            <a:off x="382588" y="684213"/>
            <a:ext cx="6094412" cy="3429000"/>
          </a:xfrm>
          <a:ln/>
        </p:spPr>
      </p:sp>
      <p:sp>
        <p:nvSpPr>
          <p:cNvPr id="119812" name="Rectangle 3"/>
          <p:cNvSpPr>
            <a:spLocks noGrp="1" noChangeArrowheads="1"/>
          </p:cNvSpPr>
          <p:nvPr>
            <p:ph type="body" idx="1"/>
          </p:nvPr>
        </p:nvSpPr>
        <p:spPr>
          <a:noFill/>
          <a:ln/>
        </p:spPr>
        <p:txBody>
          <a:bodyPr/>
          <a:lstStyle/>
          <a:p>
            <a:r>
              <a:rPr lang="en-US" sz="1200" kern="1200" dirty="0">
                <a:solidFill>
                  <a:schemeClr val="tx1"/>
                </a:solidFill>
                <a:latin typeface="+mn-lt"/>
                <a:ea typeface="+mn-ea"/>
                <a:cs typeface="+mn-cs"/>
              </a:rPr>
              <a:t>Let's compare an IUL contract with a cap of 13 percent and a floor of zero to an equity account over  the last 15 years to see how beneficial these features are.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We can see how the floor feature works right away from 2000 to 2002 when the market went down 3 years in a row. On the $100,000 initial deposit, the equity account lost money. The IUL policy stayed at $100,000—it didn’t make any money but more importantly, it didn’t lose any either.</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In year 2003 when the market rebounded, the equity account credited 28.69 percentage.  The index went above the 13% cap that year. The equity account gained 26.38%, but because it had lost so much money in 2000 to 2002, the account hasn’t made back all its losses.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The IUL policy, however, because it didn’t lose any money in the down markets, enjoyed a 13% gain. The difference is in the cash value in year 4 on these two accounts: $80,292 in the equity account, versus $113,000 in the IUL cash value. </a:t>
            </a:r>
          </a:p>
          <a:p>
            <a:r>
              <a:rPr lang="en-US" sz="1200" kern="1200" dirty="0">
                <a:solidFill>
                  <a:schemeClr val="tx1"/>
                </a:solidFill>
                <a:latin typeface="+mn-lt"/>
                <a:ea typeface="+mn-ea"/>
                <a:cs typeface="+mn-cs"/>
              </a:rPr>
              <a:t>The floor feature allowed the limited cap feature to still take advantage of the majority of the market upside potential without participating in the downside. Over the past 15 years using a 0% floor and a 13% cap the IUL faired very well against the open market gains and losses, in this example $85,000 better off.  </a:t>
            </a:r>
          </a:p>
          <a:p>
            <a:pPr eaLnBrk="1" hangingPunct="1"/>
            <a:endParaRPr lang="en-US" dirty="0">
              <a:latin typeface="Arial" charset="0"/>
            </a:endParaRPr>
          </a:p>
        </p:txBody>
      </p:sp>
    </p:spTree>
    <p:extLst>
      <p:ext uri="{BB962C8B-B14F-4D97-AF65-F5344CB8AC3E}">
        <p14:creationId xmlns:p14="http://schemas.microsoft.com/office/powerpoint/2010/main" val="2574008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[Client Example – highlights how we helped reduce the tax risk in his tax-deferred accounts by going from “RMD to Tax Free”]</a:t>
            </a:r>
          </a:p>
        </p:txBody>
      </p:sp>
      <p:sp>
        <p:nvSpPr>
          <p:cNvPr id="4" name="Slide Number Placeholder 3"/>
          <p:cNvSpPr>
            <a:spLocks noGrp="1"/>
          </p:cNvSpPr>
          <p:nvPr>
            <p:ph type="sldNum" sz="quarter" idx="5"/>
          </p:nvPr>
        </p:nvSpPr>
        <p:spPr/>
        <p:txBody>
          <a:bodyPr/>
          <a:lstStyle/>
          <a:p>
            <a:fld id="{416CCAE7-1B2F-4B2A-B789-40C29B34744C}" type="slidenum">
              <a:rPr lang="en-US" smtClean="0"/>
              <a:t>13</a:t>
            </a:fld>
            <a:endParaRPr lang="en-US"/>
          </a:p>
        </p:txBody>
      </p:sp>
    </p:spTree>
    <p:extLst>
      <p:ext uri="{BB962C8B-B14F-4D97-AF65-F5344CB8AC3E}">
        <p14:creationId xmlns:p14="http://schemas.microsoft.com/office/powerpoint/2010/main" val="234216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this down – “Am I following a plan that’s going to help me go from RMD to Tax Free?”</a:t>
            </a:r>
          </a:p>
          <a:p>
            <a:endParaRPr lang="en-US" dirty="0"/>
          </a:p>
          <a:p>
            <a:r>
              <a:rPr lang="en-US" dirty="0"/>
              <a:t>Am I putting my trust that I’ll be able to enjoy a successful retirement in the hands of politicians?</a:t>
            </a:r>
          </a:p>
        </p:txBody>
      </p:sp>
      <p:sp>
        <p:nvSpPr>
          <p:cNvPr id="4" name="Slide Number Placeholder 3"/>
          <p:cNvSpPr>
            <a:spLocks noGrp="1"/>
          </p:cNvSpPr>
          <p:nvPr>
            <p:ph type="sldNum" sz="quarter" idx="5"/>
          </p:nvPr>
        </p:nvSpPr>
        <p:spPr/>
        <p:txBody>
          <a:bodyPr/>
          <a:lstStyle/>
          <a:p>
            <a:fld id="{416CCAE7-1B2F-4B2A-B789-40C29B34744C}" type="slidenum">
              <a:rPr lang="en-US" smtClean="0"/>
              <a:t>14</a:t>
            </a:fld>
            <a:endParaRPr lang="en-US"/>
          </a:p>
        </p:txBody>
      </p:sp>
    </p:spTree>
    <p:extLst>
      <p:ext uri="{BB962C8B-B14F-4D97-AF65-F5344CB8AC3E}">
        <p14:creationId xmlns:p14="http://schemas.microsoft.com/office/powerpoint/2010/main" val="946541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this down – “Am I following a plan that’s going to help me go from RMD to Tax Free?”</a:t>
            </a:r>
          </a:p>
          <a:p>
            <a:endParaRPr lang="en-US" dirty="0"/>
          </a:p>
          <a:p>
            <a:r>
              <a:rPr lang="en-US" dirty="0"/>
              <a:t>Am I putting my trust that I’ll be able to enjoy a successful retirement in the hands of politicians?</a:t>
            </a:r>
          </a:p>
        </p:txBody>
      </p:sp>
      <p:sp>
        <p:nvSpPr>
          <p:cNvPr id="4" name="Slide Number Placeholder 3"/>
          <p:cNvSpPr>
            <a:spLocks noGrp="1"/>
          </p:cNvSpPr>
          <p:nvPr>
            <p:ph type="sldNum" sz="quarter" idx="5"/>
          </p:nvPr>
        </p:nvSpPr>
        <p:spPr/>
        <p:txBody>
          <a:bodyPr/>
          <a:lstStyle/>
          <a:p>
            <a:fld id="{416CCAE7-1B2F-4B2A-B789-40C29B34744C}" type="slidenum">
              <a:rPr lang="en-US" smtClean="0"/>
              <a:t>15</a:t>
            </a:fld>
            <a:endParaRPr lang="en-US"/>
          </a:p>
        </p:txBody>
      </p:sp>
    </p:spTree>
    <p:extLst>
      <p:ext uri="{BB962C8B-B14F-4D97-AF65-F5344CB8AC3E}">
        <p14:creationId xmlns:p14="http://schemas.microsoft.com/office/powerpoint/2010/main" val="3018638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times, the first two obstacles, debt and market risk, are somewhat familiar concerns.</a:t>
            </a:r>
          </a:p>
          <a:p>
            <a:endParaRPr lang="en-US" dirty="0"/>
          </a:p>
          <a:p>
            <a:r>
              <a:rPr lang="en-US" dirty="0"/>
              <a:t>However, the threat of taxes in retirement could be one of the biggest obstacles people aren’t prepared for.</a:t>
            </a:r>
          </a:p>
          <a:p>
            <a:endParaRPr lang="en-US" dirty="0"/>
          </a:p>
          <a:p>
            <a:r>
              <a:rPr lang="en-US" dirty="0"/>
              <a:t>It is commonly assumed for those that have money in tax-deferred accounts that you will be in a lower tax-bracket in retirement.</a:t>
            </a:r>
          </a:p>
          <a:p>
            <a:endParaRPr lang="en-US" dirty="0"/>
          </a:p>
          <a:p>
            <a:r>
              <a:rPr lang="en-US" dirty="0"/>
              <a:t>What happens if tax rates change in the future, and you are required to take money (maybe more than you need) out of your accounts to satisfy the RMD amounts?</a:t>
            </a:r>
          </a:p>
        </p:txBody>
      </p:sp>
      <p:sp>
        <p:nvSpPr>
          <p:cNvPr id="4" name="Slide Number Placeholder 3"/>
          <p:cNvSpPr>
            <a:spLocks noGrp="1"/>
          </p:cNvSpPr>
          <p:nvPr>
            <p:ph type="sldNum" sz="quarter" idx="5"/>
          </p:nvPr>
        </p:nvSpPr>
        <p:spPr/>
        <p:txBody>
          <a:bodyPr/>
          <a:lstStyle/>
          <a:p>
            <a:fld id="{416CCAE7-1B2F-4B2A-B789-40C29B34744C}" type="slidenum">
              <a:rPr lang="en-US" smtClean="0"/>
              <a:t>3</a:t>
            </a:fld>
            <a:endParaRPr lang="en-US"/>
          </a:p>
        </p:txBody>
      </p:sp>
    </p:spTree>
    <p:extLst>
      <p:ext uri="{BB962C8B-B14F-4D97-AF65-F5344CB8AC3E}">
        <p14:creationId xmlns:p14="http://schemas.microsoft.com/office/powerpoint/2010/main" val="3046799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graph illustrates the federal income tax history for over a century. Since 1913, the top marginal tax rates have fluctuated greatly as different Congresses changed the laws.</a:t>
            </a:r>
          </a:p>
        </p:txBody>
      </p:sp>
      <p:sp>
        <p:nvSpPr>
          <p:cNvPr id="4" name="Slide Number Placeholder 3"/>
          <p:cNvSpPr>
            <a:spLocks noGrp="1"/>
          </p:cNvSpPr>
          <p:nvPr>
            <p:ph type="sldNum" sz="quarter" idx="5"/>
          </p:nvPr>
        </p:nvSpPr>
        <p:spPr/>
        <p:txBody>
          <a:bodyPr/>
          <a:lstStyle/>
          <a:p>
            <a:fld id="{416CCAE7-1B2F-4B2A-B789-40C29B34744C}" type="slidenum">
              <a:rPr lang="en-US" smtClean="0"/>
              <a:t>4</a:t>
            </a:fld>
            <a:endParaRPr lang="en-US"/>
          </a:p>
        </p:txBody>
      </p:sp>
    </p:spTree>
    <p:extLst>
      <p:ext uri="{BB962C8B-B14F-4D97-AF65-F5344CB8AC3E}">
        <p14:creationId xmlns:p14="http://schemas.microsoft.com/office/powerpoint/2010/main" val="3638538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you’ve read the headlines or watched any amount of the current political discussion, its hard to avoid the discussion of taxes being raised – and not just on the top brackets. Regardless of your political party affiliation or your thoughts on policy ideas like the Green New Deal or Medicare for All, College for All, etc., </a:t>
            </a:r>
            <a:r>
              <a:rPr lang="en-US" b="1" dirty="0"/>
              <a:t>your financial plan must account for the possibility of higher taxes in the future to pay for these proposals.</a:t>
            </a:r>
          </a:p>
          <a:p>
            <a:endParaRPr lang="en-US" b="1" dirty="0"/>
          </a:p>
          <a:p>
            <a:r>
              <a:rPr lang="en-US" b="0" dirty="0"/>
              <a:t>The truth is, we don’t know what this Congress or future representatives will do. That’s why we must prepare and follow the right plan to ensure we can continue to live life we want throughout our retirement. </a:t>
            </a:r>
            <a:r>
              <a:rPr lang="en-US" dirty="0"/>
              <a:t> </a:t>
            </a:r>
          </a:p>
        </p:txBody>
      </p:sp>
      <p:sp>
        <p:nvSpPr>
          <p:cNvPr id="4" name="Slide Number Placeholder 3"/>
          <p:cNvSpPr>
            <a:spLocks noGrp="1"/>
          </p:cNvSpPr>
          <p:nvPr>
            <p:ph type="sldNum" sz="quarter" idx="5"/>
          </p:nvPr>
        </p:nvSpPr>
        <p:spPr/>
        <p:txBody>
          <a:bodyPr/>
          <a:lstStyle/>
          <a:p>
            <a:fld id="{416CCAE7-1B2F-4B2A-B789-40C29B34744C}" type="slidenum">
              <a:rPr lang="en-US" smtClean="0"/>
              <a:t>5</a:t>
            </a:fld>
            <a:endParaRPr lang="en-US"/>
          </a:p>
        </p:txBody>
      </p:sp>
    </p:spTree>
    <p:extLst>
      <p:ext uri="{BB962C8B-B14F-4D97-AF65-F5344CB8AC3E}">
        <p14:creationId xmlns:p14="http://schemas.microsoft.com/office/powerpoint/2010/main" val="1894516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times, the first two obstacles, debt and market risk, are somewhat familiar concerns.</a:t>
            </a:r>
          </a:p>
          <a:p>
            <a:endParaRPr lang="en-US" dirty="0"/>
          </a:p>
          <a:p>
            <a:r>
              <a:rPr lang="en-US" dirty="0"/>
              <a:t>However, the threat of taxes in retirement could be one of the biggest obstacles people aren’t prepared for.</a:t>
            </a:r>
          </a:p>
          <a:p>
            <a:endParaRPr lang="en-US" dirty="0"/>
          </a:p>
          <a:p>
            <a:r>
              <a:rPr lang="en-US" dirty="0"/>
              <a:t>It is commonly assumed for those that have money in tax-deferred accounts that you will be in a lower tax-bracket in retirement.</a:t>
            </a:r>
          </a:p>
          <a:p>
            <a:endParaRPr lang="en-US" dirty="0"/>
          </a:p>
          <a:p>
            <a:r>
              <a:rPr lang="en-US" dirty="0"/>
              <a:t>What happens if tax rates change in the future, and you are required to take money (maybe more than you need) out of your accounts to satisfy the RMD amounts?</a:t>
            </a:r>
          </a:p>
        </p:txBody>
      </p:sp>
      <p:sp>
        <p:nvSpPr>
          <p:cNvPr id="4" name="Slide Number Placeholder 3"/>
          <p:cNvSpPr>
            <a:spLocks noGrp="1"/>
          </p:cNvSpPr>
          <p:nvPr>
            <p:ph type="sldNum" sz="quarter" idx="5"/>
          </p:nvPr>
        </p:nvSpPr>
        <p:spPr/>
        <p:txBody>
          <a:bodyPr/>
          <a:lstStyle/>
          <a:p>
            <a:fld id="{416CCAE7-1B2F-4B2A-B789-40C29B34744C}" type="slidenum">
              <a:rPr lang="en-US" smtClean="0"/>
              <a:t>6</a:t>
            </a:fld>
            <a:endParaRPr lang="en-US"/>
          </a:p>
        </p:txBody>
      </p:sp>
    </p:spTree>
    <p:extLst>
      <p:ext uri="{BB962C8B-B14F-4D97-AF65-F5344CB8AC3E}">
        <p14:creationId xmlns:p14="http://schemas.microsoft.com/office/powerpoint/2010/main" val="3665872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times, the first two obstacles, debt and market risk, are somewhat familiar concerns.</a:t>
            </a:r>
          </a:p>
          <a:p>
            <a:endParaRPr lang="en-US" dirty="0"/>
          </a:p>
          <a:p>
            <a:r>
              <a:rPr lang="en-US" dirty="0"/>
              <a:t>However, the threat of taxes in retirement could be one of the biggest obstacles people aren’t prepared for.</a:t>
            </a:r>
          </a:p>
          <a:p>
            <a:endParaRPr lang="en-US" dirty="0"/>
          </a:p>
          <a:p>
            <a:r>
              <a:rPr lang="en-US" dirty="0"/>
              <a:t>It is commonly assumed for those that have money in tax-deferred accounts that you will be in a lower tax-bracket in retirement.</a:t>
            </a:r>
          </a:p>
          <a:p>
            <a:endParaRPr lang="en-US" dirty="0"/>
          </a:p>
          <a:p>
            <a:r>
              <a:rPr lang="en-US" dirty="0"/>
              <a:t>What happens if tax rates change in the future, and you are required to take money (maybe more than you need) out of your accounts to satisfy the RMD amounts?</a:t>
            </a:r>
          </a:p>
        </p:txBody>
      </p:sp>
      <p:sp>
        <p:nvSpPr>
          <p:cNvPr id="4" name="Slide Number Placeholder 3"/>
          <p:cNvSpPr>
            <a:spLocks noGrp="1"/>
          </p:cNvSpPr>
          <p:nvPr>
            <p:ph type="sldNum" sz="quarter" idx="5"/>
          </p:nvPr>
        </p:nvSpPr>
        <p:spPr/>
        <p:txBody>
          <a:bodyPr/>
          <a:lstStyle/>
          <a:p>
            <a:fld id="{416CCAE7-1B2F-4B2A-B789-40C29B34744C}" type="slidenum">
              <a:rPr lang="en-US" smtClean="0"/>
              <a:t>7</a:t>
            </a:fld>
            <a:endParaRPr lang="en-US"/>
          </a:p>
        </p:txBody>
      </p:sp>
    </p:spTree>
    <p:extLst>
      <p:ext uri="{BB962C8B-B14F-4D97-AF65-F5344CB8AC3E}">
        <p14:creationId xmlns:p14="http://schemas.microsoft.com/office/powerpoint/2010/main" val="833194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latin typeface="+mn-lt"/>
                <a:ea typeface="+mn-ea"/>
                <a:cs typeface="+mn-cs"/>
              </a:rPr>
              <a:t>Another feature the IUL has that separates it from all other financial products is the locking in of annual gains.   It’s the second layer of protection for your money.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Here is how locking in of annual gains works.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If I had $100,000 of cash value in an IUL policy, and the market went up 10%, my cash would be credited $10,000.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That $10,000 would be added to my principal and I would have a new account value of $110,000—never to be given back. If the market went down 10%, in an equity vehicle, I would lose 10% of my $110,000 or end up with less then I started with $99,000.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By sustaining what was earned, even a modest 5% return the next year grows the cash very nicely to $115,500.  But just losing 10%  in one year created an 11% </a:t>
            </a:r>
            <a:r>
              <a:rPr lang="en-US" sz="1200" i="1" kern="1200" dirty="0">
                <a:solidFill>
                  <a:schemeClr val="tx1"/>
                </a:solidFill>
                <a:latin typeface="+mn-lt"/>
                <a:ea typeface="+mn-ea"/>
                <a:cs typeface="+mn-cs"/>
              </a:rPr>
              <a:t>difference</a:t>
            </a:r>
            <a:r>
              <a:rPr lang="en-US" sz="1200" kern="1200" dirty="0">
                <a:solidFill>
                  <a:schemeClr val="tx1"/>
                </a:solidFill>
                <a:latin typeface="+mn-lt"/>
                <a:ea typeface="+mn-ea"/>
                <a:cs typeface="+mn-cs"/>
              </a:rPr>
              <a:t> in the accumulate value of this account.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That’s a difference of $115,500 to $103,950.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Let me continue to share with you why avoiding the market loses are so beneficial in creating wealth.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AC7E7-55D5-44ED-9244-4C4F270D3C9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8006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4213"/>
            <a:ext cx="6094412" cy="342900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In our previous example our $100,000 experienced a 10% gain, a 10% loss, and a 5% gain giving us an ended balance of $103,950.  </a:t>
            </a:r>
          </a:p>
          <a:p>
            <a:r>
              <a:rPr lang="en-US" sz="1200" kern="1200" dirty="0">
                <a:solidFill>
                  <a:schemeClr val="tx1"/>
                </a:solidFill>
                <a:latin typeface="+mn-lt"/>
                <a:ea typeface="+mn-ea"/>
                <a:cs typeface="+mn-cs"/>
              </a:rPr>
              <a:t>When the market tanked in 2009 by 37%, the $103,950 diminished to $65,488.  </a:t>
            </a:r>
          </a:p>
          <a:p>
            <a:r>
              <a:rPr lang="en-US" sz="1200" kern="1200" dirty="0">
                <a:solidFill>
                  <a:schemeClr val="tx1"/>
                </a:solidFill>
                <a:latin typeface="+mn-lt"/>
                <a:ea typeface="+mn-ea"/>
                <a:cs typeface="+mn-cs"/>
              </a:rPr>
              <a:t>By 2010 the market ran up 26.46% but our account value isn't anywhere near back to where we started.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is how the market works.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90B6A9-67DD-46E9-BE5C-91476D5363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3996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4213"/>
            <a:ext cx="6094412" cy="3429000"/>
          </a:xfrm>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latin typeface="+mn-lt"/>
                <a:ea typeface="+mn-ea"/>
                <a:cs typeface="+mn-cs"/>
              </a:rPr>
              <a:t>If your money had been in an IUL Policy in 2009, your cash value would have been protected because of the zero floor feature.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There is another strong feature of an IUL policy that protects your gains and helps your cash continue to grow. It’s called the reset feature. It resets the equity index value on your IUL's anniversary.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In this example the S&amp;P Index dropped from 1,447 to 902.  The year after it dropped, the IUL policy would start with a new Index Value of 902, not 1,447. It would count any gain the next year from this new reset value.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In this case the market increased by 26.46%. The IUL is capped at 13%. But the cash value is earning 13% on $115,500 versus 26.46% on the $65,488 we were left with in the open market.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It is important to point out the S&amp;P index value hasn't even gotten back to the 2008 starting value of 1,447, yet the cash value in the IUL policy has grown by an additional $15,000 .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 is no other product I know of that can protect and grow your money like this?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90B6A9-67DD-46E9-BE5C-91476D5363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9916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CDB5B-FAF6-46F8-ACF0-3C0F1CF24E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5000E4-673B-44C1-BA0C-F9A4032FBF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EE41EE-094F-4958-8A3C-231406B0E146}"/>
              </a:ext>
            </a:extLst>
          </p:cNvPr>
          <p:cNvSpPr>
            <a:spLocks noGrp="1"/>
          </p:cNvSpPr>
          <p:nvPr>
            <p:ph type="dt" sz="half" idx="10"/>
          </p:nvPr>
        </p:nvSpPr>
        <p:spPr/>
        <p:txBody>
          <a:bodyPr/>
          <a:lstStyle/>
          <a:p>
            <a:fld id="{8861E12D-5FD6-4FD9-B47D-D3E470C3533F}" type="datetime1">
              <a:rPr lang="en-US" smtClean="0"/>
              <a:t>6/30/2020</a:t>
            </a:fld>
            <a:endParaRPr lang="en-US"/>
          </a:p>
        </p:txBody>
      </p:sp>
      <p:sp>
        <p:nvSpPr>
          <p:cNvPr id="5" name="Footer Placeholder 4">
            <a:extLst>
              <a:ext uri="{FF2B5EF4-FFF2-40B4-BE49-F238E27FC236}">
                <a16:creationId xmlns:a16="http://schemas.microsoft.com/office/drawing/2014/main" id="{11CB9611-E48C-4E2D-B808-F89D45FEC6AD}"/>
              </a:ext>
            </a:extLst>
          </p:cNvPr>
          <p:cNvSpPr>
            <a:spLocks noGrp="1"/>
          </p:cNvSpPr>
          <p:nvPr>
            <p:ph type="ftr" sz="quarter" idx="11"/>
          </p:nvPr>
        </p:nvSpPr>
        <p:spPr/>
        <p:txBody>
          <a:bodyPr/>
          <a:lstStyle/>
          <a:p>
            <a:r>
              <a:rPr lang="en-US"/>
              <a:t>Copyright 2017 – TriQuest Insurance Agency, LLC – 1407 Stephanie Way Ste B, Chesapeake, VA 23320 – 757.424.8901 – For Financial Professional Use Only</a:t>
            </a:r>
          </a:p>
        </p:txBody>
      </p:sp>
      <p:sp>
        <p:nvSpPr>
          <p:cNvPr id="6" name="Slide Number Placeholder 5">
            <a:extLst>
              <a:ext uri="{FF2B5EF4-FFF2-40B4-BE49-F238E27FC236}">
                <a16:creationId xmlns:a16="http://schemas.microsoft.com/office/drawing/2014/main" id="{819E03DA-8218-47AB-B67A-8EC0353DBB14}"/>
              </a:ext>
            </a:extLst>
          </p:cNvPr>
          <p:cNvSpPr>
            <a:spLocks noGrp="1"/>
          </p:cNvSpPr>
          <p:nvPr>
            <p:ph type="sldNum" sz="quarter" idx="12"/>
          </p:nvPr>
        </p:nvSpPr>
        <p:spPr/>
        <p:txBody>
          <a:bodyPr/>
          <a:lstStyle/>
          <a:p>
            <a:fld id="{A1A3AF35-D9BF-4DDA-A0F4-B4C2A62BC0F1}" type="slidenum">
              <a:rPr lang="en-US" smtClean="0"/>
              <a:t>‹#›</a:t>
            </a:fld>
            <a:endParaRPr lang="en-US"/>
          </a:p>
        </p:txBody>
      </p:sp>
    </p:spTree>
    <p:extLst>
      <p:ext uri="{BB962C8B-B14F-4D97-AF65-F5344CB8AC3E}">
        <p14:creationId xmlns:p14="http://schemas.microsoft.com/office/powerpoint/2010/main" val="2976785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97F72-7669-4EE4-B60C-F45FB545AD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337721-517F-4431-8676-716A70FFCF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B91D9-6FB8-4A81-9E4F-FB78C891E5E0}"/>
              </a:ext>
            </a:extLst>
          </p:cNvPr>
          <p:cNvSpPr>
            <a:spLocks noGrp="1"/>
          </p:cNvSpPr>
          <p:nvPr>
            <p:ph type="dt" sz="half" idx="10"/>
          </p:nvPr>
        </p:nvSpPr>
        <p:spPr/>
        <p:txBody>
          <a:bodyPr/>
          <a:lstStyle/>
          <a:p>
            <a:fld id="{C3887A1B-D342-4BCD-8BA3-0456306F4A02}" type="datetime1">
              <a:rPr lang="en-US" smtClean="0"/>
              <a:t>6/30/2020</a:t>
            </a:fld>
            <a:endParaRPr lang="en-US"/>
          </a:p>
        </p:txBody>
      </p:sp>
      <p:sp>
        <p:nvSpPr>
          <p:cNvPr id="5" name="Footer Placeholder 4">
            <a:extLst>
              <a:ext uri="{FF2B5EF4-FFF2-40B4-BE49-F238E27FC236}">
                <a16:creationId xmlns:a16="http://schemas.microsoft.com/office/drawing/2014/main" id="{E203C2F2-ECB3-4FD7-95CC-4FC6D49CCA23}"/>
              </a:ext>
            </a:extLst>
          </p:cNvPr>
          <p:cNvSpPr>
            <a:spLocks noGrp="1"/>
          </p:cNvSpPr>
          <p:nvPr>
            <p:ph type="ftr" sz="quarter" idx="11"/>
          </p:nvPr>
        </p:nvSpPr>
        <p:spPr/>
        <p:txBody>
          <a:bodyPr/>
          <a:lstStyle/>
          <a:p>
            <a:r>
              <a:rPr lang="en-US"/>
              <a:t>Copyright 2017 – TriQuest Insurance Agency, LLC – 1407 Stephanie Way Ste B, Chesapeake, VA 23320 – 757.424.8901 – For Financial Professional Use Only</a:t>
            </a:r>
          </a:p>
        </p:txBody>
      </p:sp>
      <p:sp>
        <p:nvSpPr>
          <p:cNvPr id="6" name="Slide Number Placeholder 5">
            <a:extLst>
              <a:ext uri="{FF2B5EF4-FFF2-40B4-BE49-F238E27FC236}">
                <a16:creationId xmlns:a16="http://schemas.microsoft.com/office/drawing/2014/main" id="{62DC6A94-DEF1-4270-8F9D-9042F5F9D3ED}"/>
              </a:ext>
            </a:extLst>
          </p:cNvPr>
          <p:cNvSpPr>
            <a:spLocks noGrp="1"/>
          </p:cNvSpPr>
          <p:nvPr>
            <p:ph type="sldNum" sz="quarter" idx="12"/>
          </p:nvPr>
        </p:nvSpPr>
        <p:spPr/>
        <p:txBody>
          <a:bodyPr/>
          <a:lstStyle/>
          <a:p>
            <a:fld id="{A1A3AF35-D9BF-4DDA-A0F4-B4C2A62BC0F1}" type="slidenum">
              <a:rPr lang="en-US" smtClean="0"/>
              <a:t>‹#›</a:t>
            </a:fld>
            <a:endParaRPr lang="en-US"/>
          </a:p>
        </p:txBody>
      </p:sp>
    </p:spTree>
    <p:extLst>
      <p:ext uri="{BB962C8B-B14F-4D97-AF65-F5344CB8AC3E}">
        <p14:creationId xmlns:p14="http://schemas.microsoft.com/office/powerpoint/2010/main" val="2880053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1346AD-8073-49B5-8D90-260584C6DF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B07D74-BC8F-4232-AD95-A80E6D1148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AF1805-E4F8-4EF6-A29A-B0EA3FAF3E26}"/>
              </a:ext>
            </a:extLst>
          </p:cNvPr>
          <p:cNvSpPr>
            <a:spLocks noGrp="1"/>
          </p:cNvSpPr>
          <p:nvPr>
            <p:ph type="dt" sz="half" idx="10"/>
          </p:nvPr>
        </p:nvSpPr>
        <p:spPr/>
        <p:txBody>
          <a:bodyPr/>
          <a:lstStyle/>
          <a:p>
            <a:fld id="{7954E9A3-1E59-4848-B177-483AD5FAF56D}" type="datetime1">
              <a:rPr lang="en-US" smtClean="0"/>
              <a:t>6/30/2020</a:t>
            </a:fld>
            <a:endParaRPr lang="en-US"/>
          </a:p>
        </p:txBody>
      </p:sp>
      <p:sp>
        <p:nvSpPr>
          <p:cNvPr id="5" name="Footer Placeholder 4">
            <a:extLst>
              <a:ext uri="{FF2B5EF4-FFF2-40B4-BE49-F238E27FC236}">
                <a16:creationId xmlns:a16="http://schemas.microsoft.com/office/drawing/2014/main" id="{49D1574E-4863-4939-9420-EE3A299637D7}"/>
              </a:ext>
            </a:extLst>
          </p:cNvPr>
          <p:cNvSpPr>
            <a:spLocks noGrp="1"/>
          </p:cNvSpPr>
          <p:nvPr>
            <p:ph type="ftr" sz="quarter" idx="11"/>
          </p:nvPr>
        </p:nvSpPr>
        <p:spPr/>
        <p:txBody>
          <a:bodyPr/>
          <a:lstStyle/>
          <a:p>
            <a:r>
              <a:rPr lang="en-US"/>
              <a:t>Copyright 2017 – TriQuest Insurance Agency, LLC – 1407 Stephanie Way Ste B, Chesapeake, VA 23320 – 757.424.8901 – For Financial Professional Use Only</a:t>
            </a:r>
          </a:p>
        </p:txBody>
      </p:sp>
      <p:sp>
        <p:nvSpPr>
          <p:cNvPr id="6" name="Slide Number Placeholder 5">
            <a:extLst>
              <a:ext uri="{FF2B5EF4-FFF2-40B4-BE49-F238E27FC236}">
                <a16:creationId xmlns:a16="http://schemas.microsoft.com/office/drawing/2014/main" id="{DCC41E58-F974-4983-8986-E728B1CA5A67}"/>
              </a:ext>
            </a:extLst>
          </p:cNvPr>
          <p:cNvSpPr>
            <a:spLocks noGrp="1"/>
          </p:cNvSpPr>
          <p:nvPr>
            <p:ph type="sldNum" sz="quarter" idx="12"/>
          </p:nvPr>
        </p:nvSpPr>
        <p:spPr/>
        <p:txBody>
          <a:bodyPr/>
          <a:lstStyle/>
          <a:p>
            <a:fld id="{A1A3AF35-D9BF-4DDA-A0F4-B4C2A62BC0F1}" type="slidenum">
              <a:rPr lang="en-US" smtClean="0"/>
              <a:t>‹#›</a:t>
            </a:fld>
            <a:endParaRPr lang="en-US"/>
          </a:p>
        </p:txBody>
      </p:sp>
    </p:spTree>
    <p:extLst>
      <p:ext uri="{BB962C8B-B14F-4D97-AF65-F5344CB8AC3E}">
        <p14:creationId xmlns:p14="http://schemas.microsoft.com/office/powerpoint/2010/main" val="3136073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2B608-BA5D-4816-94E0-BE5334513C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6D2770-8005-43A1-A882-DD61CF39D8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BD2C9D-8EFA-4F2F-8610-02738542E46A}"/>
              </a:ext>
            </a:extLst>
          </p:cNvPr>
          <p:cNvSpPr>
            <a:spLocks noGrp="1"/>
          </p:cNvSpPr>
          <p:nvPr>
            <p:ph type="dt" sz="half" idx="10"/>
          </p:nvPr>
        </p:nvSpPr>
        <p:spPr/>
        <p:txBody>
          <a:bodyPr/>
          <a:lstStyle/>
          <a:p>
            <a:fld id="{9EAB17EF-238E-486C-B894-8F772B5A86C5}" type="datetime1">
              <a:rPr lang="en-US" smtClean="0"/>
              <a:t>6/30/2020</a:t>
            </a:fld>
            <a:endParaRPr lang="en-US"/>
          </a:p>
        </p:txBody>
      </p:sp>
      <p:sp>
        <p:nvSpPr>
          <p:cNvPr id="5" name="Footer Placeholder 4">
            <a:extLst>
              <a:ext uri="{FF2B5EF4-FFF2-40B4-BE49-F238E27FC236}">
                <a16:creationId xmlns:a16="http://schemas.microsoft.com/office/drawing/2014/main" id="{E3284FDA-F446-4681-8598-E4227943887D}"/>
              </a:ext>
            </a:extLst>
          </p:cNvPr>
          <p:cNvSpPr>
            <a:spLocks noGrp="1"/>
          </p:cNvSpPr>
          <p:nvPr>
            <p:ph type="ftr" sz="quarter" idx="11"/>
          </p:nvPr>
        </p:nvSpPr>
        <p:spPr/>
        <p:txBody>
          <a:bodyPr/>
          <a:lstStyle/>
          <a:p>
            <a:r>
              <a:rPr lang="en-US"/>
              <a:t>Copyright 2017 – TriQuest Insurance Agency, LLC – 1407 Stephanie Way Ste B, Chesapeake, VA 23320 – 757.424.8901 – For Financial Professional Use Only</a:t>
            </a:r>
          </a:p>
        </p:txBody>
      </p:sp>
      <p:sp>
        <p:nvSpPr>
          <p:cNvPr id="6" name="Slide Number Placeholder 5">
            <a:extLst>
              <a:ext uri="{FF2B5EF4-FFF2-40B4-BE49-F238E27FC236}">
                <a16:creationId xmlns:a16="http://schemas.microsoft.com/office/drawing/2014/main" id="{624D4425-2BEA-468B-B716-B22FC5BDD605}"/>
              </a:ext>
            </a:extLst>
          </p:cNvPr>
          <p:cNvSpPr>
            <a:spLocks noGrp="1"/>
          </p:cNvSpPr>
          <p:nvPr>
            <p:ph type="sldNum" sz="quarter" idx="12"/>
          </p:nvPr>
        </p:nvSpPr>
        <p:spPr/>
        <p:txBody>
          <a:bodyPr/>
          <a:lstStyle/>
          <a:p>
            <a:fld id="{A1A3AF35-D9BF-4DDA-A0F4-B4C2A62BC0F1}" type="slidenum">
              <a:rPr lang="en-US" smtClean="0"/>
              <a:t>‹#›</a:t>
            </a:fld>
            <a:endParaRPr lang="en-US"/>
          </a:p>
        </p:txBody>
      </p:sp>
    </p:spTree>
    <p:extLst>
      <p:ext uri="{BB962C8B-B14F-4D97-AF65-F5344CB8AC3E}">
        <p14:creationId xmlns:p14="http://schemas.microsoft.com/office/powerpoint/2010/main" val="1237460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05A65-888A-4C1F-AE67-19AD89565C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3579E2-9ABA-43C5-B994-0D27000D77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92C375-E149-4CC3-A87D-7E7BEDD3861C}"/>
              </a:ext>
            </a:extLst>
          </p:cNvPr>
          <p:cNvSpPr>
            <a:spLocks noGrp="1"/>
          </p:cNvSpPr>
          <p:nvPr>
            <p:ph type="dt" sz="half" idx="10"/>
          </p:nvPr>
        </p:nvSpPr>
        <p:spPr/>
        <p:txBody>
          <a:bodyPr/>
          <a:lstStyle/>
          <a:p>
            <a:fld id="{944E1E91-03DD-465D-B512-3DF72F970921}" type="datetime1">
              <a:rPr lang="en-US" smtClean="0"/>
              <a:t>6/30/2020</a:t>
            </a:fld>
            <a:endParaRPr lang="en-US"/>
          </a:p>
        </p:txBody>
      </p:sp>
      <p:sp>
        <p:nvSpPr>
          <p:cNvPr id="5" name="Footer Placeholder 4">
            <a:extLst>
              <a:ext uri="{FF2B5EF4-FFF2-40B4-BE49-F238E27FC236}">
                <a16:creationId xmlns:a16="http://schemas.microsoft.com/office/drawing/2014/main" id="{384CA2DC-105D-43AE-BD02-A3A608FFF959}"/>
              </a:ext>
            </a:extLst>
          </p:cNvPr>
          <p:cNvSpPr>
            <a:spLocks noGrp="1"/>
          </p:cNvSpPr>
          <p:nvPr>
            <p:ph type="ftr" sz="quarter" idx="11"/>
          </p:nvPr>
        </p:nvSpPr>
        <p:spPr/>
        <p:txBody>
          <a:bodyPr/>
          <a:lstStyle/>
          <a:p>
            <a:r>
              <a:rPr lang="en-US"/>
              <a:t>Copyright 2017 – TriQuest Insurance Agency, LLC – 1407 Stephanie Way Ste B, Chesapeake, VA 23320 – 757.424.8901 – For Financial Professional Use Only</a:t>
            </a:r>
          </a:p>
        </p:txBody>
      </p:sp>
      <p:sp>
        <p:nvSpPr>
          <p:cNvPr id="6" name="Slide Number Placeholder 5">
            <a:extLst>
              <a:ext uri="{FF2B5EF4-FFF2-40B4-BE49-F238E27FC236}">
                <a16:creationId xmlns:a16="http://schemas.microsoft.com/office/drawing/2014/main" id="{A605B24A-5935-49A3-8B23-956CBEEEB0FE}"/>
              </a:ext>
            </a:extLst>
          </p:cNvPr>
          <p:cNvSpPr>
            <a:spLocks noGrp="1"/>
          </p:cNvSpPr>
          <p:nvPr>
            <p:ph type="sldNum" sz="quarter" idx="12"/>
          </p:nvPr>
        </p:nvSpPr>
        <p:spPr/>
        <p:txBody>
          <a:bodyPr/>
          <a:lstStyle/>
          <a:p>
            <a:fld id="{A1A3AF35-D9BF-4DDA-A0F4-B4C2A62BC0F1}" type="slidenum">
              <a:rPr lang="en-US" smtClean="0"/>
              <a:t>‹#›</a:t>
            </a:fld>
            <a:endParaRPr lang="en-US"/>
          </a:p>
        </p:txBody>
      </p:sp>
    </p:spTree>
    <p:extLst>
      <p:ext uri="{BB962C8B-B14F-4D97-AF65-F5344CB8AC3E}">
        <p14:creationId xmlns:p14="http://schemas.microsoft.com/office/powerpoint/2010/main" val="2529148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CABAB-2282-4656-97A5-4BCCFD1166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746AB9-DDAF-4EEE-812E-DB25A4BA51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6264F3-582A-42C6-A96D-945CDB6B46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D81EBD-D77B-4AB8-B412-5D91F7CBA3F8}"/>
              </a:ext>
            </a:extLst>
          </p:cNvPr>
          <p:cNvSpPr>
            <a:spLocks noGrp="1"/>
          </p:cNvSpPr>
          <p:nvPr>
            <p:ph type="dt" sz="half" idx="10"/>
          </p:nvPr>
        </p:nvSpPr>
        <p:spPr/>
        <p:txBody>
          <a:bodyPr/>
          <a:lstStyle/>
          <a:p>
            <a:fld id="{2C8EF369-046C-4466-9A40-30A4CCC6B3F0}" type="datetime1">
              <a:rPr lang="en-US" smtClean="0"/>
              <a:t>6/30/2020</a:t>
            </a:fld>
            <a:endParaRPr lang="en-US"/>
          </a:p>
        </p:txBody>
      </p:sp>
      <p:sp>
        <p:nvSpPr>
          <p:cNvPr id="6" name="Footer Placeholder 5">
            <a:extLst>
              <a:ext uri="{FF2B5EF4-FFF2-40B4-BE49-F238E27FC236}">
                <a16:creationId xmlns:a16="http://schemas.microsoft.com/office/drawing/2014/main" id="{7E3B1D09-5998-4661-9116-BDC701C3D1BB}"/>
              </a:ext>
            </a:extLst>
          </p:cNvPr>
          <p:cNvSpPr>
            <a:spLocks noGrp="1"/>
          </p:cNvSpPr>
          <p:nvPr>
            <p:ph type="ftr" sz="quarter" idx="11"/>
          </p:nvPr>
        </p:nvSpPr>
        <p:spPr/>
        <p:txBody>
          <a:bodyPr/>
          <a:lstStyle/>
          <a:p>
            <a:r>
              <a:rPr lang="en-US"/>
              <a:t>Copyright 2017 – TriQuest Insurance Agency, LLC – 1407 Stephanie Way Ste B, Chesapeake, VA 23320 – 757.424.8901 – For Financial Professional Use Only</a:t>
            </a:r>
          </a:p>
        </p:txBody>
      </p:sp>
      <p:sp>
        <p:nvSpPr>
          <p:cNvPr id="7" name="Slide Number Placeholder 6">
            <a:extLst>
              <a:ext uri="{FF2B5EF4-FFF2-40B4-BE49-F238E27FC236}">
                <a16:creationId xmlns:a16="http://schemas.microsoft.com/office/drawing/2014/main" id="{568C9262-8F83-42A6-B004-A50A4F419BE7}"/>
              </a:ext>
            </a:extLst>
          </p:cNvPr>
          <p:cNvSpPr>
            <a:spLocks noGrp="1"/>
          </p:cNvSpPr>
          <p:nvPr>
            <p:ph type="sldNum" sz="quarter" idx="12"/>
          </p:nvPr>
        </p:nvSpPr>
        <p:spPr/>
        <p:txBody>
          <a:bodyPr/>
          <a:lstStyle/>
          <a:p>
            <a:fld id="{A1A3AF35-D9BF-4DDA-A0F4-B4C2A62BC0F1}" type="slidenum">
              <a:rPr lang="en-US" smtClean="0"/>
              <a:t>‹#›</a:t>
            </a:fld>
            <a:endParaRPr lang="en-US"/>
          </a:p>
        </p:txBody>
      </p:sp>
    </p:spTree>
    <p:extLst>
      <p:ext uri="{BB962C8B-B14F-4D97-AF65-F5344CB8AC3E}">
        <p14:creationId xmlns:p14="http://schemas.microsoft.com/office/powerpoint/2010/main" val="1384008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270C3-E3D1-4C74-8694-1CC7E98914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B166C5-993C-4F7C-8A16-A6ED4B6F84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DCAAA7-15A9-4024-94B9-68139203F0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ABFA88-A2F6-4C62-A152-D13452A0D2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B432F7-BFBF-4D96-B604-529D44E493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91D044-40EE-44BB-B271-97C7C657A8CC}"/>
              </a:ext>
            </a:extLst>
          </p:cNvPr>
          <p:cNvSpPr>
            <a:spLocks noGrp="1"/>
          </p:cNvSpPr>
          <p:nvPr>
            <p:ph type="dt" sz="half" idx="10"/>
          </p:nvPr>
        </p:nvSpPr>
        <p:spPr/>
        <p:txBody>
          <a:bodyPr/>
          <a:lstStyle/>
          <a:p>
            <a:fld id="{7497EC9C-8EDC-444E-95B8-94F57FF28E8B}" type="datetime1">
              <a:rPr lang="en-US" smtClean="0"/>
              <a:t>6/30/2020</a:t>
            </a:fld>
            <a:endParaRPr lang="en-US"/>
          </a:p>
        </p:txBody>
      </p:sp>
      <p:sp>
        <p:nvSpPr>
          <p:cNvPr id="8" name="Footer Placeholder 7">
            <a:extLst>
              <a:ext uri="{FF2B5EF4-FFF2-40B4-BE49-F238E27FC236}">
                <a16:creationId xmlns:a16="http://schemas.microsoft.com/office/drawing/2014/main" id="{74FBA4D1-8BDA-402B-AABB-E2990D9B793A}"/>
              </a:ext>
            </a:extLst>
          </p:cNvPr>
          <p:cNvSpPr>
            <a:spLocks noGrp="1"/>
          </p:cNvSpPr>
          <p:nvPr>
            <p:ph type="ftr" sz="quarter" idx="11"/>
          </p:nvPr>
        </p:nvSpPr>
        <p:spPr/>
        <p:txBody>
          <a:bodyPr/>
          <a:lstStyle/>
          <a:p>
            <a:r>
              <a:rPr lang="en-US"/>
              <a:t>Copyright 2017 – TriQuest Insurance Agency, LLC – 1407 Stephanie Way Ste B, Chesapeake, VA 23320 – 757.424.8901 – For Financial Professional Use Only</a:t>
            </a:r>
          </a:p>
        </p:txBody>
      </p:sp>
      <p:sp>
        <p:nvSpPr>
          <p:cNvPr id="9" name="Slide Number Placeholder 8">
            <a:extLst>
              <a:ext uri="{FF2B5EF4-FFF2-40B4-BE49-F238E27FC236}">
                <a16:creationId xmlns:a16="http://schemas.microsoft.com/office/drawing/2014/main" id="{874EEA2B-D65C-49BE-B342-1BED1E2EE433}"/>
              </a:ext>
            </a:extLst>
          </p:cNvPr>
          <p:cNvSpPr>
            <a:spLocks noGrp="1"/>
          </p:cNvSpPr>
          <p:nvPr>
            <p:ph type="sldNum" sz="quarter" idx="12"/>
          </p:nvPr>
        </p:nvSpPr>
        <p:spPr/>
        <p:txBody>
          <a:bodyPr/>
          <a:lstStyle/>
          <a:p>
            <a:fld id="{A1A3AF35-D9BF-4DDA-A0F4-B4C2A62BC0F1}" type="slidenum">
              <a:rPr lang="en-US" smtClean="0"/>
              <a:t>‹#›</a:t>
            </a:fld>
            <a:endParaRPr lang="en-US"/>
          </a:p>
        </p:txBody>
      </p:sp>
    </p:spTree>
    <p:extLst>
      <p:ext uri="{BB962C8B-B14F-4D97-AF65-F5344CB8AC3E}">
        <p14:creationId xmlns:p14="http://schemas.microsoft.com/office/powerpoint/2010/main" val="2788405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6A821-FBC6-4C63-AE61-C5F21BD72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234DDA-DAE5-4179-8ADC-D2FE05A4ADAE}"/>
              </a:ext>
            </a:extLst>
          </p:cNvPr>
          <p:cNvSpPr>
            <a:spLocks noGrp="1"/>
          </p:cNvSpPr>
          <p:nvPr>
            <p:ph type="dt" sz="half" idx="10"/>
          </p:nvPr>
        </p:nvSpPr>
        <p:spPr/>
        <p:txBody>
          <a:bodyPr/>
          <a:lstStyle/>
          <a:p>
            <a:fld id="{454F5E91-6941-42D8-8D20-C3D94CBA88A3}" type="datetime1">
              <a:rPr lang="en-US" smtClean="0"/>
              <a:t>6/30/2020</a:t>
            </a:fld>
            <a:endParaRPr lang="en-US"/>
          </a:p>
        </p:txBody>
      </p:sp>
      <p:sp>
        <p:nvSpPr>
          <p:cNvPr id="4" name="Footer Placeholder 3">
            <a:extLst>
              <a:ext uri="{FF2B5EF4-FFF2-40B4-BE49-F238E27FC236}">
                <a16:creationId xmlns:a16="http://schemas.microsoft.com/office/drawing/2014/main" id="{677DA96C-4A51-4ADE-B5FD-C82A1296479C}"/>
              </a:ext>
            </a:extLst>
          </p:cNvPr>
          <p:cNvSpPr>
            <a:spLocks noGrp="1"/>
          </p:cNvSpPr>
          <p:nvPr>
            <p:ph type="ftr" sz="quarter" idx="11"/>
          </p:nvPr>
        </p:nvSpPr>
        <p:spPr/>
        <p:txBody>
          <a:bodyPr/>
          <a:lstStyle/>
          <a:p>
            <a:r>
              <a:rPr lang="en-US"/>
              <a:t>Copyright 2017 – TriQuest Insurance Agency, LLC – 1407 Stephanie Way Ste B, Chesapeake, VA 23320 – 757.424.8901 – For Financial Professional Use Only</a:t>
            </a:r>
          </a:p>
        </p:txBody>
      </p:sp>
      <p:sp>
        <p:nvSpPr>
          <p:cNvPr id="5" name="Slide Number Placeholder 4">
            <a:extLst>
              <a:ext uri="{FF2B5EF4-FFF2-40B4-BE49-F238E27FC236}">
                <a16:creationId xmlns:a16="http://schemas.microsoft.com/office/drawing/2014/main" id="{45B13A8E-5CCF-406D-9D69-046FD81AEDB3}"/>
              </a:ext>
            </a:extLst>
          </p:cNvPr>
          <p:cNvSpPr>
            <a:spLocks noGrp="1"/>
          </p:cNvSpPr>
          <p:nvPr>
            <p:ph type="sldNum" sz="quarter" idx="12"/>
          </p:nvPr>
        </p:nvSpPr>
        <p:spPr/>
        <p:txBody>
          <a:bodyPr/>
          <a:lstStyle/>
          <a:p>
            <a:fld id="{A1A3AF35-D9BF-4DDA-A0F4-B4C2A62BC0F1}" type="slidenum">
              <a:rPr lang="en-US" smtClean="0"/>
              <a:t>‹#›</a:t>
            </a:fld>
            <a:endParaRPr lang="en-US"/>
          </a:p>
        </p:txBody>
      </p:sp>
    </p:spTree>
    <p:extLst>
      <p:ext uri="{BB962C8B-B14F-4D97-AF65-F5344CB8AC3E}">
        <p14:creationId xmlns:p14="http://schemas.microsoft.com/office/powerpoint/2010/main" val="4110219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01195D-4B30-47F5-952C-91F360D088A6}"/>
              </a:ext>
            </a:extLst>
          </p:cNvPr>
          <p:cNvSpPr>
            <a:spLocks noGrp="1"/>
          </p:cNvSpPr>
          <p:nvPr>
            <p:ph type="dt" sz="half" idx="10"/>
          </p:nvPr>
        </p:nvSpPr>
        <p:spPr/>
        <p:txBody>
          <a:bodyPr/>
          <a:lstStyle/>
          <a:p>
            <a:fld id="{9C32C273-C6AC-4A80-B636-4123FBCDC1FB}" type="datetime1">
              <a:rPr lang="en-US" smtClean="0"/>
              <a:t>6/30/2020</a:t>
            </a:fld>
            <a:endParaRPr lang="en-US"/>
          </a:p>
        </p:txBody>
      </p:sp>
      <p:sp>
        <p:nvSpPr>
          <p:cNvPr id="3" name="Footer Placeholder 2">
            <a:extLst>
              <a:ext uri="{FF2B5EF4-FFF2-40B4-BE49-F238E27FC236}">
                <a16:creationId xmlns:a16="http://schemas.microsoft.com/office/drawing/2014/main" id="{0D4D3832-7022-4BB8-9816-45222C01D1FB}"/>
              </a:ext>
            </a:extLst>
          </p:cNvPr>
          <p:cNvSpPr>
            <a:spLocks noGrp="1"/>
          </p:cNvSpPr>
          <p:nvPr>
            <p:ph type="ftr" sz="quarter" idx="11"/>
          </p:nvPr>
        </p:nvSpPr>
        <p:spPr/>
        <p:txBody>
          <a:bodyPr/>
          <a:lstStyle/>
          <a:p>
            <a:r>
              <a:rPr lang="en-US"/>
              <a:t>Copyright 2017 – TriQuest Insurance Agency, LLC – 1407 Stephanie Way Ste B, Chesapeake, VA 23320 – 757.424.8901 – For Financial Professional Use Only</a:t>
            </a:r>
          </a:p>
        </p:txBody>
      </p:sp>
      <p:sp>
        <p:nvSpPr>
          <p:cNvPr id="4" name="Slide Number Placeholder 3">
            <a:extLst>
              <a:ext uri="{FF2B5EF4-FFF2-40B4-BE49-F238E27FC236}">
                <a16:creationId xmlns:a16="http://schemas.microsoft.com/office/drawing/2014/main" id="{22126CF6-EE24-4C8F-B02A-AC64DAC8C3C8}"/>
              </a:ext>
            </a:extLst>
          </p:cNvPr>
          <p:cNvSpPr>
            <a:spLocks noGrp="1"/>
          </p:cNvSpPr>
          <p:nvPr>
            <p:ph type="sldNum" sz="quarter" idx="12"/>
          </p:nvPr>
        </p:nvSpPr>
        <p:spPr/>
        <p:txBody>
          <a:bodyPr/>
          <a:lstStyle/>
          <a:p>
            <a:fld id="{A1A3AF35-D9BF-4DDA-A0F4-B4C2A62BC0F1}" type="slidenum">
              <a:rPr lang="en-US" smtClean="0"/>
              <a:t>‹#›</a:t>
            </a:fld>
            <a:endParaRPr lang="en-US"/>
          </a:p>
        </p:txBody>
      </p:sp>
    </p:spTree>
    <p:extLst>
      <p:ext uri="{BB962C8B-B14F-4D97-AF65-F5344CB8AC3E}">
        <p14:creationId xmlns:p14="http://schemas.microsoft.com/office/powerpoint/2010/main" val="759495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5C727-6C60-4E3D-B600-3DC08C6D00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222487-B542-402D-B5BA-0B476340F2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669BBD-CC22-406C-AF95-08E13553C0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7E1492-7F8E-40DC-9825-633C1A240E69}"/>
              </a:ext>
            </a:extLst>
          </p:cNvPr>
          <p:cNvSpPr>
            <a:spLocks noGrp="1"/>
          </p:cNvSpPr>
          <p:nvPr>
            <p:ph type="dt" sz="half" idx="10"/>
          </p:nvPr>
        </p:nvSpPr>
        <p:spPr/>
        <p:txBody>
          <a:bodyPr/>
          <a:lstStyle/>
          <a:p>
            <a:fld id="{06ACF841-9C61-4B88-8712-6EFBE766F015}" type="datetime1">
              <a:rPr lang="en-US" smtClean="0"/>
              <a:t>6/30/2020</a:t>
            </a:fld>
            <a:endParaRPr lang="en-US"/>
          </a:p>
        </p:txBody>
      </p:sp>
      <p:sp>
        <p:nvSpPr>
          <p:cNvPr id="6" name="Footer Placeholder 5">
            <a:extLst>
              <a:ext uri="{FF2B5EF4-FFF2-40B4-BE49-F238E27FC236}">
                <a16:creationId xmlns:a16="http://schemas.microsoft.com/office/drawing/2014/main" id="{518EC4F4-5113-4159-ADFD-AE58948F6B95}"/>
              </a:ext>
            </a:extLst>
          </p:cNvPr>
          <p:cNvSpPr>
            <a:spLocks noGrp="1"/>
          </p:cNvSpPr>
          <p:nvPr>
            <p:ph type="ftr" sz="quarter" idx="11"/>
          </p:nvPr>
        </p:nvSpPr>
        <p:spPr/>
        <p:txBody>
          <a:bodyPr/>
          <a:lstStyle/>
          <a:p>
            <a:r>
              <a:rPr lang="en-US"/>
              <a:t>Copyright 2017 – TriQuest Insurance Agency, LLC – 1407 Stephanie Way Ste B, Chesapeake, VA 23320 – 757.424.8901 – For Financial Professional Use Only</a:t>
            </a:r>
          </a:p>
        </p:txBody>
      </p:sp>
      <p:sp>
        <p:nvSpPr>
          <p:cNvPr id="7" name="Slide Number Placeholder 6">
            <a:extLst>
              <a:ext uri="{FF2B5EF4-FFF2-40B4-BE49-F238E27FC236}">
                <a16:creationId xmlns:a16="http://schemas.microsoft.com/office/drawing/2014/main" id="{56BEA6AD-B239-4495-A0B5-0C1D36A7AA13}"/>
              </a:ext>
            </a:extLst>
          </p:cNvPr>
          <p:cNvSpPr>
            <a:spLocks noGrp="1"/>
          </p:cNvSpPr>
          <p:nvPr>
            <p:ph type="sldNum" sz="quarter" idx="12"/>
          </p:nvPr>
        </p:nvSpPr>
        <p:spPr/>
        <p:txBody>
          <a:bodyPr/>
          <a:lstStyle/>
          <a:p>
            <a:fld id="{A1A3AF35-D9BF-4DDA-A0F4-B4C2A62BC0F1}" type="slidenum">
              <a:rPr lang="en-US" smtClean="0"/>
              <a:t>‹#›</a:t>
            </a:fld>
            <a:endParaRPr lang="en-US"/>
          </a:p>
        </p:txBody>
      </p:sp>
    </p:spTree>
    <p:extLst>
      <p:ext uri="{BB962C8B-B14F-4D97-AF65-F5344CB8AC3E}">
        <p14:creationId xmlns:p14="http://schemas.microsoft.com/office/powerpoint/2010/main" val="2199601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71F1-E9E0-4AED-AAFF-3C41C0723D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974470-D677-45CA-865B-C98443A8F1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1AC479-D2CB-4A79-AFBF-F1F4EBCD1B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1C74D6-688D-46A0-8A3C-0E31CEFE4074}"/>
              </a:ext>
            </a:extLst>
          </p:cNvPr>
          <p:cNvSpPr>
            <a:spLocks noGrp="1"/>
          </p:cNvSpPr>
          <p:nvPr>
            <p:ph type="dt" sz="half" idx="10"/>
          </p:nvPr>
        </p:nvSpPr>
        <p:spPr/>
        <p:txBody>
          <a:bodyPr/>
          <a:lstStyle/>
          <a:p>
            <a:fld id="{F32038E4-AEBB-4269-9366-A2A17FCF626A}" type="datetime1">
              <a:rPr lang="en-US" smtClean="0"/>
              <a:t>6/30/2020</a:t>
            </a:fld>
            <a:endParaRPr lang="en-US"/>
          </a:p>
        </p:txBody>
      </p:sp>
      <p:sp>
        <p:nvSpPr>
          <p:cNvPr id="6" name="Footer Placeholder 5">
            <a:extLst>
              <a:ext uri="{FF2B5EF4-FFF2-40B4-BE49-F238E27FC236}">
                <a16:creationId xmlns:a16="http://schemas.microsoft.com/office/drawing/2014/main" id="{06FA0760-33CF-41D9-9160-DD8B8E967E55}"/>
              </a:ext>
            </a:extLst>
          </p:cNvPr>
          <p:cNvSpPr>
            <a:spLocks noGrp="1"/>
          </p:cNvSpPr>
          <p:nvPr>
            <p:ph type="ftr" sz="quarter" idx="11"/>
          </p:nvPr>
        </p:nvSpPr>
        <p:spPr/>
        <p:txBody>
          <a:bodyPr/>
          <a:lstStyle/>
          <a:p>
            <a:r>
              <a:rPr lang="en-US"/>
              <a:t>Copyright 2017 – TriQuest Insurance Agency, LLC – 1407 Stephanie Way Ste B, Chesapeake, VA 23320 – 757.424.8901 – For Financial Professional Use Only</a:t>
            </a:r>
          </a:p>
        </p:txBody>
      </p:sp>
      <p:sp>
        <p:nvSpPr>
          <p:cNvPr id="7" name="Slide Number Placeholder 6">
            <a:extLst>
              <a:ext uri="{FF2B5EF4-FFF2-40B4-BE49-F238E27FC236}">
                <a16:creationId xmlns:a16="http://schemas.microsoft.com/office/drawing/2014/main" id="{7CF3C122-4358-4C18-9D90-50DD4BCD5A88}"/>
              </a:ext>
            </a:extLst>
          </p:cNvPr>
          <p:cNvSpPr>
            <a:spLocks noGrp="1"/>
          </p:cNvSpPr>
          <p:nvPr>
            <p:ph type="sldNum" sz="quarter" idx="12"/>
          </p:nvPr>
        </p:nvSpPr>
        <p:spPr/>
        <p:txBody>
          <a:bodyPr/>
          <a:lstStyle/>
          <a:p>
            <a:fld id="{A1A3AF35-D9BF-4DDA-A0F4-B4C2A62BC0F1}" type="slidenum">
              <a:rPr lang="en-US" smtClean="0"/>
              <a:t>‹#›</a:t>
            </a:fld>
            <a:endParaRPr lang="en-US"/>
          </a:p>
        </p:txBody>
      </p:sp>
    </p:spTree>
    <p:extLst>
      <p:ext uri="{BB962C8B-B14F-4D97-AF65-F5344CB8AC3E}">
        <p14:creationId xmlns:p14="http://schemas.microsoft.com/office/powerpoint/2010/main" val="307401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11D245-A473-4CF7-87AE-11EBA197A0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8D8B21-2277-41F1-BAB6-DD07551586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6EBEAC-9902-4AC4-BD7D-D59AB36630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01D4B-AAB7-4D3A-8F04-DE42D511551F}" type="datetime1">
              <a:rPr lang="en-US" smtClean="0"/>
              <a:t>6/30/2020</a:t>
            </a:fld>
            <a:endParaRPr lang="en-US"/>
          </a:p>
        </p:txBody>
      </p:sp>
      <p:sp>
        <p:nvSpPr>
          <p:cNvPr id="5" name="Footer Placeholder 4">
            <a:extLst>
              <a:ext uri="{FF2B5EF4-FFF2-40B4-BE49-F238E27FC236}">
                <a16:creationId xmlns:a16="http://schemas.microsoft.com/office/drawing/2014/main" id="{3867045C-C10D-40D8-8AAA-D89E4B4325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2017 – TriQuest Insurance Agency, LLC – 1407 Stephanie Way Ste B, Chesapeake, VA 23320 – 757.424.8901 – For Financial Professional Use Only</a:t>
            </a:r>
          </a:p>
        </p:txBody>
      </p:sp>
      <p:sp>
        <p:nvSpPr>
          <p:cNvPr id="6" name="Slide Number Placeholder 5">
            <a:extLst>
              <a:ext uri="{FF2B5EF4-FFF2-40B4-BE49-F238E27FC236}">
                <a16:creationId xmlns:a16="http://schemas.microsoft.com/office/drawing/2014/main" id="{C63A704C-9F09-4747-BAC6-AB1CD9EC29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3AF35-D9BF-4DDA-A0F4-B4C2A62BC0F1}" type="slidenum">
              <a:rPr lang="en-US" smtClean="0"/>
              <a:t>‹#›</a:t>
            </a:fld>
            <a:endParaRPr lang="en-US"/>
          </a:p>
        </p:txBody>
      </p:sp>
    </p:spTree>
    <p:extLst>
      <p:ext uri="{BB962C8B-B14F-4D97-AF65-F5344CB8AC3E}">
        <p14:creationId xmlns:p14="http://schemas.microsoft.com/office/powerpoint/2010/main" val="3705701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7.xml"/><Relationship Id="rId7"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oleObject" Target="../embeddings/oleObject1.bin"/><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83D761A-B184-4243-AF06-A062BA870745}"/>
              </a:ext>
            </a:extLst>
          </p:cNvPr>
          <p:cNvPicPr>
            <a:picLocks noChangeAspect="1"/>
          </p:cNvPicPr>
          <p:nvPr/>
        </p:nvPicPr>
        <p:blipFill rotWithShape="1">
          <a:blip r:embed="rId2">
            <a:alphaModFix amt="20000"/>
            <a:duotone>
              <a:schemeClr val="accent6">
                <a:shade val="45000"/>
                <a:satMod val="135000"/>
              </a:schemeClr>
              <a:prstClr val="white"/>
            </a:duotone>
          </a:blip>
          <a:srcRect l="176" t="12765" r="-176" b="-1"/>
          <a:stretch/>
        </p:blipFill>
        <p:spPr>
          <a:xfrm>
            <a:off x="531774" y="457199"/>
            <a:ext cx="11178445" cy="5943601"/>
          </a:xfrm>
          <a:prstGeom prst="rect">
            <a:avLst/>
          </a:prstGeom>
        </p:spPr>
      </p:pic>
      <p:pic>
        <p:nvPicPr>
          <p:cNvPr id="2050" name="Picture 2" descr="Image result for Tax free">
            <a:extLst>
              <a:ext uri="{FF2B5EF4-FFF2-40B4-BE49-F238E27FC236}">
                <a16:creationId xmlns:a16="http://schemas.microsoft.com/office/drawing/2014/main" id="{24CA3D7F-A5CF-4A2C-9FE6-0BD9DD9AE687}"/>
              </a:ext>
            </a:extLst>
          </p:cNvPr>
          <p:cNvPicPr>
            <a:picLocks noChangeAspect="1" noChangeArrowheads="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backgroundRemoval t="5435" b="89674" l="4380" r="95255">
                        <a14:foregroundMark x1="8394" y1="72283" x2="8394" y2="72283"/>
                        <a14:foregroundMark x1="4380" y1="59783" x2="4380" y2="59783"/>
                        <a14:foregroundMark x1="27007" y1="38587" x2="27007" y2="38587"/>
                        <a14:foregroundMark x1="85766" y1="5978" x2="85766" y2="5978"/>
                        <a14:foregroundMark x1="92701" y1="27717" x2="92701" y2="27717"/>
                        <a14:foregroundMark x1="39416" y1="82609" x2="39416" y2="82609"/>
                        <a14:foregroundMark x1="52920" y1="75000" x2="52920" y2="75000"/>
                        <a14:foregroundMark x1="92701" y1="49457" x2="92701" y2="49457"/>
                        <a14:foregroundMark x1="95255" y1="38043" x2="95255" y2="38043"/>
                        <a14:foregroundMark x1="68613" y1="33152" x2="68613" y2="33152"/>
                        <a14:foregroundMark x1="78467" y1="31522" x2="78467" y2="31522"/>
                        <a14:foregroundMark x1="18978" y1="64130" x2="18978" y2="64130"/>
                        <a14:foregroundMark x1="27007" y1="61957" x2="27007" y2="61957"/>
                        <a14:foregroundMark x1="39051" y1="55435" x2="39051" y2="55435"/>
                        <a14:foregroundMark x1="36496" y1="47826" x2="36496" y2="47826"/>
                        <a14:foregroundMark x1="33212" y1="47826" x2="33212" y2="47826"/>
                        <a14:foregroundMark x1="50000" y1="43478" x2="50000" y2="43478"/>
                        <a14:foregroundMark x1="59489" y1="45109" x2="59489" y2="45109"/>
                        <a14:backgroundMark x1="30292" y1="63587" x2="30292" y2="63587"/>
                        <a14:backgroundMark x1="60949" y1="37500" x2="60949" y2="37500"/>
                      </a14:backgroundRemoval>
                    </a14:imgEffect>
                  </a14:imgLayer>
                </a14:imgProps>
              </a:ext>
              <a:ext uri="{28A0092B-C50C-407E-A947-70E740481C1C}">
                <a14:useLocalDpi xmlns:a14="http://schemas.microsoft.com/office/drawing/2010/main" val="0"/>
              </a:ext>
            </a:extLst>
          </a:blip>
          <a:srcRect/>
          <a:stretch>
            <a:fillRect/>
          </a:stretch>
        </p:blipFill>
        <p:spPr bwMode="auto">
          <a:xfrm rot="1008158">
            <a:off x="6444647" y="2699745"/>
            <a:ext cx="4474864" cy="30050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C43C39E-A3BF-4903-BE1F-F2BD6339D7E0}"/>
              </a:ext>
            </a:extLst>
          </p:cNvPr>
          <p:cNvSpPr>
            <a:spLocks noGrp="1"/>
          </p:cNvSpPr>
          <p:nvPr>
            <p:ph type="ctrTitle"/>
          </p:nvPr>
        </p:nvSpPr>
        <p:spPr>
          <a:xfrm>
            <a:off x="3067177" y="3651160"/>
            <a:ext cx="5555226" cy="1102186"/>
          </a:xfrm>
        </p:spPr>
        <p:txBody>
          <a:bodyPr/>
          <a:lstStyle/>
          <a:p>
            <a:r>
              <a:rPr lang="en-US" b="1" dirty="0">
                <a:solidFill>
                  <a:schemeClr val="bg1">
                    <a:lumMod val="65000"/>
                  </a:schemeClr>
                </a:solidFill>
                <a:latin typeface="Aharoni" panose="02010803020104030203" pitchFamily="2" charset="-79"/>
                <a:cs typeface="Aharoni" panose="02010803020104030203" pitchFamily="2" charset="-79"/>
              </a:rPr>
              <a:t>to</a:t>
            </a:r>
          </a:p>
        </p:txBody>
      </p:sp>
      <p:sp>
        <p:nvSpPr>
          <p:cNvPr id="6" name="Title 1">
            <a:extLst>
              <a:ext uri="{FF2B5EF4-FFF2-40B4-BE49-F238E27FC236}">
                <a16:creationId xmlns:a16="http://schemas.microsoft.com/office/drawing/2014/main" id="{AFBBC743-6211-4FE8-AA5F-7B000C81D9D1}"/>
              </a:ext>
            </a:extLst>
          </p:cNvPr>
          <p:cNvSpPr txBox="1">
            <a:spLocks/>
          </p:cNvSpPr>
          <p:nvPr/>
        </p:nvSpPr>
        <p:spPr>
          <a:xfrm>
            <a:off x="331038" y="3045781"/>
            <a:ext cx="6754762" cy="20546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600" b="1" dirty="0">
                <a:solidFill>
                  <a:schemeClr val="accent5">
                    <a:lumMod val="50000"/>
                  </a:schemeClr>
                </a:solidFill>
                <a:latin typeface="Baskerville Old Face" panose="02020602080505020303" pitchFamily="18" charset="0"/>
              </a:rPr>
              <a:t>RMD</a:t>
            </a:r>
          </a:p>
        </p:txBody>
      </p:sp>
      <p:sp>
        <p:nvSpPr>
          <p:cNvPr id="7" name="Rectangle 6">
            <a:extLst>
              <a:ext uri="{FF2B5EF4-FFF2-40B4-BE49-F238E27FC236}">
                <a16:creationId xmlns:a16="http://schemas.microsoft.com/office/drawing/2014/main" id="{6267D2F3-4007-4534-AA78-68D1CED818B9}"/>
              </a:ext>
            </a:extLst>
          </p:cNvPr>
          <p:cNvSpPr/>
          <p:nvPr/>
        </p:nvSpPr>
        <p:spPr>
          <a:xfrm>
            <a:off x="501445" y="432619"/>
            <a:ext cx="11208774" cy="5968181"/>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749DAAA0-28F4-43C5-85B1-7E4A7E41124E}"/>
              </a:ext>
            </a:extLst>
          </p:cNvPr>
          <p:cNvSpPr txBox="1">
            <a:spLocks/>
          </p:cNvSpPr>
          <p:nvPr/>
        </p:nvSpPr>
        <p:spPr>
          <a:xfrm>
            <a:off x="1311005" y="225989"/>
            <a:ext cx="9067569" cy="20546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solidFill>
                  <a:schemeClr val="bg1">
                    <a:lumMod val="65000"/>
                  </a:schemeClr>
                </a:solidFill>
                <a:latin typeface="Aharoni" panose="02010803020104030203" pitchFamily="2" charset="-79"/>
                <a:cs typeface="Aharoni" panose="02010803020104030203" pitchFamily="2" charset="-79"/>
              </a:rPr>
              <a:t>How to go from</a:t>
            </a:r>
          </a:p>
        </p:txBody>
      </p:sp>
      <p:cxnSp>
        <p:nvCxnSpPr>
          <p:cNvPr id="10" name="Straight Connector 9">
            <a:extLst>
              <a:ext uri="{FF2B5EF4-FFF2-40B4-BE49-F238E27FC236}">
                <a16:creationId xmlns:a16="http://schemas.microsoft.com/office/drawing/2014/main" id="{07A4A2E5-03A4-49B9-A49C-C79C9236348E}"/>
              </a:ext>
            </a:extLst>
          </p:cNvPr>
          <p:cNvCxnSpPr/>
          <p:nvPr/>
        </p:nvCxnSpPr>
        <p:spPr>
          <a:xfrm>
            <a:off x="3026485" y="2388637"/>
            <a:ext cx="5636607"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5C0DC95D-C708-4711-9DEA-A7B7608A47D7}"/>
              </a:ext>
            </a:extLst>
          </p:cNvPr>
          <p:cNvSpPr>
            <a:spLocks noGrp="1"/>
          </p:cNvSpPr>
          <p:nvPr>
            <p:ph type="ftr" sz="quarter" idx="11"/>
          </p:nvPr>
        </p:nvSpPr>
        <p:spPr>
          <a:xfrm>
            <a:off x="864066" y="6356350"/>
            <a:ext cx="10394260" cy="365125"/>
          </a:xfrm>
        </p:spPr>
        <p:txBody>
          <a:bodyPr/>
          <a:lstStyle/>
          <a:p>
            <a:r>
              <a:rPr lang="en-US" dirty="0"/>
              <a:t>Copyright 2017 – </a:t>
            </a:r>
            <a:r>
              <a:rPr lang="en-US" dirty="0" err="1"/>
              <a:t>TriQuest</a:t>
            </a:r>
            <a:r>
              <a:rPr lang="en-US" dirty="0"/>
              <a:t> Insurance Agency, LLC – 1407 Stephanie Way Ste B, Chesapeake, VA 23320 – 757.424.8901 – For Financial Professional Use Only</a:t>
            </a:r>
          </a:p>
        </p:txBody>
      </p:sp>
    </p:spTree>
    <p:extLst>
      <p:ext uri="{BB962C8B-B14F-4D97-AF65-F5344CB8AC3E}">
        <p14:creationId xmlns:p14="http://schemas.microsoft.com/office/powerpoint/2010/main" val="2657175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p:nvPr/>
        </p:nvGraphicFramePr>
        <p:xfrm>
          <a:off x="203200" y="813149"/>
          <a:ext cx="11785600" cy="558765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468299" y="1303094"/>
            <a:ext cx="1884501" cy="378565"/>
          </a:xfrm>
          <a:prstGeom prst="rect">
            <a:avLst/>
          </a:prstGeom>
          <a:solidFill>
            <a:schemeClr val="bg1"/>
          </a:solidFill>
          <a:ln>
            <a:solidFill>
              <a:srgbClr val="000000"/>
            </a:solidFill>
          </a:ln>
          <a:scene3d>
            <a:camera prst="orthographicFront"/>
            <a:lightRig rig="threePt" dir="t"/>
          </a:scene3d>
          <a:sp3d>
            <a:bevelT/>
          </a:sp3d>
        </p:spPr>
        <p:txBody>
          <a:bodyPr wrap="square" bIns="0" anchor="ctr" anchorCtr="0">
            <a:spAutoFit/>
            <a:sp3d extrusionH="57150">
              <a:bevelT w="38100" h="38100"/>
            </a:sp3d>
          </a:bodyPr>
          <a:lstStyle/>
          <a:p>
            <a:pPr marL="457189" indent="-457189" algn="ctr" defTabSz="609585">
              <a:lnSpc>
                <a:spcPct val="90000"/>
              </a:lnSpc>
              <a:spcBef>
                <a:spcPct val="20000"/>
              </a:spcBef>
              <a:buSzPct val="65000"/>
              <a:defRPr/>
            </a:pPr>
            <a:r>
              <a:rPr lang="en-US" sz="2400" b="1" dirty="0">
                <a:solidFill>
                  <a:srgbClr val="8064A2">
                    <a:lumMod val="10000"/>
                  </a:srgbClr>
                </a:solidFill>
                <a:latin typeface="Arial" pitchFamily="34" charset="0"/>
                <a:cs typeface="Arial" pitchFamily="34" charset="0"/>
              </a:rPr>
              <a:t>$103,950</a:t>
            </a:r>
          </a:p>
        </p:txBody>
      </p:sp>
      <p:sp>
        <p:nvSpPr>
          <p:cNvPr id="12" name="Rectangle 11"/>
          <p:cNvSpPr/>
          <p:nvPr/>
        </p:nvSpPr>
        <p:spPr>
          <a:xfrm flipH="1">
            <a:off x="1398741" y="1905000"/>
            <a:ext cx="1954060" cy="553934"/>
          </a:xfrm>
          <a:prstGeom prst="rect">
            <a:avLst/>
          </a:prstGeom>
          <a:noFill/>
          <a:ln>
            <a:noFill/>
          </a:ln>
        </p:spPr>
        <p:txBody>
          <a:bodyPr wrap="square">
            <a:spAutoFit/>
          </a:bodyPr>
          <a:lstStyle/>
          <a:p>
            <a:pPr marL="457189" indent="-457189" algn="ctr" defTabSz="609585">
              <a:lnSpc>
                <a:spcPct val="90000"/>
              </a:lnSpc>
              <a:spcBef>
                <a:spcPct val="20000"/>
              </a:spcBef>
              <a:buSzPct val="65000"/>
              <a:defRPr/>
            </a:pPr>
            <a:r>
              <a:rPr lang="en-US" sz="3333" b="1" i="1" dirty="0">
                <a:solidFill>
                  <a:srgbClr val="003300"/>
                </a:solidFill>
                <a:latin typeface="Arial" pitchFamily="34" charset="0"/>
                <a:cs typeface="Arial" pitchFamily="34" charset="0"/>
              </a:rPr>
              <a:t>1,447</a:t>
            </a:r>
          </a:p>
        </p:txBody>
      </p:sp>
      <p:sp>
        <p:nvSpPr>
          <p:cNvPr id="16" name="Flowchart: Connector 15"/>
          <p:cNvSpPr/>
          <p:nvPr/>
        </p:nvSpPr>
        <p:spPr>
          <a:xfrm>
            <a:off x="2338192" y="2361048"/>
            <a:ext cx="233819" cy="194261"/>
          </a:xfrm>
          <a:prstGeom prst="flowChartConnector">
            <a:avLst/>
          </a:prstGeom>
          <a:solidFill>
            <a:schemeClr val="tx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prstClr val="white"/>
              </a:solidFill>
              <a:latin typeface="Calibri"/>
            </a:endParaRPr>
          </a:p>
        </p:txBody>
      </p:sp>
      <p:sp>
        <p:nvSpPr>
          <p:cNvPr id="20" name="TextBox 19"/>
          <p:cNvSpPr txBox="1"/>
          <p:nvPr/>
        </p:nvSpPr>
        <p:spPr>
          <a:xfrm>
            <a:off x="1688230" y="-28351"/>
            <a:ext cx="9167660" cy="769441"/>
          </a:xfrm>
          <a:prstGeom prst="rect">
            <a:avLst/>
          </a:prstGeom>
          <a:noFill/>
        </p:spPr>
        <p:txBody>
          <a:bodyPr wrap="square" rtlCol="0">
            <a:spAutoFit/>
          </a:bodyPr>
          <a:lstStyle/>
          <a:p>
            <a:pPr algn="ctr" defTabSz="609585">
              <a:defRPr/>
            </a:pPr>
            <a:r>
              <a:rPr lang="en-US" sz="4400" b="1" dirty="0">
                <a:solidFill>
                  <a:schemeClr val="accent5">
                    <a:lumMod val="50000"/>
                  </a:schemeClr>
                </a:solidFill>
                <a:latin typeface="Baskerville Old Face" panose="02020602080505020303" pitchFamily="18" charset="0"/>
              </a:rPr>
              <a:t>How the Market Works</a:t>
            </a:r>
          </a:p>
        </p:txBody>
      </p:sp>
      <p:sp>
        <p:nvSpPr>
          <p:cNvPr id="22" name="Flowchart: Connector 21"/>
          <p:cNvSpPr/>
          <p:nvPr/>
        </p:nvSpPr>
        <p:spPr>
          <a:xfrm>
            <a:off x="6530236" y="4941412"/>
            <a:ext cx="233819" cy="194261"/>
          </a:xfrm>
          <a:prstGeom prst="flowChartConnector">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prstClr val="white"/>
              </a:solidFill>
              <a:latin typeface="Calibri"/>
            </a:endParaRPr>
          </a:p>
        </p:txBody>
      </p:sp>
      <p:sp>
        <p:nvSpPr>
          <p:cNvPr id="23" name="Flowchart: Connector 22"/>
          <p:cNvSpPr/>
          <p:nvPr/>
        </p:nvSpPr>
        <p:spPr>
          <a:xfrm>
            <a:off x="10922696" y="2486311"/>
            <a:ext cx="233819" cy="194261"/>
          </a:xfrm>
          <a:prstGeom prst="flowChartConnector">
            <a:avLst/>
          </a:prstGeom>
          <a:solidFill>
            <a:schemeClr val="tx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prstClr val="white"/>
              </a:solidFill>
              <a:latin typeface="Calibri"/>
            </a:endParaRPr>
          </a:p>
        </p:txBody>
      </p:sp>
      <p:grpSp>
        <p:nvGrpSpPr>
          <p:cNvPr id="2" name="Group 40"/>
          <p:cNvGrpSpPr/>
          <p:nvPr/>
        </p:nvGrpSpPr>
        <p:grpSpPr>
          <a:xfrm>
            <a:off x="9279590" y="1987737"/>
            <a:ext cx="2689064" cy="3211931"/>
            <a:chOff x="6959692" y="1987736"/>
            <a:chExt cx="2016798" cy="3211931"/>
          </a:xfrm>
        </p:grpSpPr>
        <p:sp>
          <p:nvSpPr>
            <p:cNvPr id="21" name="Rectangle 20"/>
            <p:cNvSpPr/>
            <p:nvPr/>
          </p:nvSpPr>
          <p:spPr>
            <a:xfrm flipH="1">
              <a:off x="7510945" y="1987736"/>
              <a:ext cx="1465545" cy="553934"/>
            </a:xfrm>
            <a:prstGeom prst="rect">
              <a:avLst/>
            </a:prstGeom>
            <a:noFill/>
            <a:ln>
              <a:noFill/>
            </a:ln>
          </p:spPr>
          <p:txBody>
            <a:bodyPr wrap="square">
              <a:spAutoFit/>
            </a:bodyPr>
            <a:lstStyle/>
            <a:p>
              <a:pPr marL="457189" indent="-457189" algn="ctr" defTabSz="609585">
                <a:lnSpc>
                  <a:spcPct val="90000"/>
                </a:lnSpc>
                <a:spcBef>
                  <a:spcPct val="20000"/>
                </a:spcBef>
                <a:buSzPct val="65000"/>
                <a:defRPr/>
              </a:pPr>
              <a:r>
                <a:rPr lang="en-US" sz="3333" b="1" i="1" dirty="0">
                  <a:solidFill>
                    <a:srgbClr val="000000"/>
                  </a:solidFill>
                  <a:latin typeface="Arial" pitchFamily="34" charset="0"/>
                  <a:cs typeface="Arial" pitchFamily="34" charset="0"/>
                </a:rPr>
                <a:t>1,140</a:t>
              </a:r>
            </a:p>
          </p:txBody>
        </p:sp>
        <p:grpSp>
          <p:nvGrpSpPr>
            <p:cNvPr id="3" name="Group 39"/>
            <p:cNvGrpSpPr/>
            <p:nvPr/>
          </p:nvGrpSpPr>
          <p:grpSpPr>
            <a:xfrm>
              <a:off x="6959692" y="2789491"/>
              <a:ext cx="1505839" cy="2410176"/>
              <a:chOff x="6959692" y="2789491"/>
              <a:chExt cx="1505839" cy="2410176"/>
            </a:xfrm>
          </p:grpSpPr>
          <p:sp>
            <p:nvSpPr>
              <p:cNvPr id="8" name="Rectangle 7"/>
              <p:cNvSpPr/>
              <p:nvPr/>
            </p:nvSpPr>
            <p:spPr>
              <a:xfrm>
                <a:off x="6959692" y="3191170"/>
                <a:ext cx="1214516" cy="932563"/>
              </a:xfrm>
              <a:prstGeom prst="rect">
                <a:avLst/>
              </a:prstGeom>
              <a:noFill/>
              <a:ln>
                <a:noFill/>
              </a:ln>
            </p:spPr>
            <p:txBody>
              <a:bodyPr wrap="none" bIns="0">
                <a:spAutoFit/>
                <a:scene3d>
                  <a:camera prst="orthographicFront"/>
                  <a:lightRig rig="threePt" dir="t"/>
                </a:scene3d>
                <a:sp3d extrusionH="57150">
                  <a:bevelT w="38100" h="38100"/>
                </a:sp3d>
              </a:bodyPr>
              <a:lstStyle/>
              <a:p>
                <a:pPr marL="457189" indent="-457189" algn="ctr" defTabSz="609585">
                  <a:lnSpc>
                    <a:spcPct val="90000"/>
                  </a:lnSpc>
                  <a:buSzPct val="65000"/>
                  <a:defRPr/>
                </a:pPr>
                <a:r>
                  <a:rPr lang="en-US" sz="3200" b="1" dirty="0">
                    <a:solidFill>
                      <a:srgbClr val="00B050"/>
                    </a:solidFill>
                    <a:latin typeface="Arial" pitchFamily="34" charset="0"/>
                    <a:cs typeface="Arial" pitchFamily="34" charset="0"/>
                  </a:rPr>
                  <a:t>26.46%</a:t>
                </a:r>
              </a:p>
              <a:p>
                <a:pPr marL="457189" indent="-457189" algn="ctr" defTabSz="609585">
                  <a:lnSpc>
                    <a:spcPct val="90000"/>
                  </a:lnSpc>
                  <a:buSzPct val="65000"/>
                  <a:defRPr/>
                </a:pPr>
                <a:r>
                  <a:rPr lang="en-US" sz="3200" b="1" dirty="0">
                    <a:solidFill>
                      <a:srgbClr val="00B050"/>
                    </a:solidFill>
                    <a:latin typeface="Arial" pitchFamily="34" charset="0"/>
                    <a:cs typeface="Arial" pitchFamily="34" charset="0"/>
                  </a:rPr>
                  <a:t>No Cap</a:t>
                </a:r>
              </a:p>
            </p:txBody>
          </p:sp>
          <p:sp>
            <p:nvSpPr>
              <p:cNvPr id="10" name="Up Arrow 9"/>
              <p:cNvSpPr/>
              <p:nvPr/>
            </p:nvSpPr>
            <p:spPr bwMode="auto">
              <a:xfrm>
                <a:off x="8103581" y="2789491"/>
                <a:ext cx="361950" cy="2410176"/>
              </a:xfrm>
              <a:prstGeom prst="upArrow">
                <a:avLst/>
              </a:prstGeom>
              <a:solidFill>
                <a:srgbClr val="00B050"/>
              </a:solidFill>
              <a:ln w="9525"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vert="horz" wrap="square" lIns="121920" tIns="60960" rIns="121920" bIns="60960" numCol="1" rtlCol="0" anchor="t" anchorCtr="0" compatLnSpc="1">
                <a:prstTxWarp prst="textNoShape">
                  <a:avLst/>
                </a:prstTxWarp>
              </a:bodyPr>
              <a:lstStyle/>
              <a:p>
                <a:pPr marL="457189" indent="-457189" algn="ctr" defTabSz="1219170" fontAlgn="base">
                  <a:lnSpc>
                    <a:spcPct val="90000"/>
                  </a:lnSpc>
                  <a:spcBef>
                    <a:spcPct val="20000"/>
                  </a:spcBef>
                  <a:spcAft>
                    <a:spcPct val="0"/>
                  </a:spcAft>
                  <a:buSzPct val="65000"/>
                  <a:defRPr/>
                </a:pPr>
                <a:endParaRPr lang="en-US" sz="5333" b="1" dirty="0">
                  <a:solidFill>
                    <a:srgbClr val="00B050"/>
                  </a:solidFill>
                  <a:latin typeface="Tahoma" pitchFamily="34" charset="0"/>
                </a:endParaRPr>
              </a:p>
            </p:txBody>
          </p:sp>
        </p:grpSp>
      </p:grpSp>
      <p:grpSp>
        <p:nvGrpSpPr>
          <p:cNvPr id="4" name="Group 38"/>
          <p:cNvGrpSpPr/>
          <p:nvPr/>
        </p:nvGrpSpPr>
        <p:grpSpPr>
          <a:xfrm>
            <a:off x="2203570" y="2739387"/>
            <a:ext cx="5428957" cy="2410176"/>
            <a:chOff x="1652677" y="2739387"/>
            <a:chExt cx="4071718" cy="2410176"/>
          </a:xfrm>
        </p:grpSpPr>
        <p:grpSp>
          <p:nvGrpSpPr>
            <p:cNvPr id="5" name="Group 36"/>
            <p:cNvGrpSpPr/>
            <p:nvPr/>
          </p:nvGrpSpPr>
          <p:grpSpPr>
            <a:xfrm>
              <a:off x="1652677" y="2739387"/>
              <a:ext cx="4071718" cy="2410176"/>
              <a:chOff x="1652677" y="2739387"/>
              <a:chExt cx="4071718" cy="2410176"/>
            </a:xfrm>
          </p:grpSpPr>
          <p:sp>
            <p:nvSpPr>
              <p:cNvPr id="19" name="Rectangle 18"/>
              <p:cNvSpPr/>
              <p:nvPr/>
            </p:nvSpPr>
            <p:spPr>
              <a:xfrm flipH="1">
                <a:off x="4258850" y="4445000"/>
                <a:ext cx="1465545" cy="553934"/>
              </a:xfrm>
              <a:prstGeom prst="rect">
                <a:avLst/>
              </a:prstGeom>
              <a:noFill/>
              <a:ln>
                <a:noFill/>
              </a:ln>
            </p:spPr>
            <p:txBody>
              <a:bodyPr wrap="square">
                <a:spAutoFit/>
                <a:scene3d>
                  <a:camera prst="orthographicFront"/>
                  <a:lightRig rig="threePt" dir="t"/>
                </a:scene3d>
                <a:sp3d extrusionH="57150">
                  <a:bevelT w="38100" h="38100"/>
                </a:sp3d>
              </a:bodyPr>
              <a:lstStyle/>
              <a:p>
                <a:pPr marL="457189" indent="-457189" algn="ctr" defTabSz="609585">
                  <a:lnSpc>
                    <a:spcPct val="90000"/>
                  </a:lnSpc>
                  <a:spcBef>
                    <a:spcPct val="20000"/>
                  </a:spcBef>
                  <a:buSzPct val="65000"/>
                  <a:defRPr/>
                </a:pPr>
                <a:r>
                  <a:rPr lang="en-US" sz="3333" b="1" i="1" dirty="0">
                    <a:solidFill>
                      <a:srgbClr val="C00000"/>
                    </a:solidFill>
                    <a:latin typeface="Arial" pitchFamily="34" charset="0"/>
                    <a:cs typeface="Arial" pitchFamily="34" charset="0"/>
                  </a:rPr>
                  <a:t>902</a:t>
                </a:r>
              </a:p>
            </p:txBody>
          </p:sp>
          <p:sp>
            <p:nvSpPr>
              <p:cNvPr id="25" name="Up Arrow 24"/>
              <p:cNvSpPr/>
              <p:nvPr/>
            </p:nvSpPr>
            <p:spPr bwMode="auto">
              <a:xfrm rot="10800000">
                <a:off x="1652677" y="2739387"/>
                <a:ext cx="361950" cy="2410176"/>
              </a:xfrm>
              <a:prstGeom prst="upArrow">
                <a:avLst/>
              </a:prstGeom>
              <a:solidFill>
                <a:srgbClr val="C00000"/>
              </a:solidFill>
              <a:ln w="9525"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vert="horz" wrap="square" lIns="121920" tIns="60960" rIns="121920" bIns="60960" numCol="1" rtlCol="0" anchor="t" anchorCtr="0" compatLnSpc="1">
                <a:prstTxWarp prst="textNoShape">
                  <a:avLst/>
                </a:prstTxWarp>
              </a:bodyPr>
              <a:lstStyle/>
              <a:p>
                <a:pPr marL="457189" indent="-457189" algn="ctr" defTabSz="1219170" fontAlgn="base">
                  <a:lnSpc>
                    <a:spcPct val="90000"/>
                  </a:lnSpc>
                  <a:spcBef>
                    <a:spcPct val="20000"/>
                  </a:spcBef>
                  <a:spcAft>
                    <a:spcPct val="0"/>
                  </a:spcAft>
                  <a:buSzPct val="65000"/>
                  <a:defRPr/>
                </a:pPr>
                <a:endParaRPr lang="en-US" sz="5333" b="1" dirty="0">
                  <a:solidFill>
                    <a:srgbClr val="00B050"/>
                  </a:solidFill>
                  <a:latin typeface="Tahoma" pitchFamily="34" charset="0"/>
                </a:endParaRPr>
              </a:p>
            </p:txBody>
          </p:sp>
        </p:grpSp>
        <p:sp>
          <p:nvSpPr>
            <p:cNvPr id="37" name="Rectangle 36"/>
            <p:cNvSpPr/>
            <p:nvPr/>
          </p:nvSpPr>
          <p:spPr>
            <a:xfrm>
              <a:off x="2064654" y="3578883"/>
              <a:ext cx="856244" cy="489365"/>
            </a:xfrm>
            <a:prstGeom prst="rect">
              <a:avLst/>
            </a:prstGeom>
            <a:noFill/>
            <a:ln>
              <a:noFill/>
            </a:ln>
          </p:spPr>
          <p:txBody>
            <a:bodyPr wrap="none" bIns="0">
              <a:spAutoFit/>
              <a:scene3d>
                <a:camera prst="orthographicFront"/>
                <a:lightRig rig="threePt" dir="t"/>
              </a:scene3d>
              <a:sp3d extrusionH="57150">
                <a:bevelT w="38100" h="38100"/>
              </a:sp3d>
            </a:bodyPr>
            <a:lstStyle/>
            <a:p>
              <a:pPr marL="457189" indent="-457189" algn="ctr" defTabSz="609585">
                <a:lnSpc>
                  <a:spcPct val="90000"/>
                </a:lnSpc>
                <a:spcBef>
                  <a:spcPct val="20000"/>
                </a:spcBef>
                <a:buSzPct val="65000"/>
                <a:defRPr/>
              </a:pPr>
              <a:r>
                <a:rPr lang="en-US" sz="3200" b="1" dirty="0">
                  <a:solidFill>
                    <a:srgbClr val="C00000"/>
                  </a:solidFill>
                  <a:latin typeface="Arial" pitchFamily="34" charset="0"/>
                  <a:cs typeface="Arial" pitchFamily="34" charset="0"/>
                </a:rPr>
                <a:t>-37%</a:t>
              </a:r>
            </a:p>
          </p:txBody>
        </p:sp>
        <p:sp>
          <p:nvSpPr>
            <p:cNvPr id="26" name="Rectangle 25"/>
            <p:cNvSpPr/>
            <p:nvPr/>
          </p:nvSpPr>
          <p:spPr>
            <a:xfrm>
              <a:off x="2055518" y="4054758"/>
              <a:ext cx="906739" cy="932563"/>
            </a:xfrm>
            <a:prstGeom prst="rect">
              <a:avLst/>
            </a:prstGeom>
            <a:noFill/>
            <a:ln>
              <a:noFill/>
            </a:ln>
          </p:spPr>
          <p:txBody>
            <a:bodyPr wrap="none" bIns="0">
              <a:spAutoFit/>
              <a:scene3d>
                <a:camera prst="orthographicFront"/>
                <a:lightRig rig="threePt" dir="t"/>
              </a:scene3d>
              <a:sp3d extrusionH="57150">
                <a:bevelT w="38100" h="38100"/>
              </a:sp3d>
            </a:bodyPr>
            <a:lstStyle/>
            <a:p>
              <a:pPr marL="457189" indent="-457189" algn="ctr" defTabSz="609585">
                <a:lnSpc>
                  <a:spcPct val="90000"/>
                </a:lnSpc>
                <a:buSzPct val="65000"/>
                <a:defRPr/>
              </a:pPr>
              <a:r>
                <a:rPr lang="en-US" sz="3200" b="1" dirty="0">
                  <a:solidFill>
                    <a:srgbClr val="C00000"/>
                  </a:solidFill>
                  <a:latin typeface="Arial" pitchFamily="34" charset="0"/>
                  <a:cs typeface="Arial" pitchFamily="34" charset="0"/>
                </a:rPr>
                <a:t>No</a:t>
              </a:r>
            </a:p>
            <a:p>
              <a:pPr marL="457189" indent="-457189" algn="ctr" defTabSz="609585">
                <a:lnSpc>
                  <a:spcPct val="90000"/>
                </a:lnSpc>
                <a:buSzPct val="65000"/>
                <a:defRPr/>
              </a:pPr>
              <a:r>
                <a:rPr lang="en-US" sz="3200" b="1" dirty="0">
                  <a:solidFill>
                    <a:srgbClr val="C00000"/>
                  </a:solidFill>
                  <a:latin typeface="Arial" pitchFamily="34" charset="0"/>
                  <a:cs typeface="Arial" pitchFamily="34" charset="0"/>
                </a:rPr>
                <a:t>Floor</a:t>
              </a:r>
            </a:p>
          </p:txBody>
        </p:sp>
      </p:grpSp>
      <p:sp>
        <p:nvSpPr>
          <p:cNvPr id="27" name="Rectangle 26"/>
          <p:cNvSpPr/>
          <p:nvPr/>
        </p:nvSpPr>
        <p:spPr>
          <a:xfrm>
            <a:off x="9933714" y="1489918"/>
            <a:ext cx="1898073" cy="378565"/>
          </a:xfrm>
          <a:prstGeom prst="rect">
            <a:avLst/>
          </a:prstGeom>
          <a:solidFill>
            <a:schemeClr val="bg1"/>
          </a:solidFill>
          <a:ln>
            <a:solidFill>
              <a:srgbClr val="000000"/>
            </a:solidFill>
          </a:ln>
          <a:scene3d>
            <a:camera prst="orthographicFront"/>
            <a:lightRig rig="threePt" dir="t"/>
          </a:scene3d>
          <a:sp3d>
            <a:bevelT/>
          </a:sp3d>
        </p:spPr>
        <p:txBody>
          <a:bodyPr wrap="square" bIns="0" anchor="ctr" anchorCtr="0">
            <a:spAutoFit/>
            <a:sp3d extrusionH="57150">
              <a:bevelT w="38100" h="38100"/>
            </a:sp3d>
          </a:bodyPr>
          <a:lstStyle/>
          <a:p>
            <a:pPr marL="457189" indent="-457189" algn="ctr" defTabSz="609585">
              <a:lnSpc>
                <a:spcPct val="90000"/>
              </a:lnSpc>
              <a:spcBef>
                <a:spcPct val="20000"/>
              </a:spcBef>
              <a:buSzPct val="65000"/>
              <a:defRPr/>
            </a:pPr>
            <a:r>
              <a:rPr lang="en-US" sz="2400" b="1" dirty="0">
                <a:solidFill>
                  <a:srgbClr val="8064A2">
                    <a:lumMod val="10000"/>
                  </a:srgbClr>
                </a:solidFill>
                <a:latin typeface="Arial" pitchFamily="34" charset="0"/>
                <a:cs typeface="Arial" pitchFamily="34" charset="0"/>
              </a:rPr>
              <a:t>$82,817</a:t>
            </a:r>
          </a:p>
        </p:txBody>
      </p:sp>
      <p:sp>
        <p:nvSpPr>
          <p:cNvPr id="28" name="Up Arrow 27"/>
          <p:cNvSpPr/>
          <p:nvPr/>
        </p:nvSpPr>
        <p:spPr bwMode="auto">
          <a:xfrm rot="5400000">
            <a:off x="6605101" y="-1444393"/>
            <a:ext cx="166257" cy="7294533"/>
          </a:xfrm>
          <a:prstGeom prst="upArrow">
            <a:avLst/>
          </a:prstGeom>
          <a:solidFill>
            <a:schemeClr val="accent2">
              <a:lumMod val="60000"/>
              <a:lumOff val="40000"/>
            </a:schemeClr>
          </a:solidFill>
          <a:ln w="9525"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vert="horz" wrap="square" lIns="121920" tIns="60960" rIns="121920" bIns="60960" numCol="1" rtlCol="0" anchor="t" anchorCtr="0" compatLnSpc="1">
            <a:prstTxWarp prst="textNoShape">
              <a:avLst/>
            </a:prstTxWarp>
          </a:bodyPr>
          <a:lstStyle/>
          <a:p>
            <a:pPr marL="457189" indent="-457189" algn="ctr" defTabSz="1219170" fontAlgn="base">
              <a:lnSpc>
                <a:spcPct val="90000"/>
              </a:lnSpc>
              <a:spcBef>
                <a:spcPct val="20000"/>
              </a:spcBef>
              <a:spcAft>
                <a:spcPct val="0"/>
              </a:spcAft>
              <a:buSzPct val="65000"/>
              <a:defRPr/>
            </a:pPr>
            <a:endParaRPr lang="en-US" sz="5333" b="1" dirty="0">
              <a:solidFill>
                <a:srgbClr val="00B050"/>
              </a:solidFill>
              <a:latin typeface="Tahoma" pitchFamily="34" charset="0"/>
            </a:endParaRPr>
          </a:p>
        </p:txBody>
      </p:sp>
      <p:sp>
        <p:nvSpPr>
          <p:cNvPr id="30" name="Rectangle 29"/>
          <p:cNvSpPr/>
          <p:nvPr/>
        </p:nvSpPr>
        <p:spPr bwMode="auto">
          <a:xfrm>
            <a:off x="727880" y="5967485"/>
            <a:ext cx="11191165" cy="204716"/>
          </a:xfrm>
          <a:prstGeom prst="rect">
            <a:avLst/>
          </a:prstGeom>
          <a:solidFill>
            <a:srgbClr val="FFFFFF"/>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457189" indent="-457189" algn="ctr" defTabSz="1219170" fontAlgn="base">
              <a:lnSpc>
                <a:spcPct val="90000"/>
              </a:lnSpc>
              <a:spcBef>
                <a:spcPct val="20000"/>
              </a:spcBef>
              <a:spcAft>
                <a:spcPct val="0"/>
              </a:spcAft>
              <a:buSzPct val="65000"/>
              <a:defRPr/>
            </a:pPr>
            <a:endParaRPr lang="en-US" sz="5333" b="1" dirty="0">
              <a:solidFill>
                <a:prstClr val="black"/>
              </a:solidFill>
              <a:latin typeface="Tahoma" pitchFamily="34" charset="0"/>
            </a:endParaRPr>
          </a:p>
        </p:txBody>
      </p:sp>
      <p:sp>
        <p:nvSpPr>
          <p:cNvPr id="29" name="Rectangle 28"/>
          <p:cNvSpPr/>
          <p:nvPr/>
        </p:nvSpPr>
        <p:spPr>
          <a:xfrm flipH="1">
            <a:off x="5723543" y="5876616"/>
            <a:ext cx="1892492" cy="424732"/>
          </a:xfrm>
          <a:prstGeom prst="rect">
            <a:avLst/>
          </a:prstGeom>
          <a:noFill/>
          <a:ln>
            <a:noFill/>
          </a:ln>
        </p:spPr>
        <p:txBody>
          <a:bodyPr wrap="square">
            <a:spAutoFit/>
            <a:scene3d>
              <a:camera prst="orthographicFront"/>
              <a:lightRig rig="threePt" dir="t"/>
            </a:scene3d>
            <a:sp3d extrusionH="57150">
              <a:bevelT w="38100" h="38100"/>
            </a:sp3d>
          </a:bodyPr>
          <a:lstStyle/>
          <a:p>
            <a:pPr marL="457189" indent="-457189" algn="ctr" defTabSz="609585">
              <a:lnSpc>
                <a:spcPct val="90000"/>
              </a:lnSpc>
              <a:spcBef>
                <a:spcPct val="20000"/>
              </a:spcBef>
              <a:buSzPct val="65000"/>
              <a:defRPr/>
            </a:pPr>
            <a:r>
              <a:rPr lang="en-US" sz="2400" i="1" dirty="0">
                <a:solidFill>
                  <a:srgbClr val="000000"/>
                </a:solidFill>
                <a:latin typeface="Calibri"/>
              </a:rPr>
              <a:t>3/2009</a:t>
            </a:r>
          </a:p>
        </p:txBody>
      </p:sp>
      <p:sp>
        <p:nvSpPr>
          <p:cNvPr id="32" name="Rectangle 31"/>
          <p:cNvSpPr/>
          <p:nvPr/>
        </p:nvSpPr>
        <p:spPr>
          <a:xfrm flipH="1">
            <a:off x="9935574" y="5922794"/>
            <a:ext cx="1892492" cy="424732"/>
          </a:xfrm>
          <a:prstGeom prst="rect">
            <a:avLst/>
          </a:prstGeom>
          <a:noFill/>
          <a:ln>
            <a:noFill/>
          </a:ln>
        </p:spPr>
        <p:txBody>
          <a:bodyPr wrap="square">
            <a:spAutoFit/>
            <a:scene3d>
              <a:camera prst="orthographicFront"/>
              <a:lightRig rig="threePt" dir="t"/>
            </a:scene3d>
            <a:sp3d extrusionH="57150">
              <a:bevelT w="38100" h="38100"/>
            </a:sp3d>
          </a:bodyPr>
          <a:lstStyle/>
          <a:p>
            <a:pPr marL="457189" indent="-457189" algn="ctr" defTabSz="609585">
              <a:lnSpc>
                <a:spcPct val="90000"/>
              </a:lnSpc>
              <a:spcBef>
                <a:spcPct val="20000"/>
              </a:spcBef>
              <a:buSzPct val="65000"/>
              <a:defRPr/>
            </a:pPr>
            <a:r>
              <a:rPr lang="en-US" sz="2400" i="1" dirty="0">
                <a:solidFill>
                  <a:srgbClr val="000000"/>
                </a:solidFill>
                <a:latin typeface="Calibri"/>
              </a:rPr>
              <a:t>3/2010</a:t>
            </a:r>
          </a:p>
        </p:txBody>
      </p:sp>
      <p:sp>
        <p:nvSpPr>
          <p:cNvPr id="33" name="Rectangle 32"/>
          <p:cNvSpPr/>
          <p:nvPr/>
        </p:nvSpPr>
        <p:spPr>
          <a:xfrm>
            <a:off x="5723543" y="5181138"/>
            <a:ext cx="1924165" cy="378565"/>
          </a:xfrm>
          <a:prstGeom prst="rect">
            <a:avLst/>
          </a:prstGeom>
          <a:solidFill>
            <a:schemeClr val="bg1"/>
          </a:solidFill>
          <a:ln>
            <a:solidFill>
              <a:srgbClr val="000000"/>
            </a:solidFill>
          </a:ln>
          <a:scene3d>
            <a:camera prst="orthographicFront"/>
            <a:lightRig rig="threePt" dir="t"/>
          </a:scene3d>
          <a:sp3d>
            <a:bevelT/>
          </a:sp3d>
        </p:spPr>
        <p:txBody>
          <a:bodyPr wrap="square" bIns="0" anchor="ctr" anchorCtr="0">
            <a:spAutoFit/>
            <a:sp3d extrusionH="57150">
              <a:bevelT w="38100" h="38100"/>
            </a:sp3d>
          </a:bodyPr>
          <a:lstStyle/>
          <a:p>
            <a:pPr marL="457189" indent="-457189" algn="ctr" defTabSz="609585">
              <a:lnSpc>
                <a:spcPct val="90000"/>
              </a:lnSpc>
              <a:spcBef>
                <a:spcPct val="20000"/>
              </a:spcBef>
              <a:buSzPct val="65000"/>
              <a:defRPr/>
            </a:pPr>
            <a:r>
              <a:rPr lang="en-US" sz="2400" b="1" dirty="0">
                <a:solidFill>
                  <a:srgbClr val="8064A2">
                    <a:lumMod val="10000"/>
                  </a:srgbClr>
                </a:solidFill>
                <a:latin typeface="Calibri"/>
              </a:rPr>
              <a:t>$65,489</a:t>
            </a:r>
          </a:p>
        </p:txBody>
      </p:sp>
      <p:sp>
        <p:nvSpPr>
          <p:cNvPr id="31" name="Rectangle 30"/>
          <p:cNvSpPr/>
          <p:nvPr/>
        </p:nvSpPr>
        <p:spPr>
          <a:xfrm flipH="1">
            <a:off x="1257323" y="5858148"/>
            <a:ext cx="1892492" cy="424732"/>
          </a:xfrm>
          <a:prstGeom prst="rect">
            <a:avLst/>
          </a:prstGeom>
          <a:noFill/>
          <a:ln>
            <a:noFill/>
          </a:ln>
        </p:spPr>
        <p:txBody>
          <a:bodyPr wrap="square">
            <a:spAutoFit/>
            <a:scene3d>
              <a:camera prst="orthographicFront"/>
              <a:lightRig rig="threePt" dir="t"/>
            </a:scene3d>
            <a:sp3d extrusionH="57150">
              <a:bevelT w="38100" h="38100"/>
            </a:sp3d>
          </a:bodyPr>
          <a:lstStyle/>
          <a:p>
            <a:pPr marL="457189" indent="-457189" algn="ctr" defTabSz="609585">
              <a:lnSpc>
                <a:spcPct val="90000"/>
              </a:lnSpc>
              <a:spcBef>
                <a:spcPct val="20000"/>
              </a:spcBef>
              <a:buSzPct val="65000"/>
              <a:defRPr/>
            </a:pPr>
            <a:r>
              <a:rPr lang="en-US" sz="2400" i="1" dirty="0">
                <a:solidFill>
                  <a:srgbClr val="000000"/>
                </a:solidFill>
                <a:latin typeface="Calibri"/>
              </a:rPr>
              <a:t>3/2008</a:t>
            </a:r>
          </a:p>
        </p:txBody>
      </p:sp>
      <p:sp>
        <p:nvSpPr>
          <p:cNvPr id="6" name="Footer Placeholder 5">
            <a:extLst>
              <a:ext uri="{FF2B5EF4-FFF2-40B4-BE49-F238E27FC236}">
                <a16:creationId xmlns:a16="http://schemas.microsoft.com/office/drawing/2014/main" id="{51EFA81D-0735-4E9D-838B-57EFBECBCC05}"/>
              </a:ext>
            </a:extLst>
          </p:cNvPr>
          <p:cNvSpPr>
            <a:spLocks noGrp="1"/>
          </p:cNvSpPr>
          <p:nvPr>
            <p:ph type="ftr" sz="quarter" idx="11"/>
          </p:nvPr>
        </p:nvSpPr>
        <p:spPr>
          <a:xfrm>
            <a:off x="1333849" y="6356350"/>
            <a:ext cx="9953525" cy="365125"/>
          </a:xfrm>
        </p:spPr>
        <p:txBody>
          <a:bodyPr/>
          <a:lstStyle/>
          <a:p>
            <a:r>
              <a:rPr lang="en-US" dirty="0"/>
              <a:t>Copyright 2017 – </a:t>
            </a:r>
            <a:r>
              <a:rPr lang="en-US" dirty="0" err="1"/>
              <a:t>TriQuest</a:t>
            </a:r>
            <a:r>
              <a:rPr lang="en-US" dirty="0"/>
              <a:t> Insurance Agency, LLC – 1407 Stephanie Way Ste B, Chesapeake, VA 23320 – 757.424.8901 – For Financial Professional Use Only</a:t>
            </a:r>
          </a:p>
        </p:txBody>
      </p:sp>
    </p:spTree>
    <p:extLst>
      <p:ext uri="{BB962C8B-B14F-4D97-AF65-F5344CB8AC3E}">
        <p14:creationId xmlns:p14="http://schemas.microsoft.com/office/powerpoint/2010/main" val="412301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0-#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par>
                                <p:cTn id="25" presetID="23" presetClass="entr" presetSubtype="16" fill="hold" grpId="0" nodeType="withEffect">
                                  <p:stCondLst>
                                    <p:cond delay="50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p:nvPr/>
        </p:nvGraphicFramePr>
        <p:xfrm>
          <a:off x="203200" y="813148"/>
          <a:ext cx="11785600" cy="571396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606846" y="1201494"/>
            <a:ext cx="1884501" cy="378565"/>
          </a:xfrm>
          <a:prstGeom prst="rect">
            <a:avLst/>
          </a:prstGeom>
          <a:solidFill>
            <a:schemeClr val="bg1"/>
          </a:solidFill>
          <a:ln>
            <a:solidFill>
              <a:srgbClr val="000000"/>
            </a:solidFill>
          </a:ln>
          <a:scene3d>
            <a:camera prst="orthographicFront"/>
            <a:lightRig rig="threePt" dir="t"/>
          </a:scene3d>
          <a:sp3d>
            <a:bevelT/>
          </a:sp3d>
        </p:spPr>
        <p:txBody>
          <a:bodyPr wrap="square" bIns="0" anchor="ctr" anchorCtr="0">
            <a:spAutoFit/>
            <a:sp3d extrusionH="57150">
              <a:bevelT w="38100" h="38100"/>
            </a:sp3d>
          </a:bodyPr>
          <a:lstStyle/>
          <a:p>
            <a:pPr marL="457189" indent="-457189" algn="ctr" defTabSz="609585">
              <a:lnSpc>
                <a:spcPct val="90000"/>
              </a:lnSpc>
              <a:spcBef>
                <a:spcPct val="20000"/>
              </a:spcBef>
              <a:buSzPct val="65000"/>
              <a:defRPr/>
            </a:pPr>
            <a:r>
              <a:rPr lang="en-US" sz="2400" b="1" dirty="0">
                <a:solidFill>
                  <a:srgbClr val="8064A2">
                    <a:lumMod val="10000"/>
                  </a:srgbClr>
                </a:solidFill>
                <a:latin typeface="Arial" pitchFamily="34" charset="0"/>
                <a:cs typeface="Arial" pitchFamily="34" charset="0"/>
              </a:rPr>
              <a:t>$115,500</a:t>
            </a:r>
          </a:p>
        </p:txBody>
      </p:sp>
      <p:grpSp>
        <p:nvGrpSpPr>
          <p:cNvPr id="2" name="Group 38"/>
          <p:cNvGrpSpPr/>
          <p:nvPr/>
        </p:nvGrpSpPr>
        <p:grpSpPr>
          <a:xfrm>
            <a:off x="7409082" y="2789491"/>
            <a:ext cx="3878294" cy="2410176"/>
            <a:chOff x="5556811" y="2789491"/>
            <a:chExt cx="2908720" cy="2410176"/>
          </a:xfrm>
        </p:grpSpPr>
        <p:sp>
          <p:nvSpPr>
            <p:cNvPr id="8" name="Rectangle 7"/>
            <p:cNvSpPr/>
            <p:nvPr/>
          </p:nvSpPr>
          <p:spPr>
            <a:xfrm>
              <a:off x="7312756" y="3191170"/>
              <a:ext cx="754052" cy="932563"/>
            </a:xfrm>
            <a:prstGeom prst="rect">
              <a:avLst/>
            </a:prstGeom>
            <a:noFill/>
            <a:ln>
              <a:noFill/>
            </a:ln>
          </p:spPr>
          <p:txBody>
            <a:bodyPr wrap="none" bIns="0">
              <a:spAutoFit/>
              <a:scene3d>
                <a:camera prst="orthographicFront"/>
                <a:lightRig rig="threePt" dir="t"/>
              </a:scene3d>
              <a:sp3d extrusionH="57150">
                <a:bevelT w="38100" h="38100"/>
              </a:sp3d>
            </a:bodyPr>
            <a:lstStyle/>
            <a:p>
              <a:pPr marL="457189" indent="-457189" algn="ctr" defTabSz="609585">
                <a:lnSpc>
                  <a:spcPct val="90000"/>
                </a:lnSpc>
                <a:buSzPct val="65000"/>
                <a:defRPr/>
              </a:pPr>
              <a:r>
                <a:rPr lang="en-US" sz="3200" b="1" dirty="0">
                  <a:solidFill>
                    <a:srgbClr val="00B050"/>
                  </a:solidFill>
                  <a:latin typeface="Arial" pitchFamily="34" charset="0"/>
                  <a:cs typeface="Arial" pitchFamily="34" charset="0"/>
                </a:rPr>
                <a:t>13%</a:t>
              </a:r>
            </a:p>
            <a:p>
              <a:pPr marL="457189" indent="-457189" algn="ctr" defTabSz="609585">
                <a:lnSpc>
                  <a:spcPct val="90000"/>
                </a:lnSpc>
                <a:buSzPct val="65000"/>
                <a:defRPr/>
              </a:pPr>
              <a:r>
                <a:rPr lang="en-US" sz="3200" b="1" dirty="0">
                  <a:solidFill>
                    <a:srgbClr val="00B050"/>
                  </a:solidFill>
                  <a:latin typeface="Arial" pitchFamily="34" charset="0"/>
                  <a:cs typeface="Arial" pitchFamily="34" charset="0"/>
                </a:rPr>
                <a:t>Cap</a:t>
              </a:r>
            </a:p>
          </p:txBody>
        </p:sp>
        <p:sp>
          <p:nvSpPr>
            <p:cNvPr id="10" name="Up Arrow 9"/>
            <p:cNvSpPr/>
            <p:nvPr/>
          </p:nvSpPr>
          <p:spPr bwMode="auto">
            <a:xfrm>
              <a:off x="8103581" y="2789491"/>
              <a:ext cx="361950" cy="2410176"/>
            </a:xfrm>
            <a:prstGeom prst="upArrow">
              <a:avLst/>
            </a:prstGeom>
            <a:solidFill>
              <a:srgbClr val="00B050"/>
            </a:solidFill>
            <a:ln w="9525"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vert="horz" wrap="square" lIns="121920" tIns="60960" rIns="121920" bIns="60960" numCol="1" rtlCol="0" anchor="t" anchorCtr="0" compatLnSpc="1">
              <a:prstTxWarp prst="textNoShape">
                <a:avLst/>
              </a:prstTxWarp>
            </a:bodyPr>
            <a:lstStyle/>
            <a:p>
              <a:pPr marL="457189" indent="-457189" algn="ctr" defTabSz="1219170" fontAlgn="base">
                <a:lnSpc>
                  <a:spcPct val="90000"/>
                </a:lnSpc>
                <a:spcBef>
                  <a:spcPct val="20000"/>
                </a:spcBef>
                <a:spcAft>
                  <a:spcPct val="0"/>
                </a:spcAft>
                <a:buSzPct val="65000"/>
                <a:defRPr/>
              </a:pPr>
              <a:endParaRPr lang="en-US" sz="5333" b="1" dirty="0">
                <a:solidFill>
                  <a:srgbClr val="00B050"/>
                </a:solidFill>
                <a:latin typeface="Tahoma" pitchFamily="34" charset="0"/>
              </a:endParaRPr>
            </a:p>
          </p:txBody>
        </p:sp>
        <p:sp>
          <p:nvSpPr>
            <p:cNvPr id="33" name="Rectangle 32"/>
            <p:cNvSpPr/>
            <p:nvPr/>
          </p:nvSpPr>
          <p:spPr>
            <a:xfrm>
              <a:off x="5556811" y="3248176"/>
              <a:ext cx="1093087" cy="452368"/>
            </a:xfrm>
            <a:prstGeom prst="rect">
              <a:avLst/>
            </a:prstGeom>
            <a:noFill/>
            <a:ln>
              <a:noFill/>
            </a:ln>
          </p:spPr>
          <p:txBody>
            <a:bodyPr wrap="none" bIns="0">
              <a:spAutoFit/>
              <a:scene3d>
                <a:camera prst="orthographicFront"/>
                <a:lightRig rig="threePt" dir="t"/>
              </a:scene3d>
              <a:sp3d extrusionH="57150">
                <a:bevelT w="38100" h="38100"/>
              </a:sp3d>
            </a:bodyPr>
            <a:lstStyle/>
            <a:p>
              <a:pPr marL="457189" indent="-457189" algn="ctr" defTabSz="609585">
                <a:lnSpc>
                  <a:spcPct val="90000"/>
                </a:lnSpc>
                <a:spcBef>
                  <a:spcPct val="20000"/>
                </a:spcBef>
                <a:buSzPct val="65000"/>
                <a:defRPr/>
              </a:pPr>
              <a:r>
                <a:rPr lang="en-US" sz="2933" b="1" dirty="0">
                  <a:solidFill>
                    <a:srgbClr val="00B050"/>
                  </a:solidFill>
                  <a:latin typeface="Arial" pitchFamily="34" charset="0"/>
                  <a:cs typeface="Arial" pitchFamily="34" charset="0"/>
                </a:rPr>
                <a:t>26.46%</a:t>
              </a:r>
            </a:p>
          </p:txBody>
        </p:sp>
      </p:grpSp>
      <p:sp>
        <p:nvSpPr>
          <p:cNvPr id="12" name="Rectangle 11"/>
          <p:cNvSpPr/>
          <p:nvPr/>
        </p:nvSpPr>
        <p:spPr>
          <a:xfrm flipH="1">
            <a:off x="1500341" y="1905000"/>
            <a:ext cx="1954060" cy="553934"/>
          </a:xfrm>
          <a:prstGeom prst="rect">
            <a:avLst/>
          </a:prstGeom>
          <a:noFill/>
          <a:ln>
            <a:noFill/>
          </a:ln>
        </p:spPr>
        <p:txBody>
          <a:bodyPr wrap="square">
            <a:spAutoFit/>
          </a:bodyPr>
          <a:lstStyle/>
          <a:p>
            <a:pPr marL="457189" indent="-457189" algn="ctr" defTabSz="609585">
              <a:lnSpc>
                <a:spcPct val="90000"/>
              </a:lnSpc>
              <a:spcBef>
                <a:spcPct val="20000"/>
              </a:spcBef>
              <a:buSzPct val="65000"/>
              <a:defRPr/>
            </a:pPr>
            <a:r>
              <a:rPr lang="en-US" sz="3333" b="1" i="1" dirty="0">
                <a:solidFill>
                  <a:srgbClr val="003300"/>
                </a:solidFill>
                <a:latin typeface="Arial" pitchFamily="34" charset="0"/>
                <a:cs typeface="Arial" pitchFamily="34" charset="0"/>
              </a:rPr>
              <a:t>1,447</a:t>
            </a:r>
          </a:p>
        </p:txBody>
      </p:sp>
      <p:sp>
        <p:nvSpPr>
          <p:cNvPr id="16" name="Flowchart: Connector 15"/>
          <p:cNvSpPr/>
          <p:nvPr/>
        </p:nvSpPr>
        <p:spPr>
          <a:xfrm>
            <a:off x="2338192" y="2361048"/>
            <a:ext cx="233819" cy="194261"/>
          </a:xfrm>
          <a:prstGeom prst="flowChartConnector">
            <a:avLst/>
          </a:prstGeom>
          <a:solidFill>
            <a:schemeClr val="tx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prstClr val="white"/>
              </a:solidFill>
              <a:latin typeface="Calibri"/>
            </a:endParaRPr>
          </a:p>
        </p:txBody>
      </p:sp>
      <p:sp>
        <p:nvSpPr>
          <p:cNvPr id="20" name="TextBox 19"/>
          <p:cNvSpPr txBox="1"/>
          <p:nvPr/>
        </p:nvSpPr>
        <p:spPr>
          <a:xfrm>
            <a:off x="1688230" y="2"/>
            <a:ext cx="9167660" cy="769441"/>
          </a:xfrm>
          <a:prstGeom prst="rect">
            <a:avLst/>
          </a:prstGeom>
          <a:noFill/>
        </p:spPr>
        <p:txBody>
          <a:bodyPr wrap="square" rtlCol="0">
            <a:spAutoFit/>
          </a:bodyPr>
          <a:lstStyle/>
          <a:p>
            <a:pPr algn="ctr" defTabSz="609585">
              <a:defRPr/>
            </a:pPr>
            <a:r>
              <a:rPr lang="en-US" sz="4400" dirty="0">
                <a:solidFill>
                  <a:schemeClr val="accent5">
                    <a:lumMod val="50000"/>
                  </a:schemeClr>
                </a:solidFill>
                <a:latin typeface="Baskerville Old Face" panose="02020602080505020303" pitchFamily="18" charset="0"/>
              </a:rPr>
              <a:t>How Index </a:t>
            </a:r>
            <a:r>
              <a:rPr lang="en-US" sz="4400" b="1" dirty="0">
                <a:solidFill>
                  <a:schemeClr val="accent5">
                    <a:lumMod val="50000"/>
                  </a:schemeClr>
                </a:solidFill>
                <a:latin typeface="Baskerville Old Face" panose="02020602080505020303" pitchFamily="18" charset="0"/>
              </a:rPr>
              <a:t>Reset</a:t>
            </a:r>
            <a:r>
              <a:rPr lang="en-US" sz="4400" dirty="0">
                <a:solidFill>
                  <a:schemeClr val="accent5">
                    <a:lumMod val="50000"/>
                  </a:schemeClr>
                </a:solidFill>
                <a:latin typeface="Baskerville Old Face" panose="02020602080505020303" pitchFamily="18" charset="0"/>
              </a:rPr>
              <a:t> Works</a:t>
            </a:r>
          </a:p>
        </p:txBody>
      </p:sp>
      <p:sp>
        <p:nvSpPr>
          <p:cNvPr id="22" name="Flowchart: Connector 21"/>
          <p:cNvSpPr/>
          <p:nvPr/>
        </p:nvSpPr>
        <p:spPr>
          <a:xfrm>
            <a:off x="6530236" y="4941412"/>
            <a:ext cx="233819" cy="194261"/>
          </a:xfrm>
          <a:prstGeom prst="flowChartConnector">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prstClr val="white"/>
              </a:solidFill>
              <a:latin typeface="Calibri"/>
            </a:endParaRPr>
          </a:p>
        </p:txBody>
      </p:sp>
      <p:sp>
        <p:nvSpPr>
          <p:cNvPr id="23" name="Flowchart: Connector 22"/>
          <p:cNvSpPr/>
          <p:nvPr/>
        </p:nvSpPr>
        <p:spPr>
          <a:xfrm>
            <a:off x="10922696" y="2486311"/>
            <a:ext cx="233819" cy="194261"/>
          </a:xfrm>
          <a:prstGeom prst="flowChartConnector">
            <a:avLst/>
          </a:prstGeom>
          <a:solidFill>
            <a:schemeClr val="tx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prstClr val="white"/>
              </a:solidFill>
              <a:latin typeface="Calibri"/>
            </a:endParaRPr>
          </a:p>
        </p:txBody>
      </p:sp>
      <p:grpSp>
        <p:nvGrpSpPr>
          <p:cNvPr id="3" name="Group 36"/>
          <p:cNvGrpSpPr/>
          <p:nvPr/>
        </p:nvGrpSpPr>
        <p:grpSpPr>
          <a:xfrm>
            <a:off x="2203570" y="2739387"/>
            <a:ext cx="5428957" cy="2410176"/>
            <a:chOff x="1652677" y="2739387"/>
            <a:chExt cx="4071718" cy="2410176"/>
          </a:xfrm>
        </p:grpSpPr>
        <p:sp>
          <p:nvSpPr>
            <p:cNvPr id="19" name="Rectangle 18"/>
            <p:cNvSpPr/>
            <p:nvPr/>
          </p:nvSpPr>
          <p:spPr>
            <a:xfrm flipH="1">
              <a:off x="4258850" y="4445000"/>
              <a:ext cx="1465545" cy="553934"/>
            </a:xfrm>
            <a:prstGeom prst="rect">
              <a:avLst/>
            </a:prstGeom>
            <a:noFill/>
            <a:ln>
              <a:noFill/>
            </a:ln>
          </p:spPr>
          <p:txBody>
            <a:bodyPr wrap="square">
              <a:spAutoFit/>
              <a:scene3d>
                <a:camera prst="orthographicFront"/>
                <a:lightRig rig="threePt" dir="t"/>
              </a:scene3d>
              <a:sp3d extrusionH="57150">
                <a:bevelT w="38100" h="38100"/>
              </a:sp3d>
            </a:bodyPr>
            <a:lstStyle/>
            <a:p>
              <a:pPr marL="457189" indent="-457189" algn="ctr" defTabSz="609585">
                <a:lnSpc>
                  <a:spcPct val="90000"/>
                </a:lnSpc>
                <a:spcBef>
                  <a:spcPct val="20000"/>
                </a:spcBef>
                <a:buSzPct val="65000"/>
                <a:defRPr/>
              </a:pPr>
              <a:r>
                <a:rPr lang="en-US" sz="3333" b="1" i="1" dirty="0">
                  <a:solidFill>
                    <a:srgbClr val="C00000"/>
                  </a:solidFill>
                  <a:latin typeface="Arial" pitchFamily="34" charset="0"/>
                  <a:cs typeface="Arial" pitchFamily="34" charset="0"/>
                </a:rPr>
                <a:t>902</a:t>
              </a:r>
            </a:p>
          </p:txBody>
        </p:sp>
        <p:sp>
          <p:nvSpPr>
            <p:cNvPr id="25" name="Up Arrow 24"/>
            <p:cNvSpPr/>
            <p:nvPr/>
          </p:nvSpPr>
          <p:spPr bwMode="auto">
            <a:xfrm rot="10800000">
              <a:off x="1652677" y="2739387"/>
              <a:ext cx="361950" cy="2410176"/>
            </a:xfrm>
            <a:prstGeom prst="upArrow">
              <a:avLst/>
            </a:prstGeom>
            <a:solidFill>
              <a:srgbClr val="C00000"/>
            </a:solidFill>
            <a:ln w="9525"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vert="horz" wrap="square" lIns="121920" tIns="60960" rIns="121920" bIns="60960" numCol="1" rtlCol="0" anchor="t" anchorCtr="0" compatLnSpc="1">
              <a:prstTxWarp prst="textNoShape">
                <a:avLst/>
              </a:prstTxWarp>
            </a:bodyPr>
            <a:lstStyle/>
            <a:p>
              <a:pPr marL="457189" indent="-457189" algn="ctr" defTabSz="1219170" fontAlgn="base">
                <a:lnSpc>
                  <a:spcPct val="90000"/>
                </a:lnSpc>
                <a:spcBef>
                  <a:spcPct val="20000"/>
                </a:spcBef>
                <a:spcAft>
                  <a:spcPct val="0"/>
                </a:spcAft>
                <a:buSzPct val="65000"/>
                <a:defRPr/>
              </a:pPr>
              <a:endParaRPr lang="en-US" sz="5333" b="1" dirty="0">
                <a:solidFill>
                  <a:srgbClr val="00B050"/>
                </a:solidFill>
                <a:latin typeface="Tahoma" pitchFamily="34" charset="0"/>
              </a:endParaRPr>
            </a:p>
          </p:txBody>
        </p:sp>
      </p:grpSp>
      <p:sp>
        <p:nvSpPr>
          <p:cNvPr id="26" name="Rectangle 25"/>
          <p:cNvSpPr/>
          <p:nvPr/>
        </p:nvSpPr>
        <p:spPr>
          <a:xfrm>
            <a:off x="2752215" y="4069984"/>
            <a:ext cx="1208985" cy="932563"/>
          </a:xfrm>
          <a:prstGeom prst="rect">
            <a:avLst/>
          </a:prstGeom>
          <a:noFill/>
          <a:ln>
            <a:noFill/>
          </a:ln>
        </p:spPr>
        <p:txBody>
          <a:bodyPr wrap="none" bIns="0">
            <a:spAutoFit/>
            <a:scene3d>
              <a:camera prst="orthographicFront"/>
              <a:lightRig rig="threePt" dir="t"/>
            </a:scene3d>
            <a:sp3d extrusionH="57150">
              <a:bevelT w="38100" h="38100"/>
            </a:sp3d>
          </a:bodyPr>
          <a:lstStyle/>
          <a:p>
            <a:pPr marL="457189" indent="-457189" algn="ctr" defTabSz="609585">
              <a:lnSpc>
                <a:spcPct val="90000"/>
              </a:lnSpc>
              <a:buSzPct val="65000"/>
              <a:defRPr/>
            </a:pPr>
            <a:r>
              <a:rPr lang="en-US" sz="3200" b="1" dirty="0">
                <a:solidFill>
                  <a:srgbClr val="00B050"/>
                </a:solidFill>
                <a:latin typeface="Arial" pitchFamily="34" charset="0"/>
                <a:cs typeface="Arial" pitchFamily="34" charset="0"/>
              </a:rPr>
              <a:t>0%</a:t>
            </a:r>
          </a:p>
          <a:p>
            <a:pPr marL="457189" indent="-457189" algn="ctr" defTabSz="609585">
              <a:lnSpc>
                <a:spcPct val="90000"/>
              </a:lnSpc>
              <a:buSzPct val="65000"/>
              <a:defRPr/>
            </a:pPr>
            <a:r>
              <a:rPr lang="en-US" sz="3200" b="1" dirty="0">
                <a:solidFill>
                  <a:srgbClr val="00B050"/>
                </a:solidFill>
                <a:latin typeface="Arial" pitchFamily="34" charset="0"/>
                <a:cs typeface="Arial" pitchFamily="34" charset="0"/>
              </a:rPr>
              <a:t>Floor</a:t>
            </a:r>
          </a:p>
        </p:txBody>
      </p:sp>
      <p:sp>
        <p:nvSpPr>
          <p:cNvPr id="27" name="Rectangle 26"/>
          <p:cNvSpPr/>
          <p:nvPr/>
        </p:nvSpPr>
        <p:spPr>
          <a:xfrm>
            <a:off x="9933714" y="1201494"/>
            <a:ext cx="1898073" cy="378565"/>
          </a:xfrm>
          <a:prstGeom prst="rect">
            <a:avLst/>
          </a:prstGeom>
          <a:solidFill>
            <a:schemeClr val="bg1"/>
          </a:solidFill>
          <a:ln>
            <a:solidFill>
              <a:srgbClr val="000000"/>
            </a:solidFill>
          </a:ln>
          <a:scene3d>
            <a:camera prst="orthographicFront"/>
            <a:lightRig rig="threePt" dir="t"/>
          </a:scene3d>
          <a:sp3d>
            <a:bevelT/>
          </a:sp3d>
        </p:spPr>
        <p:txBody>
          <a:bodyPr wrap="square" bIns="0" anchor="ctr" anchorCtr="0">
            <a:spAutoFit/>
            <a:sp3d extrusionH="57150">
              <a:bevelT w="38100" h="38100"/>
            </a:sp3d>
          </a:bodyPr>
          <a:lstStyle/>
          <a:p>
            <a:pPr marL="457189" indent="-457189" algn="ctr" defTabSz="609585">
              <a:lnSpc>
                <a:spcPct val="90000"/>
              </a:lnSpc>
              <a:spcBef>
                <a:spcPct val="20000"/>
              </a:spcBef>
              <a:buSzPct val="65000"/>
              <a:defRPr/>
            </a:pPr>
            <a:r>
              <a:rPr lang="en-US" sz="2400" b="1" dirty="0">
                <a:solidFill>
                  <a:srgbClr val="8064A2">
                    <a:lumMod val="10000"/>
                  </a:srgbClr>
                </a:solidFill>
                <a:latin typeface="Arial" pitchFamily="34" charset="0"/>
                <a:cs typeface="Arial" pitchFamily="34" charset="0"/>
              </a:rPr>
              <a:t>$130,515</a:t>
            </a:r>
          </a:p>
        </p:txBody>
      </p:sp>
      <p:sp>
        <p:nvSpPr>
          <p:cNvPr id="21" name="Rectangle 20"/>
          <p:cNvSpPr/>
          <p:nvPr/>
        </p:nvSpPr>
        <p:spPr>
          <a:xfrm flipH="1">
            <a:off x="10014597" y="1905000"/>
            <a:ext cx="1954060" cy="553934"/>
          </a:xfrm>
          <a:prstGeom prst="rect">
            <a:avLst/>
          </a:prstGeom>
          <a:noFill/>
          <a:ln>
            <a:noFill/>
          </a:ln>
        </p:spPr>
        <p:txBody>
          <a:bodyPr wrap="square">
            <a:spAutoFit/>
          </a:bodyPr>
          <a:lstStyle/>
          <a:p>
            <a:pPr marL="457189" indent="-457189" algn="ctr" defTabSz="609585">
              <a:lnSpc>
                <a:spcPct val="90000"/>
              </a:lnSpc>
              <a:spcBef>
                <a:spcPct val="20000"/>
              </a:spcBef>
              <a:buSzPct val="65000"/>
              <a:defRPr/>
            </a:pPr>
            <a:r>
              <a:rPr lang="en-US" sz="3333" b="1" i="1" dirty="0">
                <a:solidFill>
                  <a:srgbClr val="000000"/>
                </a:solidFill>
                <a:latin typeface="Arial" pitchFamily="34" charset="0"/>
                <a:cs typeface="Arial" pitchFamily="34" charset="0"/>
              </a:rPr>
              <a:t>1,140</a:t>
            </a:r>
          </a:p>
        </p:txBody>
      </p:sp>
      <p:sp>
        <p:nvSpPr>
          <p:cNvPr id="28" name="Up Arrow 27"/>
          <p:cNvSpPr/>
          <p:nvPr/>
        </p:nvSpPr>
        <p:spPr bwMode="auto">
          <a:xfrm rot="5400000">
            <a:off x="6605100" y="-1444392"/>
            <a:ext cx="166257" cy="7294533"/>
          </a:xfrm>
          <a:prstGeom prst="upArrow">
            <a:avLst/>
          </a:prstGeom>
          <a:solidFill>
            <a:schemeClr val="accent2">
              <a:lumMod val="60000"/>
              <a:lumOff val="40000"/>
            </a:schemeClr>
          </a:solidFill>
          <a:ln w="9525" cap="flat" cmpd="sng" algn="ctr">
            <a:solidFill>
              <a:srgbClr val="000000"/>
            </a:solidFill>
            <a:prstDash val="solid"/>
            <a:round/>
            <a:headEnd type="none" w="med" len="med"/>
            <a:tailEnd type="none" w="med" len="med"/>
          </a:ln>
          <a:effectLst/>
          <a:scene3d>
            <a:camera prst="orthographicFront"/>
            <a:lightRig rig="threePt" dir="t"/>
          </a:scene3d>
          <a:sp3d>
            <a:bevelT/>
          </a:sp3d>
        </p:spPr>
        <p:txBody>
          <a:bodyPr vert="horz" wrap="square" lIns="121920" tIns="60960" rIns="121920" bIns="60960" numCol="1" rtlCol="0" anchor="t" anchorCtr="0" compatLnSpc="1">
            <a:prstTxWarp prst="textNoShape">
              <a:avLst/>
            </a:prstTxWarp>
          </a:bodyPr>
          <a:lstStyle/>
          <a:p>
            <a:pPr marL="457189" indent="-457189" algn="ctr" defTabSz="1219170" fontAlgn="base">
              <a:lnSpc>
                <a:spcPct val="90000"/>
              </a:lnSpc>
              <a:spcBef>
                <a:spcPct val="20000"/>
              </a:spcBef>
              <a:spcAft>
                <a:spcPct val="0"/>
              </a:spcAft>
              <a:buSzPct val="65000"/>
              <a:defRPr/>
            </a:pPr>
            <a:endParaRPr lang="en-US" sz="5333" b="1" dirty="0">
              <a:solidFill>
                <a:srgbClr val="00B050"/>
              </a:solidFill>
              <a:latin typeface="Tahoma" pitchFamily="34" charset="0"/>
            </a:endParaRPr>
          </a:p>
        </p:txBody>
      </p:sp>
      <p:sp>
        <p:nvSpPr>
          <p:cNvPr id="30" name="Rectangle 29"/>
          <p:cNvSpPr/>
          <p:nvPr/>
        </p:nvSpPr>
        <p:spPr bwMode="auto">
          <a:xfrm>
            <a:off x="727880" y="5969001"/>
            <a:ext cx="11191165" cy="204716"/>
          </a:xfrm>
          <a:prstGeom prst="rect">
            <a:avLst/>
          </a:prstGeom>
          <a:solidFill>
            <a:srgbClr val="FFFFFF"/>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457189" indent="-457189" algn="ctr" defTabSz="1219170" fontAlgn="base">
              <a:lnSpc>
                <a:spcPct val="90000"/>
              </a:lnSpc>
              <a:spcBef>
                <a:spcPct val="20000"/>
              </a:spcBef>
              <a:spcAft>
                <a:spcPct val="0"/>
              </a:spcAft>
              <a:buSzPct val="65000"/>
              <a:defRPr/>
            </a:pPr>
            <a:endParaRPr lang="en-US" sz="5333" b="1" dirty="0">
              <a:solidFill>
                <a:prstClr val="black"/>
              </a:solidFill>
              <a:latin typeface="Tahoma" pitchFamily="34" charset="0"/>
            </a:endParaRPr>
          </a:p>
        </p:txBody>
      </p:sp>
      <p:sp>
        <p:nvSpPr>
          <p:cNvPr id="29" name="Rectangle 28"/>
          <p:cNvSpPr/>
          <p:nvPr/>
        </p:nvSpPr>
        <p:spPr>
          <a:xfrm flipH="1">
            <a:off x="5710765" y="6071607"/>
            <a:ext cx="1892492" cy="424732"/>
          </a:xfrm>
          <a:prstGeom prst="rect">
            <a:avLst/>
          </a:prstGeom>
          <a:noFill/>
          <a:ln>
            <a:noFill/>
          </a:ln>
        </p:spPr>
        <p:txBody>
          <a:bodyPr wrap="square">
            <a:spAutoFit/>
            <a:scene3d>
              <a:camera prst="orthographicFront"/>
              <a:lightRig rig="threePt" dir="t"/>
            </a:scene3d>
            <a:sp3d extrusionH="57150">
              <a:bevelT w="38100" h="38100"/>
            </a:sp3d>
          </a:bodyPr>
          <a:lstStyle/>
          <a:p>
            <a:pPr marL="457189" indent="-457189" algn="ctr" defTabSz="609585">
              <a:lnSpc>
                <a:spcPct val="90000"/>
              </a:lnSpc>
              <a:spcBef>
                <a:spcPct val="20000"/>
              </a:spcBef>
              <a:buSzPct val="65000"/>
              <a:defRPr/>
            </a:pPr>
            <a:r>
              <a:rPr lang="en-US" sz="2400" i="1" dirty="0">
                <a:solidFill>
                  <a:srgbClr val="000000"/>
                </a:solidFill>
                <a:latin typeface="Arial" pitchFamily="34" charset="0"/>
                <a:cs typeface="Arial" pitchFamily="34" charset="0"/>
              </a:rPr>
              <a:t>3/2009</a:t>
            </a:r>
          </a:p>
        </p:txBody>
      </p:sp>
      <p:sp>
        <p:nvSpPr>
          <p:cNvPr id="31" name="Rectangle 30"/>
          <p:cNvSpPr/>
          <p:nvPr/>
        </p:nvSpPr>
        <p:spPr>
          <a:xfrm flipH="1">
            <a:off x="9914275" y="6071607"/>
            <a:ext cx="1892492" cy="424732"/>
          </a:xfrm>
          <a:prstGeom prst="rect">
            <a:avLst/>
          </a:prstGeom>
          <a:noFill/>
          <a:ln>
            <a:noFill/>
          </a:ln>
        </p:spPr>
        <p:txBody>
          <a:bodyPr wrap="square">
            <a:spAutoFit/>
            <a:scene3d>
              <a:camera prst="orthographicFront"/>
              <a:lightRig rig="threePt" dir="t"/>
            </a:scene3d>
            <a:sp3d extrusionH="57150">
              <a:bevelT w="38100" h="38100"/>
            </a:sp3d>
          </a:bodyPr>
          <a:lstStyle/>
          <a:p>
            <a:pPr marL="457189" indent="-457189" algn="ctr" defTabSz="609585">
              <a:lnSpc>
                <a:spcPct val="90000"/>
              </a:lnSpc>
              <a:spcBef>
                <a:spcPct val="20000"/>
              </a:spcBef>
              <a:buSzPct val="65000"/>
              <a:defRPr/>
            </a:pPr>
            <a:r>
              <a:rPr lang="en-US" sz="2400" i="1">
                <a:solidFill>
                  <a:srgbClr val="000000"/>
                </a:solidFill>
                <a:latin typeface="Arial" pitchFamily="34" charset="0"/>
                <a:cs typeface="Arial" pitchFamily="34" charset="0"/>
              </a:rPr>
              <a:t>3/2010</a:t>
            </a:r>
            <a:endParaRPr lang="en-US" sz="2400" i="1" dirty="0">
              <a:solidFill>
                <a:srgbClr val="000000"/>
              </a:solidFill>
              <a:latin typeface="Arial" pitchFamily="34" charset="0"/>
              <a:cs typeface="Arial" pitchFamily="34" charset="0"/>
            </a:endParaRPr>
          </a:p>
        </p:txBody>
      </p:sp>
      <p:sp>
        <p:nvSpPr>
          <p:cNvPr id="24" name="Rectangle 23"/>
          <p:cNvSpPr/>
          <p:nvPr/>
        </p:nvSpPr>
        <p:spPr>
          <a:xfrm>
            <a:off x="5723543" y="5277942"/>
            <a:ext cx="1924165" cy="378565"/>
          </a:xfrm>
          <a:prstGeom prst="rect">
            <a:avLst/>
          </a:prstGeom>
          <a:solidFill>
            <a:schemeClr val="bg1"/>
          </a:solidFill>
          <a:ln>
            <a:solidFill>
              <a:srgbClr val="000000"/>
            </a:solidFill>
          </a:ln>
          <a:scene3d>
            <a:camera prst="orthographicFront"/>
            <a:lightRig rig="threePt" dir="t"/>
          </a:scene3d>
          <a:sp3d>
            <a:bevelT/>
          </a:sp3d>
        </p:spPr>
        <p:txBody>
          <a:bodyPr wrap="square" bIns="0" anchor="ctr" anchorCtr="0">
            <a:spAutoFit/>
            <a:sp3d extrusionH="57150">
              <a:bevelT w="38100" h="38100"/>
            </a:sp3d>
          </a:bodyPr>
          <a:lstStyle/>
          <a:p>
            <a:pPr marL="457189" indent="-457189" algn="ctr" defTabSz="609585">
              <a:lnSpc>
                <a:spcPct val="90000"/>
              </a:lnSpc>
              <a:spcBef>
                <a:spcPct val="20000"/>
              </a:spcBef>
              <a:buSzPct val="65000"/>
              <a:defRPr/>
            </a:pPr>
            <a:r>
              <a:rPr lang="en-US" sz="2400" b="1" dirty="0">
                <a:solidFill>
                  <a:srgbClr val="8064A2">
                    <a:lumMod val="10000"/>
                  </a:srgbClr>
                </a:solidFill>
                <a:latin typeface="Arial" pitchFamily="34" charset="0"/>
                <a:cs typeface="Arial" pitchFamily="34" charset="0"/>
              </a:rPr>
              <a:t>$115,500</a:t>
            </a:r>
          </a:p>
        </p:txBody>
      </p:sp>
      <p:sp>
        <p:nvSpPr>
          <p:cNvPr id="32" name="Rectangle 31"/>
          <p:cNvSpPr/>
          <p:nvPr/>
        </p:nvSpPr>
        <p:spPr>
          <a:xfrm flipH="1">
            <a:off x="1013537" y="6071607"/>
            <a:ext cx="1892492" cy="424732"/>
          </a:xfrm>
          <a:prstGeom prst="rect">
            <a:avLst/>
          </a:prstGeom>
          <a:noFill/>
          <a:ln>
            <a:noFill/>
          </a:ln>
        </p:spPr>
        <p:txBody>
          <a:bodyPr wrap="square">
            <a:spAutoFit/>
            <a:scene3d>
              <a:camera prst="orthographicFront"/>
              <a:lightRig rig="threePt" dir="t"/>
            </a:scene3d>
            <a:sp3d extrusionH="57150">
              <a:bevelT w="38100" h="38100"/>
            </a:sp3d>
          </a:bodyPr>
          <a:lstStyle/>
          <a:p>
            <a:pPr marL="457189" indent="-457189" algn="ctr" defTabSz="609585">
              <a:lnSpc>
                <a:spcPct val="90000"/>
              </a:lnSpc>
              <a:spcBef>
                <a:spcPct val="20000"/>
              </a:spcBef>
              <a:buSzPct val="65000"/>
              <a:defRPr/>
            </a:pPr>
            <a:r>
              <a:rPr lang="en-US" sz="2400" i="1" dirty="0">
                <a:solidFill>
                  <a:srgbClr val="000000"/>
                </a:solidFill>
                <a:latin typeface="Arial" pitchFamily="34" charset="0"/>
                <a:cs typeface="Arial" pitchFamily="34" charset="0"/>
              </a:rPr>
              <a:t>3/2008</a:t>
            </a:r>
          </a:p>
        </p:txBody>
      </p:sp>
      <p:sp>
        <p:nvSpPr>
          <p:cNvPr id="4" name="Footer Placeholder 3">
            <a:extLst>
              <a:ext uri="{FF2B5EF4-FFF2-40B4-BE49-F238E27FC236}">
                <a16:creationId xmlns:a16="http://schemas.microsoft.com/office/drawing/2014/main" id="{392A645D-1352-49C6-A995-07795BE0A45D}"/>
              </a:ext>
            </a:extLst>
          </p:cNvPr>
          <p:cNvSpPr>
            <a:spLocks noGrp="1"/>
          </p:cNvSpPr>
          <p:nvPr>
            <p:ph type="ftr" sz="quarter" idx="11"/>
          </p:nvPr>
        </p:nvSpPr>
        <p:spPr>
          <a:xfrm>
            <a:off x="906011" y="6473796"/>
            <a:ext cx="10083567" cy="365125"/>
          </a:xfrm>
        </p:spPr>
        <p:txBody>
          <a:bodyPr/>
          <a:lstStyle/>
          <a:p>
            <a:r>
              <a:rPr lang="en-US" dirty="0"/>
              <a:t>Copyright 2017 – </a:t>
            </a:r>
            <a:r>
              <a:rPr lang="en-US" dirty="0" err="1"/>
              <a:t>TriQuest</a:t>
            </a:r>
            <a:r>
              <a:rPr lang="en-US" dirty="0"/>
              <a:t> Insurance Agency, LLC – 1407 Stephanie Way Ste B, Chesapeake, VA 23320 – 757.424.8901 – For Financial Professional Use Only</a:t>
            </a:r>
          </a:p>
        </p:txBody>
      </p:sp>
    </p:spTree>
    <p:extLst>
      <p:ext uri="{BB962C8B-B14F-4D97-AF65-F5344CB8AC3E}">
        <p14:creationId xmlns:p14="http://schemas.microsoft.com/office/powerpoint/2010/main" val="188465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1" grpId="0"/>
      <p:bldP spid="28"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1083733" y="2263776"/>
            <a:ext cx="2573867" cy="4010025"/>
          </a:xfrm>
          <a:prstGeom prst="rect">
            <a:avLst/>
          </a:prstGeom>
          <a:solidFill>
            <a:srgbClr val="FFFFFF"/>
          </a:solidFill>
          <a:ln w="9525" algn="ctr">
            <a:noFill/>
            <a:round/>
            <a:headEnd/>
            <a:tailEnd/>
          </a:ln>
        </p:spPr>
        <p:txBody>
          <a:bodyPr/>
          <a:lstStyle/>
          <a:p>
            <a:pPr marL="457189" indent="-457189" algn="ctr" defTabSz="609585">
              <a:lnSpc>
                <a:spcPct val="90000"/>
              </a:lnSpc>
              <a:spcBef>
                <a:spcPct val="20000"/>
              </a:spcBef>
              <a:buSzPct val="65000"/>
              <a:defRPr/>
            </a:pPr>
            <a:endParaRPr lang="en-US" sz="2400" dirty="0">
              <a:solidFill>
                <a:prstClr val="black"/>
              </a:solidFill>
              <a:latin typeface="Calibri"/>
            </a:endParaRPr>
          </a:p>
        </p:txBody>
      </p:sp>
      <p:graphicFrame>
        <p:nvGraphicFramePr>
          <p:cNvPr id="14" name="Table 13"/>
          <p:cNvGraphicFramePr>
            <a:graphicFrameLocks noGrp="1"/>
          </p:cNvGraphicFramePr>
          <p:nvPr>
            <p:extLst>
              <p:ext uri="{D42A27DB-BD31-4B8C-83A1-F6EECF244321}">
                <p14:modId xmlns:p14="http://schemas.microsoft.com/office/powerpoint/2010/main" val="2214947745"/>
              </p:ext>
            </p:extLst>
          </p:nvPr>
        </p:nvGraphicFramePr>
        <p:xfrm>
          <a:off x="312089" y="135818"/>
          <a:ext cx="11277599" cy="6328835"/>
        </p:xfrm>
        <a:graphic>
          <a:graphicData uri="http://schemas.openxmlformats.org/drawingml/2006/table">
            <a:tbl>
              <a:tblPr firstRow="1">
                <a:tableStyleId>{2D5ABB26-0587-4C30-8999-92F81FD0307C}</a:tableStyleId>
              </a:tblPr>
              <a:tblGrid>
                <a:gridCol w="1610069">
                  <a:extLst>
                    <a:ext uri="{9D8B030D-6E8A-4147-A177-3AD203B41FA5}">
                      <a16:colId xmlns:a16="http://schemas.microsoft.com/office/drawing/2014/main" val="20000"/>
                    </a:ext>
                  </a:extLst>
                </a:gridCol>
                <a:gridCol w="2317899">
                  <a:extLst>
                    <a:ext uri="{9D8B030D-6E8A-4147-A177-3AD203B41FA5}">
                      <a16:colId xmlns:a16="http://schemas.microsoft.com/office/drawing/2014/main" val="20001"/>
                    </a:ext>
                  </a:extLst>
                </a:gridCol>
                <a:gridCol w="2558719">
                  <a:extLst>
                    <a:ext uri="{9D8B030D-6E8A-4147-A177-3AD203B41FA5}">
                      <a16:colId xmlns:a16="http://schemas.microsoft.com/office/drawing/2014/main" val="20002"/>
                    </a:ext>
                  </a:extLst>
                </a:gridCol>
                <a:gridCol w="2408439">
                  <a:extLst>
                    <a:ext uri="{9D8B030D-6E8A-4147-A177-3AD203B41FA5}">
                      <a16:colId xmlns:a16="http://schemas.microsoft.com/office/drawing/2014/main" val="20003"/>
                    </a:ext>
                  </a:extLst>
                </a:gridCol>
                <a:gridCol w="2382473">
                  <a:extLst>
                    <a:ext uri="{9D8B030D-6E8A-4147-A177-3AD203B41FA5}">
                      <a16:colId xmlns:a16="http://schemas.microsoft.com/office/drawing/2014/main" val="20004"/>
                    </a:ext>
                  </a:extLst>
                </a:gridCol>
              </a:tblGrid>
              <a:tr h="615215">
                <a:tc>
                  <a:txBody>
                    <a:bodyPr/>
                    <a:lstStyle/>
                    <a:p>
                      <a:pPr algn="ctr" fontAlgn="b"/>
                      <a:r>
                        <a:rPr lang="en-US" sz="1600" b="1" u="none" strike="noStrike" dirty="0"/>
                        <a:t>Year</a:t>
                      </a:r>
                      <a:endParaRPr lang="en-US" sz="1600" b="1" i="1" u="none" strike="noStrike" dirty="0">
                        <a:solidFill>
                          <a:schemeClr val="tx1">
                            <a:lumMod val="95000"/>
                          </a:schemeClr>
                        </a:solidFill>
                        <a:latin typeface="Calibri"/>
                      </a:endParaRPr>
                    </a:p>
                  </a:txBody>
                  <a:tcPr marL="11289" marR="11289" marT="11289"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3">
                        <a:lumMod val="20000"/>
                        <a:lumOff val="80000"/>
                      </a:schemeClr>
                    </a:solidFill>
                  </a:tcPr>
                </a:tc>
                <a:tc>
                  <a:txBody>
                    <a:bodyPr/>
                    <a:lstStyle/>
                    <a:p>
                      <a:pPr algn="ctr" fontAlgn="b"/>
                      <a:r>
                        <a:rPr lang="en-US" sz="1600" b="1" u="none" strike="noStrike" dirty="0"/>
                        <a:t>Historical Return </a:t>
                      </a:r>
                    </a:p>
                    <a:p>
                      <a:pPr algn="ctr" fontAlgn="b"/>
                      <a:r>
                        <a:rPr lang="en-US" sz="1600" b="1" u="none" strike="noStrike" dirty="0"/>
                        <a:t>of S&amp;P 500</a:t>
                      </a:r>
                      <a:endParaRPr lang="en-US" sz="1600" b="1" i="1" u="none" strike="noStrike" dirty="0">
                        <a:solidFill>
                          <a:schemeClr val="tx1">
                            <a:lumMod val="95000"/>
                          </a:schemeClr>
                        </a:solidFill>
                        <a:latin typeface="Calibri"/>
                      </a:endParaRPr>
                    </a:p>
                  </a:txBody>
                  <a:tcPr marL="11289" marR="11289" marT="11289"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3">
                        <a:lumMod val="20000"/>
                        <a:lumOff val="80000"/>
                      </a:schemeClr>
                    </a:solidFill>
                  </a:tcPr>
                </a:tc>
                <a:tc>
                  <a:txBody>
                    <a:bodyPr/>
                    <a:lstStyle/>
                    <a:p>
                      <a:pPr algn="ctr" fontAlgn="b"/>
                      <a:r>
                        <a:rPr lang="en-US" sz="2100" b="1" i="0" u="none" strike="noStrike" dirty="0"/>
                        <a:t>$100,000</a:t>
                      </a:r>
                      <a:endParaRPr lang="en-US" sz="2100" b="1" i="0" u="none" strike="noStrike" dirty="0">
                        <a:solidFill>
                          <a:schemeClr val="tx1">
                            <a:lumMod val="95000"/>
                          </a:schemeClr>
                        </a:solidFill>
                        <a:latin typeface="Calibri"/>
                      </a:endParaRPr>
                    </a:p>
                  </a:txBody>
                  <a:tcPr marL="11289" marR="11289" marT="11289"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3">
                        <a:lumMod val="20000"/>
                        <a:lumOff val="80000"/>
                      </a:schemeClr>
                    </a:solidFill>
                  </a:tcPr>
                </a:tc>
                <a:tc>
                  <a:txBody>
                    <a:bodyPr/>
                    <a:lstStyle/>
                    <a:p>
                      <a:pPr algn="ctr" fontAlgn="b"/>
                      <a:r>
                        <a:rPr lang="en-US" sz="1600" b="1" i="0" u="none" strike="noStrike" baseline="0" dirty="0"/>
                        <a:t>Index Universal</a:t>
                      </a:r>
                    </a:p>
                    <a:p>
                      <a:pPr algn="ctr" fontAlgn="b"/>
                      <a:r>
                        <a:rPr lang="en-US" sz="1600" b="1" i="0" u="none" strike="noStrike" baseline="0" dirty="0"/>
                        <a:t>Life Policy</a:t>
                      </a:r>
                      <a:endParaRPr lang="en-US" sz="1600" b="1" i="0" u="none" strike="noStrike" dirty="0">
                        <a:solidFill>
                          <a:schemeClr val="tx1">
                            <a:lumMod val="95000"/>
                          </a:schemeClr>
                        </a:solidFill>
                        <a:latin typeface="Calibri"/>
                      </a:endParaRPr>
                    </a:p>
                  </a:txBody>
                  <a:tcPr marL="11289" marR="11289" marT="11289"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3">
                        <a:lumMod val="20000"/>
                        <a:lumOff val="80000"/>
                      </a:schemeClr>
                    </a:solidFill>
                  </a:tcPr>
                </a:tc>
                <a:tc>
                  <a:txBody>
                    <a:bodyPr/>
                    <a:lstStyle/>
                    <a:p>
                      <a:pPr algn="ctr" fontAlgn="b"/>
                      <a:r>
                        <a:rPr lang="en-US" sz="2100" b="1" i="0" u="none" strike="noStrike" dirty="0"/>
                        <a:t>$100,000</a:t>
                      </a:r>
                      <a:endParaRPr lang="en-US" sz="2100" b="1" i="0" u="none" strike="noStrike" dirty="0">
                        <a:solidFill>
                          <a:schemeClr val="tx1">
                            <a:lumMod val="95000"/>
                          </a:schemeClr>
                        </a:solidFill>
                        <a:latin typeface="Calibri"/>
                      </a:endParaRPr>
                    </a:p>
                  </a:txBody>
                  <a:tcPr marL="11289" marR="11289" marT="11289"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3">
                        <a:lumMod val="20000"/>
                        <a:lumOff val="80000"/>
                      </a:schemeClr>
                    </a:solidFill>
                  </a:tcPr>
                </a:tc>
                <a:extLst>
                  <a:ext uri="{0D108BD9-81ED-4DB2-BD59-A6C34878D82A}">
                    <a16:rowId xmlns:a16="http://schemas.microsoft.com/office/drawing/2014/main" val="10000"/>
                  </a:ext>
                </a:extLst>
              </a:tr>
              <a:tr h="270449">
                <a:tc>
                  <a:txBody>
                    <a:bodyPr/>
                    <a:lstStyle/>
                    <a:p>
                      <a:pPr algn="ctr" fontAlgn="b"/>
                      <a:r>
                        <a:rPr lang="en-US" sz="1600" b="1" i="1" u="none" strike="noStrike" dirty="0">
                          <a:effectLst/>
                        </a:rPr>
                        <a:t>2000</a:t>
                      </a:r>
                      <a:endParaRPr lang="en-US" sz="1600" b="1" i="1"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cell3D prstMaterial="dkEdge">
                      <a:bevel/>
                      <a:lightRig rig="flood" dir="t"/>
                    </a:cell3D>
                  </a:tcPr>
                </a:tc>
                <a:tc>
                  <a:txBody>
                    <a:bodyPr/>
                    <a:lstStyle/>
                    <a:p>
                      <a:pPr algn="ctr" fontAlgn="b"/>
                      <a:r>
                        <a:rPr lang="en-US" sz="1600" b="1" i="1" u="none" strike="noStrike" dirty="0">
                          <a:solidFill>
                            <a:srgbClr val="C00000"/>
                          </a:solidFill>
                          <a:effectLst/>
                        </a:rPr>
                        <a:t>-9.10</a:t>
                      </a:r>
                      <a:endParaRPr lang="en-US" sz="1600" b="1" i="1" u="none" strike="noStrike" dirty="0">
                        <a:solidFill>
                          <a:srgbClr val="C00000"/>
                        </a:solidFill>
                        <a:effectLst/>
                        <a:latin typeface="+mn-lt"/>
                      </a:endParaRPr>
                    </a:p>
                  </a:txBody>
                  <a:tcPr marL="0" marR="0" marT="0" marB="0" anchor="b">
                    <a:lnT w="12700" cap="flat" cmpd="sng" algn="ctr">
                      <a:solidFill>
                        <a:schemeClr val="tx1"/>
                      </a:solidFill>
                      <a:prstDash val="solid"/>
                      <a:round/>
                      <a:headEnd type="none" w="med" len="med"/>
                      <a:tailEnd type="none" w="med" len="med"/>
                    </a:lnT>
                    <a:cell3D prstMaterial="dkEdge">
                      <a:bevel/>
                      <a:lightRig rig="flood" dir="t"/>
                    </a:cell3D>
                  </a:tcPr>
                </a:tc>
                <a:tc>
                  <a:txBody>
                    <a:bodyPr/>
                    <a:lstStyle/>
                    <a:p>
                      <a:pPr algn="ctr" fontAlgn="b"/>
                      <a:r>
                        <a:rPr lang="en-US" sz="1600" b="1" i="1" u="none" strike="noStrike" dirty="0">
                          <a:solidFill>
                            <a:srgbClr val="C00000"/>
                          </a:solidFill>
                          <a:effectLst/>
                        </a:rPr>
                        <a:t>$90,900</a:t>
                      </a:r>
                      <a:endParaRPr lang="en-US" sz="1600" b="1" i="1" u="none" strike="noStrike" dirty="0">
                        <a:solidFill>
                          <a:srgbClr val="C00000"/>
                        </a:solidFill>
                        <a:effectLst/>
                        <a:latin typeface="+mn-lt"/>
                      </a:endParaRPr>
                    </a:p>
                  </a:txBody>
                  <a:tcPr marL="0" marR="0" marT="0" marB="0" anchor="b">
                    <a:lnT w="12700" cap="flat" cmpd="sng" algn="ctr">
                      <a:solidFill>
                        <a:schemeClr val="tx1"/>
                      </a:solidFill>
                      <a:prstDash val="solid"/>
                      <a:round/>
                      <a:headEnd type="none" w="med" len="med"/>
                      <a:tailEnd type="none" w="med" len="med"/>
                    </a:lnT>
                    <a:cell3D prstMaterial="dkEdge">
                      <a:bevel/>
                      <a:lightRig rig="flood" dir="t"/>
                    </a:cell3D>
                  </a:tcPr>
                </a:tc>
                <a:tc>
                  <a:txBody>
                    <a:bodyPr/>
                    <a:lstStyle/>
                    <a:p>
                      <a:pPr algn="ctr" rtl="0" fontAlgn="b"/>
                      <a:r>
                        <a:rPr lang="en-US" sz="1600" b="1" i="1" u="none" strike="noStrike" dirty="0">
                          <a:solidFill>
                            <a:srgbClr val="C00000"/>
                          </a:solidFill>
                          <a:effectLst/>
                        </a:rPr>
                        <a:t>0%</a:t>
                      </a:r>
                      <a:endParaRPr lang="en-US" sz="1600" b="1" i="1" u="none" strike="noStrike" dirty="0">
                        <a:solidFill>
                          <a:srgbClr val="C00000"/>
                        </a:solidFill>
                        <a:effectLst/>
                        <a:latin typeface="+mn-lt"/>
                      </a:endParaRPr>
                    </a:p>
                  </a:txBody>
                  <a:tcPr marL="12700" marR="12700" marT="12700" marB="0" anchor="b">
                    <a:lnT w="12700" cap="flat" cmpd="sng" algn="ctr">
                      <a:solidFill>
                        <a:schemeClr val="tx1"/>
                      </a:solidFill>
                      <a:prstDash val="solid"/>
                      <a:round/>
                      <a:headEnd type="none" w="med" len="med"/>
                      <a:tailEnd type="none" w="med" len="med"/>
                    </a:lnT>
                    <a:cell3D prstMaterial="dkEdge">
                      <a:bevel/>
                      <a:lightRig rig="flood" dir="t"/>
                    </a:cell3D>
                  </a:tcPr>
                </a:tc>
                <a:tc>
                  <a:txBody>
                    <a:bodyPr/>
                    <a:lstStyle/>
                    <a:p>
                      <a:pPr algn="ctr" fontAlgn="b"/>
                      <a:r>
                        <a:rPr lang="en-US" sz="1600" b="1" i="1" u="none" strike="noStrike" dirty="0">
                          <a:solidFill>
                            <a:srgbClr val="000000"/>
                          </a:solidFill>
                          <a:effectLst/>
                          <a:latin typeface="+mn-lt"/>
                        </a:rPr>
                        <a:t>$100,000 </a:t>
                      </a:r>
                    </a:p>
                  </a:txBody>
                  <a:tcPr marL="12700" marR="12700" marT="1270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cell3D prstMaterial="dkEdge">
                      <a:bevel/>
                      <a:lightRig rig="flood" dir="t"/>
                    </a:cell3D>
                  </a:tcPr>
                </a:tc>
                <a:extLst>
                  <a:ext uri="{0D108BD9-81ED-4DB2-BD59-A6C34878D82A}">
                    <a16:rowId xmlns:a16="http://schemas.microsoft.com/office/drawing/2014/main" val="10001"/>
                  </a:ext>
                </a:extLst>
              </a:tr>
              <a:tr h="270449">
                <a:tc>
                  <a:txBody>
                    <a:bodyPr/>
                    <a:lstStyle/>
                    <a:p>
                      <a:pPr algn="ctr" fontAlgn="b"/>
                      <a:r>
                        <a:rPr lang="en-US" sz="1600" b="1" i="1" u="none" strike="noStrike" dirty="0">
                          <a:effectLst/>
                        </a:rPr>
                        <a:t>2001</a:t>
                      </a:r>
                      <a:endParaRPr lang="en-US" sz="1600" b="1" i="1"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cell3D prstMaterial="dkEdge">
                      <a:bevel/>
                      <a:lightRig rig="flood" dir="t"/>
                    </a:cell3D>
                  </a:tcPr>
                </a:tc>
                <a:tc>
                  <a:txBody>
                    <a:bodyPr/>
                    <a:lstStyle/>
                    <a:p>
                      <a:pPr algn="ctr" fontAlgn="b"/>
                      <a:r>
                        <a:rPr lang="en-US" sz="1600" b="1" i="1" u="none" strike="noStrike" dirty="0">
                          <a:solidFill>
                            <a:srgbClr val="C00000"/>
                          </a:solidFill>
                          <a:effectLst/>
                        </a:rPr>
                        <a:t>-11.89</a:t>
                      </a:r>
                      <a:endParaRPr lang="en-US" sz="1600" b="1" i="1" u="none" strike="noStrike" dirty="0">
                        <a:solidFill>
                          <a:srgbClr val="C00000"/>
                        </a:solidFill>
                        <a:effectLst/>
                        <a:latin typeface="+mn-lt"/>
                      </a:endParaRPr>
                    </a:p>
                  </a:txBody>
                  <a:tcPr marL="0" marR="0" marT="0" marB="0" anchor="b">
                    <a:cell3D prstMaterial="dkEdge">
                      <a:bevel/>
                      <a:lightRig rig="flood" dir="t"/>
                    </a:cell3D>
                  </a:tcPr>
                </a:tc>
                <a:tc>
                  <a:txBody>
                    <a:bodyPr/>
                    <a:lstStyle/>
                    <a:p>
                      <a:pPr algn="ctr" fontAlgn="b"/>
                      <a:r>
                        <a:rPr lang="en-US" sz="1600" b="1" i="1" u="none" strike="noStrike" dirty="0">
                          <a:solidFill>
                            <a:srgbClr val="C00000"/>
                          </a:solidFill>
                          <a:effectLst/>
                        </a:rPr>
                        <a:t>$80,092</a:t>
                      </a:r>
                      <a:endParaRPr lang="en-US" sz="1600" b="1" i="1" u="none" strike="noStrike" dirty="0">
                        <a:solidFill>
                          <a:srgbClr val="C00000"/>
                        </a:solidFill>
                        <a:effectLst/>
                        <a:latin typeface="+mn-lt"/>
                      </a:endParaRPr>
                    </a:p>
                  </a:txBody>
                  <a:tcPr marL="0" marR="0" marT="0" marB="0" anchor="b">
                    <a:cell3D prstMaterial="dkEdge">
                      <a:bevel/>
                      <a:lightRig rig="flood" dir="t"/>
                    </a:cell3D>
                  </a:tcPr>
                </a:tc>
                <a:tc>
                  <a:txBody>
                    <a:bodyPr/>
                    <a:lstStyle/>
                    <a:p>
                      <a:pPr algn="ctr" rtl="0" fontAlgn="b"/>
                      <a:r>
                        <a:rPr lang="en-US" sz="1600" b="1" i="1" u="none" strike="noStrike" dirty="0">
                          <a:solidFill>
                            <a:srgbClr val="C00000"/>
                          </a:solidFill>
                          <a:effectLst/>
                        </a:rPr>
                        <a:t>0%</a:t>
                      </a:r>
                      <a:endParaRPr lang="en-US" sz="1600" b="1" i="1" u="none" strike="noStrike" dirty="0">
                        <a:solidFill>
                          <a:srgbClr val="C00000"/>
                        </a:solidFill>
                        <a:effectLst/>
                        <a:latin typeface="+mn-lt"/>
                      </a:endParaRPr>
                    </a:p>
                  </a:txBody>
                  <a:tcPr marL="12700" marR="12700" marT="12700" marB="0" anchor="b">
                    <a:cell3D prstMaterial="dkEdge">
                      <a:bevel/>
                      <a:lightRig rig="flood" dir="t"/>
                    </a:cell3D>
                  </a:tcPr>
                </a:tc>
                <a:tc>
                  <a:txBody>
                    <a:bodyPr/>
                    <a:lstStyle/>
                    <a:p>
                      <a:pPr algn="ctr" fontAlgn="b"/>
                      <a:r>
                        <a:rPr lang="en-US" sz="1600" b="1" i="1" u="none" strike="noStrike">
                          <a:solidFill>
                            <a:srgbClr val="000000"/>
                          </a:solidFill>
                          <a:effectLst/>
                          <a:latin typeface="+mn-lt"/>
                        </a:rPr>
                        <a:t>$100,000 </a:t>
                      </a:r>
                    </a:p>
                  </a:txBody>
                  <a:tcPr marL="12700" marR="12700" marT="12700" marB="0" anchor="b">
                    <a:lnR w="12700" cap="flat" cmpd="sng" algn="ctr">
                      <a:solidFill>
                        <a:schemeClr val="tx1"/>
                      </a:solidFill>
                      <a:prstDash val="solid"/>
                      <a:round/>
                      <a:headEnd type="none" w="med" len="med"/>
                      <a:tailEnd type="none" w="med" len="med"/>
                    </a:lnR>
                    <a:cell3D prstMaterial="dkEdge">
                      <a:bevel/>
                      <a:lightRig rig="flood" dir="t"/>
                    </a:cell3D>
                  </a:tcPr>
                </a:tc>
                <a:extLst>
                  <a:ext uri="{0D108BD9-81ED-4DB2-BD59-A6C34878D82A}">
                    <a16:rowId xmlns:a16="http://schemas.microsoft.com/office/drawing/2014/main" val="10002"/>
                  </a:ext>
                </a:extLst>
              </a:tr>
              <a:tr h="270449">
                <a:tc>
                  <a:txBody>
                    <a:bodyPr/>
                    <a:lstStyle/>
                    <a:p>
                      <a:pPr algn="ctr" fontAlgn="b"/>
                      <a:r>
                        <a:rPr lang="en-US" sz="1600" b="1" i="1" u="none" strike="noStrike" dirty="0">
                          <a:effectLst/>
                        </a:rPr>
                        <a:t>2002</a:t>
                      </a:r>
                      <a:endParaRPr lang="en-US" sz="1600" b="1" i="1"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cell3D prstMaterial="dkEdge">
                      <a:bevel/>
                      <a:lightRig rig="flood" dir="t"/>
                    </a:cell3D>
                  </a:tcPr>
                </a:tc>
                <a:tc>
                  <a:txBody>
                    <a:bodyPr/>
                    <a:lstStyle/>
                    <a:p>
                      <a:pPr algn="ctr" fontAlgn="b"/>
                      <a:r>
                        <a:rPr lang="en-US" sz="1600" b="1" i="1" u="none" strike="noStrike" dirty="0">
                          <a:solidFill>
                            <a:srgbClr val="C00000"/>
                          </a:solidFill>
                          <a:effectLst/>
                        </a:rPr>
                        <a:t>-22.10</a:t>
                      </a:r>
                      <a:endParaRPr lang="en-US" sz="1600" b="1" i="1" u="none" strike="noStrike" dirty="0">
                        <a:solidFill>
                          <a:srgbClr val="C00000"/>
                        </a:solidFill>
                        <a:effectLst/>
                        <a:latin typeface="+mn-lt"/>
                      </a:endParaRPr>
                    </a:p>
                  </a:txBody>
                  <a:tcPr marL="0" marR="0" marT="0" marB="0" anchor="b">
                    <a:cell3D prstMaterial="dkEdge">
                      <a:bevel/>
                      <a:lightRig rig="flood" dir="t"/>
                    </a:cell3D>
                  </a:tcPr>
                </a:tc>
                <a:tc>
                  <a:txBody>
                    <a:bodyPr/>
                    <a:lstStyle/>
                    <a:p>
                      <a:pPr algn="ctr" fontAlgn="b"/>
                      <a:r>
                        <a:rPr lang="en-US" sz="1600" b="1" i="1" u="none" strike="noStrike" dirty="0">
                          <a:solidFill>
                            <a:srgbClr val="C00000"/>
                          </a:solidFill>
                          <a:effectLst/>
                        </a:rPr>
                        <a:t>$62,392</a:t>
                      </a:r>
                      <a:endParaRPr lang="en-US" sz="1600" b="1" i="1" u="none" strike="noStrike" dirty="0">
                        <a:solidFill>
                          <a:srgbClr val="C00000"/>
                        </a:solidFill>
                        <a:effectLst/>
                        <a:latin typeface="+mn-lt"/>
                      </a:endParaRPr>
                    </a:p>
                  </a:txBody>
                  <a:tcPr marL="0" marR="0" marT="0" marB="0" anchor="b">
                    <a:cell3D prstMaterial="dkEdge">
                      <a:bevel/>
                      <a:lightRig rig="flood" dir="t"/>
                    </a:cell3D>
                  </a:tcPr>
                </a:tc>
                <a:tc>
                  <a:txBody>
                    <a:bodyPr/>
                    <a:lstStyle/>
                    <a:p>
                      <a:pPr algn="ctr" rtl="0" fontAlgn="b"/>
                      <a:r>
                        <a:rPr lang="en-US" sz="1600" b="1" i="1" u="none" strike="noStrike" dirty="0">
                          <a:solidFill>
                            <a:srgbClr val="C00000"/>
                          </a:solidFill>
                          <a:effectLst/>
                        </a:rPr>
                        <a:t>0%</a:t>
                      </a:r>
                      <a:endParaRPr lang="en-US" sz="1600" b="1" i="1" u="none" strike="noStrike" dirty="0">
                        <a:solidFill>
                          <a:srgbClr val="C00000"/>
                        </a:solidFill>
                        <a:effectLst/>
                        <a:latin typeface="+mn-lt"/>
                      </a:endParaRPr>
                    </a:p>
                  </a:txBody>
                  <a:tcPr marL="12700" marR="12700" marT="12700" marB="0" anchor="b">
                    <a:cell3D prstMaterial="dkEdge">
                      <a:bevel/>
                      <a:lightRig rig="flood" dir="t"/>
                    </a:cell3D>
                  </a:tcPr>
                </a:tc>
                <a:tc>
                  <a:txBody>
                    <a:bodyPr/>
                    <a:lstStyle/>
                    <a:p>
                      <a:pPr algn="ctr" fontAlgn="b"/>
                      <a:r>
                        <a:rPr lang="en-US" sz="1600" b="1" i="1" u="none" strike="noStrike" dirty="0">
                          <a:solidFill>
                            <a:srgbClr val="000000"/>
                          </a:solidFill>
                          <a:effectLst/>
                          <a:latin typeface="+mn-lt"/>
                        </a:rPr>
                        <a:t>$100,000 </a:t>
                      </a:r>
                    </a:p>
                  </a:txBody>
                  <a:tcPr marL="12700" marR="12700" marT="12700" marB="0" anchor="b">
                    <a:lnR w="12700" cap="flat" cmpd="sng" algn="ctr">
                      <a:solidFill>
                        <a:schemeClr val="tx1"/>
                      </a:solidFill>
                      <a:prstDash val="solid"/>
                      <a:round/>
                      <a:headEnd type="none" w="med" len="med"/>
                      <a:tailEnd type="none" w="med" len="med"/>
                    </a:lnR>
                    <a:cell3D prstMaterial="dkEdge">
                      <a:bevel/>
                      <a:lightRig rig="flood" dir="t"/>
                    </a:cell3D>
                  </a:tcPr>
                </a:tc>
                <a:extLst>
                  <a:ext uri="{0D108BD9-81ED-4DB2-BD59-A6C34878D82A}">
                    <a16:rowId xmlns:a16="http://schemas.microsoft.com/office/drawing/2014/main" val="10003"/>
                  </a:ext>
                </a:extLst>
              </a:tr>
              <a:tr h="270449">
                <a:tc>
                  <a:txBody>
                    <a:bodyPr/>
                    <a:lstStyle/>
                    <a:p>
                      <a:pPr algn="ctr" fontAlgn="b"/>
                      <a:r>
                        <a:rPr lang="en-US" sz="1600" b="1" i="1" u="none" strike="noStrike" dirty="0">
                          <a:effectLst/>
                        </a:rPr>
                        <a:t>2003</a:t>
                      </a:r>
                      <a:endParaRPr lang="en-US" sz="1600" b="1" i="1"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cell3D prstMaterial="dkEdge">
                      <a:bevel/>
                      <a:lightRig rig="flood" dir="t"/>
                    </a:cell3D>
                  </a:tcPr>
                </a:tc>
                <a:tc>
                  <a:txBody>
                    <a:bodyPr/>
                    <a:lstStyle/>
                    <a:p>
                      <a:pPr algn="ctr" fontAlgn="b"/>
                      <a:r>
                        <a:rPr lang="en-US" sz="1600" b="1" i="1" u="none" strike="noStrike" dirty="0">
                          <a:effectLst/>
                        </a:rPr>
                        <a:t>28.69</a:t>
                      </a:r>
                      <a:endParaRPr lang="en-US" sz="1600" b="1" i="1" u="none" strike="noStrike" dirty="0">
                        <a:solidFill>
                          <a:schemeClr val="tx1"/>
                        </a:solidFill>
                        <a:effectLst/>
                        <a:latin typeface="+mn-lt"/>
                      </a:endParaRPr>
                    </a:p>
                  </a:txBody>
                  <a:tcPr marL="0" marR="0" marT="0" marB="0" anchor="b">
                    <a:cell3D prstMaterial="dkEdge">
                      <a:bevel/>
                      <a:lightRig rig="flood" dir="t"/>
                    </a:cell3D>
                  </a:tcPr>
                </a:tc>
                <a:tc>
                  <a:txBody>
                    <a:bodyPr/>
                    <a:lstStyle/>
                    <a:p>
                      <a:pPr algn="ctr" fontAlgn="b"/>
                      <a:r>
                        <a:rPr lang="en-US" sz="1600" b="1" i="1" u="none" strike="noStrike" dirty="0">
                          <a:solidFill>
                            <a:srgbClr val="C00000"/>
                          </a:solidFill>
                          <a:effectLst/>
                        </a:rPr>
                        <a:t>$80,292,</a:t>
                      </a:r>
                      <a:endParaRPr lang="en-US" sz="1600" b="1" i="1" u="none" strike="noStrike" dirty="0">
                        <a:solidFill>
                          <a:srgbClr val="C00000"/>
                        </a:solidFill>
                        <a:effectLst/>
                        <a:latin typeface="+mn-lt"/>
                      </a:endParaRPr>
                    </a:p>
                  </a:txBody>
                  <a:tcPr marL="0" marR="0" marT="0" marB="0" anchor="b">
                    <a:cell3D prstMaterial="dkEdge">
                      <a:bevel/>
                      <a:lightRig rig="flood" dir="t"/>
                    </a:cell3D>
                  </a:tcPr>
                </a:tc>
                <a:tc>
                  <a:txBody>
                    <a:bodyPr/>
                    <a:lstStyle/>
                    <a:p>
                      <a:pPr algn="ctr" rtl="0" fontAlgn="b"/>
                      <a:r>
                        <a:rPr lang="en-US" sz="1600" b="1" i="1" u="none" strike="noStrike" dirty="0">
                          <a:effectLst/>
                        </a:rPr>
                        <a:t>13.00%</a:t>
                      </a:r>
                      <a:endParaRPr lang="en-US" sz="1600" b="1" i="1" u="none" strike="noStrike" dirty="0">
                        <a:solidFill>
                          <a:schemeClr val="tx1"/>
                        </a:solidFill>
                        <a:effectLst/>
                        <a:latin typeface="+mn-lt"/>
                      </a:endParaRPr>
                    </a:p>
                  </a:txBody>
                  <a:tcPr marL="12700" marR="12700" marT="12700" marB="0" anchor="b">
                    <a:cell3D prstMaterial="dkEdge">
                      <a:bevel/>
                      <a:lightRig rig="flood" dir="t"/>
                    </a:cell3D>
                  </a:tcPr>
                </a:tc>
                <a:tc>
                  <a:txBody>
                    <a:bodyPr/>
                    <a:lstStyle/>
                    <a:p>
                      <a:pPr algn="ctr" fontAlgn="b"/>
                      <a:r>
                        <a:rPr lang="en-US" sz="1600" b="1" i="1" u="none" strike="noStrike" dirty="0">
                          <a:solidFill>
                            <a:srgbClr val="000000"/>
                          </a:solidFill>
                          <a:effectLst/>
                          <a:latin typeface="+mn-lt"/>
                        </a:rPr>
                        <a:t>$113,000 </a:t>
                      </a:r>
                    </a:p>
                  </a:txBody>
                  <a:tcPr marL="12700" marR="12700" marT="12700" marB="0" anchor="b">
                    <a:lnR w="12700" cap="flat" cmpd="sng" algn="ctr">
                      <a:solidFill>
                        <a:schemeClr val="tx1"/>
                      </a:solidFill>
                      <a:prstDash val="solid"/>
                      <a:round/>
                      <a:headEnd type="none" w="med" len="med"/>
                      <a:tailEnd type="none" w="med" len="med"/>
                    </a:lnR>
                    <a:cell3D prstMaterial="dkEdge">
                      <a:bevel/>
                      <a:lightRig rig="flood" dir="t"/>
                    </a:cell3D>
                  </a:tcPr>
                </a:tc>
                <a:extLst>
                  <a:ext uri="{0D108BD9-81ED-4DB2-BD59-A6C34878D82A}">
                    <a16:rowId xmlns:a16="http://schemas.microsoft.com/office/drawing/2014/main" val="10004"/>
                  </a:ext>
                </a:extLst>
              </a:tr>
              <a:tr h="270449">
                <a:tc>
                  <a:txBody>
                    <a:bodyPr/>
                    <a:lstStyle/>
                    <a:p>
                      <a:pPr algn="ctr" fontAlgn="b"/>
                      <a:r>
                        <a:rPr lang="en-US" sz="1600" b="1" i="1" u="none" strike="noStrike" dirty="0">
                          <a:effectLst/>
                        </a:rPr>
                        <a:t>2004</a:t>
                      </a:r>
                      <a:endParaRPr lang="en-US" sz="1600" b="1" i="1"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cell3D prstMaterial="dkEdge">
                      <a:bevel/>
                      <a:lightRig rig="flood" dir="t"/>
                    </a:cell3D>
                  </a:tcPr>
                </a:tc>
                <a:tc>
                  <a:txBody>
                    <a:bodyPr/>
                    <a:lstStyle/>
                    <a:p>
                      <a:pPr algn="ctr" fontAlgn="b"/>
                      <a:r>
                        <a:rPr lang="en-US" sz="1600" b="1" i="1" u="none" strike="noStrike" dirty="0">
                          <a:effectLst/>
                        </a:rPr>
                        <a:t>10.88</a:t>
                      </a:r>
                      <a:endParaRPr lang="en-US" sz="1600" b="1" i="1" u="none" strike="noStrike" dirty="0">
                        <a:solidFill>
                          <a:schemeClr val="tx1"/>
                        </a:solidFill>
                        <a:effectLst/>
                        <a:latin typeface="+mn-lt"/>
                      </a:endParaRPr>
                    </a:p>
                  </a:txBody>
                  <a:tcPr marL="0" marR="0" marT="0" marB="0" anchor="b">
                    <a:cell3D prstMaterial="dkEdge">
                      <a:bevel/>
                      <a:lightRig rig="flood" dir="t"/>
                    </a:cell3D>
                  </a:tcPr>
                </a:tc>
                <a:tc>
                  <a:txBody>
                    <a:bodyPr/>
                    <a:lstStyle/>
                    <a:p>
                      <a:pPr algn="ctr" fontAlgn="b"/>
                      <a:r>
                        <a:rPr lang="en-US" sz="1600" b="1" i="1" u="none" strike="noStrike" dirty="0">
                          <a:solidFill>
                            <a:srgbClr val="C00000"/>
                          </a:solidFill>
                          <a:effectLst/>
                        </a:rPr>
                        <a:t>$89,028</a:t>
                      </a:r>
                      <a:endParaRPr lang="en-US" sz="1600" b="1" i="1" u="none" strike="noStrike" dirty="0">
                        <a:solidFill>
                          <a:srgbClr val="C00000"/>
                        </a:solidFill>
                        <a:effectLst/>
                        <a:latin typeface="+mn-lt"/>
                      </a:endParaRPr>
                    </a:p>
                  </a:txBody>
                  <a:tcPr marL="0" marR="0" marT="0" marB="0" anchor="b">
                    <a:cell3D prstMaterial="dkEdge">
                      <a:bevel/>
                      <a:lightRig rig="flood" dir="t"/>
                    </a:cell3D>
                  </a:tcPr>
                </a:tc>
                <a:tc>
                  <a:txBody>
                    <a:bodyPr/>
                    <a:lstStyle/>
                    <a:p>
                      <a:pPr algn="ctr" fontAlgn="b"/>
                      <a:r>
                        <a:rPr lang="en-US" sz="1600" b="1" i="1" u="none" strike="noStrike" dirty="0">
                          <a:effectLst/>
                        </a:rPr>
                        <a:t>9.00%</a:t>
                      </a:r>
                      <a:endParaRPr lang="en-US" sz="1600" b="1" i="1" u="none" strike="noStrike" dirty="0">
                        <a:solidFill>
                          <a:schemeClr val="tx1"/>
                        </a:solidFill>
                        <a:effectLst/>
                        <a:latin typeface="+mn-lt"/>
                      </a:endParaRPr>
                    </a:p>
                  </a:txBody>
                  <a:tcPr marL="11289" marR="11289" marT="11289" marB="0" anchor="b">
                    <a:cell3D prstMaterial="dkEdge">
                      <a:bevel/>
                      <a:lightRig rig="flood" dir="t"/>
                    </a:cell3D>
                  </a:tcPr>
                </a:tc>
                <a:tc>
                  <a:txBody>
                    <a:bodyPr/>
                    <a:lstStyle/>
                    <a:p>
                      <a:pPr algn="ctr" fontAlgn="b"/>
                      <a:r>
                        <a:rPr lang="en-US" sz="1600" b="1" i="1" u="none" strike="noStrike">
                          <a:solidFill>
                            <a:srgbClr val="000000"/>
                          </a:solidFill>
                          <a:effectLst/>
                          <a:latin typeface="+mn-lt"/>
                        </a:rPr>
                        <a:t>$123,170 </a:t>
                      </a:r>
                    </a:p>
                  </a:txBody>
                  <a:tcPr marL="12700" marR="12700" marT="12700" marB="0" anchor="b">
                    <a:lnR w="12700" cap="flat" cmpd="sng" algn="ctr">
                      <a:solidFill>
                        <a:schemeClr val="tx1"/>
                      </a:solidFill>
                      <a:prstDash val="solid"/>
                      <a:round/>
                      <a:headEnd type="none" w="med" len="med"/>
                      <a:tailEnd type="none" w="med" len="med"/>
                    </a:lnR>
                    <a:cell3D prstMaterial="dkEdge">
                      <a:bevel/>
                      <a:lightRig rig="flood" dir="t"/>
                    </a:cell3D>
                  </a:tcPr>
                </a:tc>
                <a:extLst>
                  <a:ext uri="{0D108BD9-81ED-4DB2-BD59-A6C34878D82A}">
                    <a16:rowId xmlns:a16="http://schemas.microsoft.com/office/drawing/2014/main" val="10005"/>
                  </a:ext>
                </a:extLst>
              </a:tr>
              <a:tr h="270449">
                <a:tc>
                  <a:txBody>
                    <a:bodyPr/>
                    <a:lstStyle/>
                    <a:p>
                      <a:pPr algn="ctr" fontAlgn="b"/>
                      <a:r>
                        <a:rPr lang="en-US" sz="1600" b="1" i="1" u="none" strike="noStrike" dirty="0">
                          <a:effectLst/>
                        </a:rPr>
                        <a:t>2005</a:t>
                      </a:r>
                      <a:endParaRPr lang="en-US" sz="1600" b="1" i="1"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cell3D prstMaterial="dkEdge">
                      <a:bevel/>
                      <a:lightRig rig="flood" dir="t"/>
                    </a:cell3D>
                  </a:tcPr>
                </a:tc>
                <a:tc>
                  <a:txBody>
                    <a:bodyPr/>
                    <a:lstStyle/>
                    <a:p>
                      <a:pPr algn="ctr" fontAlgn="b"/>
                      <a:r>
                        <a:rPr lang="en-US" sz="1600" b="1" i="1" u="none" strike="noStrike" dirty="0">
                          <a:effectLst/>
                        </a:rPr>
                        <a:t>4.91</a:t>
                      </a:r>
                      <a:endParaRPr lang="en-US" sz="1600" b="1" i="1" u="none" strike="noStrike" dirty="0">
                        <a:solidFill>
                          <a:schemeClr val="tx1"/>
                        </a:solidFill>
                        <a:effectLst/>
                        <a:latin typeface="+mn-lt"/>
                      </a:endParaRPr>
                    </a:p>
                  </a:txBody>
                  <a:tcPr marL="0" marR="0" marT="0" marB="0" anchor="b">
                    <a:cell3D prstMaterial="dkEdge">
                      <a:bevel/>
                      <a:lightRig rig="flood" dir="t"/>
                    </a:cell3D>
                  </a:tcPr>
                </a:tc>
                <a:tc>
                  <a:txBody>
                    <a:bodyPr/>
                    <a:lstStyle/>
                    <a:p>
                      <a:pPr algn="ctr" fontAlgn="b"/>
                      <a:r>
                        <a:rPr lang="en-US" sz="1600" b="1" i="1" u="none" strike="noStrike" dirty="0">
                          <a:solidFill>
                            <a:srgbClr val="C00000"/>
                          </a:solidFill>
                          <a:effectLst/>
                        </a:rPr>
                        <a:t>$93,399</a:t>
                      </a:r>
                      <a:endParaRPr lang="en-US" sz="1600" b="1" i="1" u="none" strike="noStrike" dirty="0">
                        <a:solidFill>
                          <a:srgbClr val="C00000"/>
                        </a:solidFill>
                        <a:effectLst/>
                        <a:latin typeface="+mn-lt"/>
                      </a:endParaRPr>
                    </a:p>
                  </a:txBody>
                  <a:tcPr marL="0" marR="0" marT="0" marB="0" anchor="b">
                    <a:cell3D prstMaterial="dkEdge">
                      <a:bevel/>
                      <a:lightRig rig="flood" dir="t"/>
                    </a:cell3D>
                  </a:tcPr>
                </a:tc>
                <a:tc>
                  <a:txBody>
                    <a:bodyPr/>
                    <a:lstStyle/>
                    <a:p>
                      <a:pPr algn="ctr" fontAlgn="b"/>
                      <a:r>
                        <a:rPr lang="en-US" sz="1600" b="1" i="1" u="none" strike="noStrike" dirty="0">
                          <a:effectLst/>
                        </a:rPr>
                        <a:t>3.00%</a:t>
                      </a:r>
                      <a:endParaRPr lang="en-US" sz="1600" b="1" i="1" u="none" strike="noStrike" dirty="0">
                        <a:solidFill>
                          <a:schemeClr val="tx1"/>
                        </a:solidFill>
                        <a:effectLst/>
                        <a:latin typeface="+mn-lt"/>
                      </a:endParaRPr>
                    </a:p>
                  </a:txBody>
                  <a:tcPr marL="11289" marR="11289" marT="11289" marB="0" anchor="b">
                    <a:cell3D prstMaterial="dkEdge">
                      <a:bevel/>
                      <a:lightRig rig="flood" dir="t"/>
                    </a:cell3D>
                  </a:tcPr>
                </a:tc>
                <a:tc>
                  <a:txBody>
                    <a:bodyPr/>
                    <a:lstStyle/>
                    <a:p>
                      <a:pPr algn="ctr" fontAlgn="b"/>
                      <a:r>
                        <a:rPr lang="en-US" sz="1600" b="1" i="1" u="none" strike="noStrike">
                          <a:solidFill>
                            <a:srgbClr val="000000"/>
                          </a:solidFill>
                          <a:effectLst/>
                          <a:latin typeface="+mn-lt"/>
                        </a:rPr>
                        <a:t>$126,865 </a:t>
                      </a:r>
                    </a:p>
                  </a:txBody>
                  <a:tcPr marL="12700" marR="12700" marT="12700" marB="0" anchor="b">
                    <a:lnR w="12700" cap="flat" cmpd="sng" algn="ctr">
                      <a:solidFill>
                        <a:schemeClr val="tx1"/>
                      </a:solidFill>
                      <a:prstDash val="solid"/>
                      <a:round/>
                      <a:headEnd type="none" w="med" len="med"/>
                      <a:tailEnd type="none" w="med" len="med"/>
                    </a:lnR>
                    <a:cell3D prstMaterial="dkEdge">
                      <a:bevel/>
                      <a:lightRig rig="flood" dir="t"/>
                    </a:cell3D>
                  </a:tcPr>
                </a:tc>
                <a:extLst>
                  <a:ext uri="{0D108BD9-81ED-4DB2-BD59-A6C34878D82A}">
                    <a16:rowId xmlns:a16="http://schemas.microsoft.com/office/drawing/2014/main" val="10006"/>
                  </a:ext>
                </a:extLst>
              </a:tr>
              <a:tr h="270449">
                <a:tc>
                  <a:txBody>
                    <a:bodyPr/>
                    <a:lstStyle/>
                    <a:p>
                      <a:pPr algn="ctr" fontAlgn="b"/>
                      <a:r>
                        <a:rPr lang="en-US" sz="1600" b="1" i="1" u="none" strike="noStrike" dirty="0">
                          <a:effectLst/>
                        </a:rPr>
                        <a:t>2006</a:t>
                      </a:r>
                      <a:endParaRPr lang="en-US" sz="1600" b="1" i="1"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cell3D prstMaterial="dkEdge">
                      <a:bevel/>
                      <a:lightRig rig="flood" dir="t"/>
                    </a:cell3D>
                  </a:tcPr>
                </a:tc>
                <a:tc>
                  <a:txBody>
                    <a:bodyPr/>
                    <a:lstStyle/>
                    <a:p>
                      <a:pPr algn="ctr" fontAlgn="b"/>
                      <a:r>
                        <a:rPr lang="en-US" sz="1600" b="1" i="1" u="none" strike="noStrike" dirty="0">
                          <a:effectLst/>
                        </a:rPr>
                        <a:t>15.79</a:t>
                      </a:r>
                      <a:endParaRPr lang="en-US" sz="1600" b="1" i="1" u="none" strike="noStrike" dirty="0">
                        <a:solidFill>
                          <a:schemeClr val="tx1"/>
                        </a:solidFill>
                        <a:effectLst/>
                        <a:latin typeface="+mn-lt"/>
                      </a:endParaRPr>
                    </a:p>
                  </a:txBody>
                  <a:tcPr marL="0" marR="0" marT="0" marB="0" anchor="b">
                    <a:cell3D prstMaterial="dkEdge">
                      <a:bevel/>
                      <a:lightRig rig="flood" dir="t"/>
                    </a:cell3D>
                  </a:tcPr>
                </a:tc>
                <a:tc>
                  <a:txBody>
                    <a:bodyPr/>
                    <a:lstStyle/>
                    <a:p>
                      <a:pPr algn="ctr" fontAlgn="b"/>
                      <a:r>
                        <a:rPr lang="en-US" sz="1600" b="1" i="1" u="none" strike="noStrike" dirty="0">
                          <a:solidFill>
                            <a:schemeClr val="tx1"/>
                          </a:solidFill>
                          <a:effectLst/>
                        </a:rPr>
                        <a:t>$108,147</a:t>
                      </a:r>
                      <a:endParaRPr lang="en-US" sz="1600" b="1" i="1" u="none" strike="noStrike" dirty="0">
                        <a:solidFill>
                          <a:schemeClr val="tx1"/>
                        </a:solidFill>
                        <a:effectLst/>
                        <a:latin typeface="+mn-lt"/>
                      </a:endParaRPr>
                    </a:p>
                  </a:txBody>
                  <a:tcPr marL="0" marR="0" marT="0" marB="0" anchor="b">
                    <a:cell3D prstMaterial="dkEdge">
                      <a:bevel/>
                      <a:lightRig rig="flood" dir="t"/>
                    </a:cell3D>
                  </a:tcPr>
                </a:tc>
                <a:tc>
                  <a:txBody>
                    <a:bodyPr/>
                    <a:lstStyle/>
                    <a:p>
                      <a:pPr algn="ctr" fontAlgn="b"/>
                      <a:r>
                        <a:rPr lang="en-US" sz="1600" b="1" i="1" u="none" strike="noStrike" dirty="0">
                          <a:effectLst/>
                        </a:rPr>
                        <a:t>13.00%</a:t>
                      </a:r>
                      <a:endParaRPr lang="en-US" sz="1600" b="1" i="1" u="none" strike="noStrike" dirty="0">
                        <a:solidFill>
                          <a:schemeClr val="tx1"/>
                        </a:solidFill>
                        <a:effectLst/>
                        <a:latin typeface="+mn-lt"/>
                      </a:endParaRPr>
                    </a:p>
                  </a:txBody>
                  <a:tcPr marL="11289" marR="11289" marT="11289" marB="0" anchor="b">
                    <a:cell3D prstMaterial="dkEdge">
                      <a:bevel/>
                      <a:lightRig rig="flood" dir="t"/>
                    </a:cell3D>
                  </a:tcPr>
                </a:tc>
                <a:tc>
                  <a:txBody>
                    <a:bodyPr/>
                    <a:lstStyle/>
                    <a:p>
                      <a:pPr algn="ctr" fontAlgn="b"/>
                      <a:r>
                        <a:rPr lang="en-US" sz="1600" b="1" i="1" u="none" strike="noStrike">
                          <a:solidFill>
                            <a:srgbClr val="000000"/>
                          </a:solidFill>
                          <a:effectLst/>
                          <a:latin typeface="+mn-lt"/>
                        </a:rPr>
                        <a:t>$143,358 </a:t>
                      </a:r>
                    </a:p>
                  </a:txBody>
                  <a:tcPr marL="12700" marR="12700" marT="12700" marB="0" anchor="b">
                    <a:lnR w="12700" cap="flat" cmpd="sng" algn="ctr">
                      <a:solidFill>
                        <a:schemeClr val="tx1"/>
                      </a:solidFill>
                      <a:prstDash val="solid"/>
                      <a:round/>
                      <a:headEnd type="none" w="med" len="med"/>
                      <a:tailEnd type="none" w="med" len="med"/>
                    </a:lnR>
                    <a:cell3D prstMaterial="dkEdge">
                      <a:bevel/>
                      <a:lightRig rig="flood" dir="t"/>
                    </a:cell3D>
                  </a:tcPr>
                </a:tc>
                <a:extLst>
                  <a:ext uri="{0D108BD9-81ED-4DB2-BD59-A6C34878D82A}">
                    <a16:rowId xmlns:a16="http://schemas.microsoft.com/office/drawing/2014/main" val="10007"/>
                  </a:ext>
                </a:extLst>
              </a:tr>
              <a:tr h="270449">
                <a:tc>
                  <a:txBody>
                    <a:bodyPr/>
                    <a:lstStyle/>
                    <a:p>
                      <a:pPr algn="ctr" fontAlgn="b"/>
                      <a:r>
                        <a:rPr lang="en-US" sz="1600" b="1" i="1" u="none" strike="noStrike" dirty="0">
                          <a:effectLst/>
                        </a:rPr>
                        <a:t>2007</a:t>
                      </a:r>
                      <a:endParaRPr lang="en-US" sz="1600" b="1" i="1"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cell3D prstMaterial="dkEdge">
                      <a:bevel/>
                      <a:lightRig rig="flood" dir="t"/>
                    </a:cell3D>
                  </a:tcPr>
                </a:tc>
                <a:tc>
                  <a:txBody>
                    <a:bodyPr/>
                    <a:lstStyle/>
                    <a:p>
                      <a:pPr algn="ctr" fontAlgn="b"/>
                      <a:r>
                        <a:rPr lang="en-US" sz="1600" b="1" i="1" u="none" strike="noStrike" dirty="0">
                          <a:effectLst/>
                        </a:rPr>
                        <a:t>5.49</a:t>
                      </a:r>
                      <a:endParaRPr lang="en-US" sz="1600" b="1" i="1" u="none" strike="noStrike" dirty="0">
                        <a:solidFill>
                          <a:schemeClr val="tx1"/>
                        </a:solidFill>
                        <a:effectLst/>
                        <a:latin typeface="+mn-lt"/>
                      </a:endParaRPr>
                    </a:p>
                  </a:txBody>
                  <a:tcPr marL="0" marR="0" marT="0" marB="0" anchor="b">
                    <a:cell3D prstMaterial="dkEdge">
                      <a:bevel/>
                      <a:lightRig rig="flood" dir="t"/>
                    </a:cell3D>
                  </a:tcPr>
                </a:tc>
                <a:tc>
                  <a:txBody>
                    <a:bodyPr/>
                    <a:lstStyle/>
                    <a:p>
                      <a:pPr algn="ctr" fontAlgn="b"/>
                      <a:r>
                        <a:rPr lang="en-US" sz="1600" b="1" i="1" u="none" strike="noStrike" dirty="0">
                          <a:solidFill>
                            <a:schemeClr val="tx1"/>
                          </a:solidFill>
                          <a:effectLst/>
                        </a:rPr>
                        <a:t>$114,084</a:t>
                      </a:r>
                      <a:endParaRPr lang="en-US" sz="1600" b="1" i="1" u="none" strike="noStrike" dirty="0">
                        <a:solidFill>
                          <a:schemeClr val="tx1"/>
                        </a:solidFill>
                        <a:effectLst/>
                        <a:latin typeface="+mn-lt"/>
                      </a:endParaRPr>
                    </a:p>
                  </a:txBody>
                  <a:tcPr marL="0" marR="0" marT="0" marB="0" anchor="b">
                    <a:cell3D prstMaterial="dkEdge">
                      <a:bevel/>
                      <a:lightRig rig="flood" dir="t"/>
                    </a:cell3D>
                  </a:tcPr>
                </a:tc>
                <a:tc>
                  <a:txBody>
                    <a:bodyPr/>
                    <a:lstStyle/>
                    <a:p>
                      <a:pPr algn="ctr" fontAlgn="b"/>
                      <a:r>
                        <a:rPr lang="en-US" sz="1600" b="1" i="1" u="none" strike="noStrike" dirty="0">
                          <a:effectLst/>
                        </a:rPr>
                        <a:t>3.53%</a:t>
                      </a:r>
                      <a:endParaRPr lang="en-US" sz="1600" b="1" i="1" u="none" strike="noStrike" dirty="0">
                        <a:solidFill>
                          <a:schemeClr val="tx1"/>
                        </a:solidFill>
                        <a:effectLst/>
                        <a:latin typeface="+mn-lt"/>
                      </a:endParaRPr>
                    </a:p>
                  </a:txBody>
                  <a:tcPr marL="11289" marR="11289" marT="11289" marB="0" anchor="b">
                    <a:cell3D prstMaterial="dkEdge">
                      <a:bevel/>
                      <a:lightRig rig="flood" dir="t"/>
                    </a:cell3D>
                  </a:tcPr>
                </a:tc>
                <a:tc>
                  <a:txBody>
                    <a:bodyPr/>
                    <a:lstStyle/>
                    <a:p>
                      <a:pPr algn="ctr" fontAlgn="b"/>
                      <a:r>
                        <a:rPr lang="en-US" sz="1600" b="1" i="1" u="none" strike="noStrike">
                          <a:solidFill>
                            <a:srgbClr val="000000"/>
                          </a:solidFill>
                          <a:effectLst/>
                          <a:latin typeface="+mn-lt"/>
                        </a:rPr>
                        <a:t>$148,418 </a:t>
                      </a:r>
                    </a:p>
                  </a:txBody>
                  <a:tcPr marL="12700" marR="12700" marT="12700" marB="0" anchor="b">
                    <a:lnR w="12700" cap="flat" cmpd="sng" algn="ctr">
                      <a:solidFill>
                        <a:schemeClr val="tx1"/>
                      </a:solidFill>
                      <a:prstDash val="solid"/>
                      <a:round/>
                      <a:headEnd type="none" w="med" len="med"/>
                      <a:tailEnd type="none" w="med" len="med"/>
                    </a:lnR>
                    <a:cell3D prstMaterial="dkEdge">
                      <a:bevel/>
                      <a:lightRig rig="flood" dir="t"/>
                    </a:cell3D>
                  </a:tcPr>
                </a:tc>
                <a:extLst>
                  <a:ext uri="{0D108BD9-81ED-4DB2-BD59-A6C34878D82A}">
                    <a16:rowId xmlns:a16="http://schemas.microsoft.com/office/drawing/2014/main" val="10008"/>
                  </a:ext>
                </a:extLst>
              </a:tr>
              <a:tr h="270449">
                <a:tc>
                  <a:txBody>
                    <a:bodyPr/>
                    <a:lstStyle/>
                    <a:p>
                      <a:pPr algn="ctr" fontAlgn="b"/>
                      <a:r>
                        <a:rPr lang="en-US" sz="1600" b="1" i="1" u="none" strike="noStrike" dirty="0">
                          <a:effectLst/>
                        </a:rPr>
                        <a:t>2008</a:t>
                      </a:r>
                      <a:endParaRPr lang="en-US" sz="1600" b="1" i="1"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cell3D prstMaterial="dkEdge">
                      <a:bevel/>
                      <a:lightRig rig="flood" dir="t"/>
                    </a:cell3D>
                  </a:tcPr>
                </a:tc>
                <a:tc>
                  <a:txBody>
                    <a:bodyPr/>
                    <a:lstStyle/>
                    <a:p>
                      <a:pPr algn="ctr" fontAlgn="b"/>
                      <a:r>
                        <a:rPr lang="en-US" sz="1600" b="1" i="1" u="none" strike="noStrike" dirty="0">
                          <a:solidFill>
                            <a:srgbClr val="C00000"/>
                          </a:solidFill>
                          <a:effectLst/>
                        </a:rPr>
                        <a:t>-37.00</a:t>
                      </a:r>
                      <a:endParaRPr lang="en-US" sz="1600" b="1" i="1" u="none" strike="noStrike" dirty="0">
                        <a:solidFill>
                          <a:srgbClr val="C00000"/>
                        </a:solidFill>
                        <a:effectLst/>
                        <a:latin typeface="+mn-lt"/>
                      </a:endParaRPr>
                    </a:p>
                  </a:txBody>
                  <a:tcPr marL="0" marR="0" marT="0" marB="0" anchor="b">
                    <a:cell3D prstMaterial="dkEdge">
                      <a:bevel/>
                      <a:lightRig rig="flood" dir="t"/>
                    </a:cell3D>
                  </a:tcPr>
                </a:tc>
                <a:tc>
                  <a:txBody>
                    <a:bodyPr/>
                    <a:lstStyle/>
                    <a:p>
                      <a:pPr algn="ctr" fontAlgn="b"/>
                      <a:r>
                        <a:rPr lang="en-US" sz="1600" b="1" i="1" u="none" strike="noStrike" dirty="0">
                          <a:solidFill>
                            <a:srgbClr val="C00000"/>
                          </a:solidFill>
                          <a:effectLst/>
                        </a:rPr>
                        <a:t>$71,873</a:t>
                      </a:r>
                      <a:endParaRPr lang="en-US" sz="1600" b="1" i="1" u="none" strike="noStrike" dirty="0">
                        <a:solidFill>
                          <a:srgbClr val="C00000"/>
                        </a:solidFill>
                        <a:effectLst/>
                        <a:latin typeface="+mn-lt"/>
                      </a:endParaRPr>
                    </a:p>
                  </a:txBody>
                  <a:tcPr marL="0" marR="0" marT="0" marB="0" anchor="b">
                    <a:cell3D prstMaterial="dkEdge">
                      <a:bevel/>
                      <a:lightRig rig="flood" dir="t"/>
                    </a:cell3D>
                  </a:tcPr>
                </a:tc>
                <a:tc>
                  <a:txBody>
                    <a:bodyPr/>
                    <a:lstStyle/>
                    <a:p>
                      <a:pPr algn="ctr" rtl="0" fontAlgn="b"/>
                      <a:r>
                        <a:rPr lang="en-US" sz="1600" b="1" i="1" u="none" strike="noStrike" dirty="0">
                          <a:solidFill>
                            <a:srgbClr val="C00000"/>
                          </a:solidFill>
                          <a:effectLst/>
                        </a:rPr>
                        <a:t>0%</a:t>
                      </a:r>
                      <a:endParaRPr lang="en-US" sz="1600" b="1" i="1" u="none" strike="noStrike" dirty="0">
                        <a:solidFill>
                          <a:srgbClr val="C00000"/>
                        </a:solidFill>
                        <a:effectLst/>
                        <a:latin typeface="+mn-lt"/>
                      </a:endParaRPr>
                    </a:p>
                  </a:txBody>
                  <a:tcPr marL="12700" marR="12700" marT="12700" marB="0" anchor="b">
                    <a:cell3D prstMaterial="dkEdge">
                      <a:bevel/>
                      <a:lightRig rig="flood" dir="t"/>
                    </a:cell3D>
                  </a:tcPr>
                </a:tc>
                <a:tc>
                  <a:txBody>
                    <a:bodyPr/>
                    <a:lstStyle/>
                    <a:p>
                      <a:pPr algn="ctr" fontAlgn="b"/>
                      <a:r>
                        <a:rPr lang="en-US" sz="1600" b="1" i="1" u="none" strike="noStrike" dirty="0">
                          <a:solidFill>
                            <a:srgbClr val="000000"/>
                          </a:solidFill>
                          <a:effectLst/>
                          <a:latin typeface="+mn-lt"/>
                        </a:rPr>
                        <a:t>$148,418 </a:t>
                      </a:r>
                    </a:p>
                  </a:txBody>
                  <a:tcPr marL="12700" marR="12700" marT="12700" marB="0" anchor="b">
                    <a:lnR w="12700" cap="flat" cmpd="sng" algn="ctr">
                      <a:solidFill>
                        <a:schemeClr val="tx1"/>
                      </a:solidFill>
                      <a:prstDash val="solid"/>
                      <a:round/>
                      <a:headEnd type="none" w="med" len="med"/>
                      <a:tailEnd type="none" w="med" len="med"/>
                    </a:lnR>
                    <a:cell3D prstMaterial="dkEdge">
                      <a:bevel/>
                      <a:lightRig rig="flood" dir="t"/>
                    </a:cell3D>
                  </a:tcPr>
                </a:tc>
                <a:extLst>
                  <a:ext uri="{0D108BD9-81ED-4DB2-BD59-A6C34878D82A}">
                    <a16:rowId xmlns:a16="http://schemas.microsoft.com/office/drawing/2014/main" val="10009"/>
                  </a:ext>
                </a:extLst>
              </a:tr>
              <a:tr h="270449">
                <a:tc>
                  <a:txBody>
                    <a:bodyPr/>
                    <a:lstStyle/>
                    <a:p>
                      <a:pPr algn="ctr" fontAlgn="b"/>
                      <a:r>
                        <a:rPr lang="en-US" sz="1600" b="1" i="1" u="none" strike="noStrike" dirty="0">
                          <a:effectLst/>
                        </a:rPr>
                        <a:t>2009</a:t>
                      </a:r>
                      <a:endParaRPr lang="en-US" sz="1600" b="1" i="1"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cell3D prstMaterial="dkEdge">
                      <a:bevel/>
                      <a:lightRig rig="flood" dir="t"/>
                    </a:cell3D>
                  </a:tcPr>
                </a:tc>
                <a:tc>
                  <a:txBody>
                    <a:bodyPr/>
                    <a:lstStyle/>
                    <a:p>
                      <a:pPr algn="ctr" fontAlgn="b"/>
                      <a:r>
                        <a:rPr lang="en-US" sz="1600" b="1" i="1" u="none" strike="noStrike" dirty="0">
                          <a:effectLst/>
                        </a:rPr>
                        <a:t>26.46</a:t>
                      </a:r>
                      <a:endParaRPr lang="en-US" sz="1600" b="1" i="1" u="none" strike="noStrike" dirty="0">
                        <a:solidFill>
                          <a:schemeClr val="tx1"/>
                        </a:solidFill>
                        <a:effectLst/>
                        <a:latin typeface="+mn-lt"/>
                      </a:endParaRPr>
                    </a:p>
                  </a:txBody>
                  <a:tcPr marL="0" marR="0" marT="0" marB="0" anchor="b">
                    <a:cell3D prstMaterial="dkEdge">
                      <a:bevel/>
                      <a:lightRig rig="flood" dir="t"/>
                    </a:cell3D>
                  </a:tcPr>
                </a:tc>
                <a:tc>
                  <a:txBody>
                    <a:bodyPr/>
                    <a:lstStyle/>
                    <a:p>
                      <a:pPr algn="ctr" fontAlgn="b"/>
                      <a:r>
                        <a:rPr lang="en-US" sz="1600" b="1" i="1" u="none" strike="noStrike" dirty="0">
                          <a:solidFill>
                            <a:srgbClr val="C00000"/>
                          </a:solidFill>
                          <a:effectLst/>
                        </a:rPr>
                        <a:t>$90,890</a:t>
                      </a:r>
                      <a:endParaRPr lang="en-US" sz="1600" b="1" i="1" u="none" strike="noStrike" dirty="0">
                        <a:solidFill>
                          <a:srgbClr val="C00000"/>
                        </a:solidFill>
                        <a:effectLst/>
                        <a:latin typeface="+mn-lt"/>
                      </a:endParaRPr>
                    </a:p>
                  </a:txBody>
                  <a:tcPr marL="0" marR="0" marT="0" marB="0" anchor="b">
                    <a:cell3D prstMaterial="dkEdge">
                      <a:bevel/>
                      <a:lightRig rig="flood" dir="t"/>
                    </a:cell3D>
                  </a:tcPr>
                </a:tc>
                <a:tc>
                  <a:txBody>
                    <a:bodyPr/>
                    <a:lstStyle/>
                    <a:p>
                      <a:pPr algn="ctr" rtl="0" fontAlgn="b"/>
                      <a:r>
                        <a:rPr lang="en-US" sz="1600" b="1" i="1" u="none" strike="noStrike" dirty="0">
                          <a:effectLst/>
                        </a:rPr>
                        <a:t>13.00%</a:t>
                      </a:r>
                      <a:endParaRPr lang="en-US" sz="1600" b="1" i="1" u="none" strike="noStrike" dirty="0">
                        <a:solidFill>
                          <a:schemeClr val="tx1"/>
                        </a:solidFill>
                        <a:effectLst/>
                        <a:latin typeface="+mn-lt"/>
                      </a:endParaRPr>
                    </a:p>
                  </a:txBody>
                  <a:tcPr marL="12700" marR="12700" marT="12700" marB="0" anchor="b">
                    <a:cell3D prstMaterial="dkEdge">
                      <a:bevel/>
                      <a:lightRig rig="flood" dir="t"/>
                    </a:cell3D>
                  </a:tcPr>
                </a:tc>
                <a:tc>
                  <a:txBody>
                    <a:bodyPr/>
                    <a:lstStyle/>
                    <a:p>
                      <a:pPr algn="ctr" fontAlgn="b"/>
                      <a:r>
                        <a:rPr lang="en-US" sz="1600" b="1" i="1" u="none" strike="noStrike">
                          <a:solidFill>
                            <a:srgbClr val="000000"/>
                          </a:solidFill>
                          <a:effectLst/>
                          <a:latin typeface="+mn-lt"/>
                        </a:rPr>
                        <a:t>$167,712 </a:t>
                      </a:r>
                    </a:p>
                  </a:txBody>
                  <a:tcPr marL="12700" marR="12700" marT="12700" marB="0" anchor="b">
                    <a:lnR w="12700" cap="flat" cmpd="sng" algn="ctr">
                      <a:solidFill>
                        <a:schemeClr val="tx1"/>
                      </a:solidFill>
                      <a:prstDash val="solid"/>
                      <a:round/>
                      <a:headEnd type="none" w="med" len="med"/>
                      <a:tailEnd type="none" w="med" len="med"/>
                    </a:lnR>
                    <a:cell3D prstMaterial="dkEdge">
                      <a:bevel/>
                      <a:lightRig rig="flood" dir="t"/>
                    </a:cell3D>
                  </a:tcPr>
                </a:tc>
                <a:extLst>
                  <a:ext uri="{0D108BD9-81ED-4DB2-BD59-A6C34878D82A}">
                    <a16:rowId xmlns:a16="http://schemas.microsoft.com/office/drawing/2014/main" val="10010"/>
                  </a:ext>
                </a:extLst>
              </a:tr>
              <a:tr h="270449">
                <a:tc>
                  <a:txBody>
                    <a:bodyPr/>
                    <a:lstStyle/>
                    <a:p>
                      <a:pPr algn="ctr" fontAlgn="b"/>
                      <a:r>
                        <a:rPr lang="en-US" sz="1600" b="1" i="1" u="none" strike="noStrike" dirty="0">
                          <a:effectLst/>
                        </a:rPr>
                        <a:t>2010</a:t>
                      </a:r>
                      <a:endParaRPr lang="en-US" sz="1600" b="1" i="1"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cell3D prstMaterial="dkEdge">
                      <a:bevel/>
                      <a:lightRig rig="flood" dir="t"/>
                    </a:cell3D>
                  </a:tcPr>
                </a:tc>
                <a:tc>
                  <a:txBody>
                    <a:bodyPr/>
                    <a:lstStyle/>
                    <a:p>
                      <a:pPr algn="ctr" fontAlgn="b"/>
                      <a:r>
                        <a:rPr lang="en-US" sz="1600" b="1" i="1" u="none" strike="noStrike" dirty="0">
                          <a:effectLst/>
                        </a:rPr>
                        <a:t>15.06</a:t>
                      </a:r>
                      <a:endParaRPr lang="en-US" sz="1600" b="1" i="1" u="none" strike="noStrike" dirty="0">
                        <a:solidFill>
                          <a:schemeClr val="tx1"/>
                        </a:solidFill>
                        <a:effectLst/>
                        <a:latin typeface="+mn-lt"/>
                      </a:endParaRPr>
                    </a:p>
                  </a:txBody>
                  <a:tcPr marL="0" marR="0" marT="0" marB="0" anchor="b">
                    <a:cell3D prstMaterial="dkEdge">
                      <a:bevel/>
                      <a:lightRig rig="flood" dir="t"/>
                    </a:cell3D>
                  </a:tcPr>
                </a:tc>
                <a:tc>
                  <a:txBody>
                    <a:bodyPr/>
                    <a:lstStyle/>
                    <a:p>
                      <a:pPr algn="ctr" fontAlgn="b"/>
                      <a:r>
                        <a:rPr lang="en-US" sz="1600" b="1" i="1" u="none" strike="noStrike" dirty="0">
                          <a:solidFill>
                            <a:schemeClr val="tx1"/>
                          </a:solidFill>
                          <a:effectLst/>
                        </a:rPr>
                        <a:t>$104,578</a:t>
                      </a:r>
                      <a:endParaRPr lang="en-US" sz="1600" b="1" i="1" u="none" strike="noStrike" dirty="0">
                        <a:solidFill>
                          <a:schemeClr val="tx1"/>
                        </a:solidFill>
                        <a:effectLst/>
                        <a:latin typeface="+mn-lt"/>
                      </a:endParaRPr>
                    </a:p>
                  </a:txBody>
                  <a:tcPr marL="0" marR="0" marT="0" marB="0" anchor="b">
                    <a:cell3D prstMaterial="dkEdge">
                      <a:bevel/>
                      <a:lightRig rig="flood" dir="t"/>
                    </a:cell3D>
                  </a:tcPr>
                </a:tc>
                <a:tc>
                  <a:txBody>
                    <a:bodyPr/>
                    <a:lstStyle/>
                    <a:p>
                      <a:pPr algn="ctr" fontAlgn="b"/>
                      <a:r>
                        <a:rPr lang="en-US" sz="1600" b="1" i="1" u="none" strike="noStrike" dirty="0">
                          <a:effectLst/>
                        </a:rPr>
                        <a:t>12.78%</a:t>
                      </a:r>
                      <a:endParaRPr lang="en-US" sz="1600" b="1" i="1" u="none" strike="noStrike" dirty="0">
                        <a:solidFill>
                          <a:schemeClr val="tx1"/>
                        </a:solidFill>
                        <a:effectLst/>
                        <a:latin typeface="+mn-lt"/>
                      </a:endParaRPr>
                    </a:p>
                  </a:txBody>
                  <a:tcPr marL="11289" marR="11289" marT="11289" marB="0" anchor="b">
                    <a:cell3D prstMaterial="dkEdge">
                      <a:bevel/>
                      <a:lightRig rig="flood" dir="t"/>
                    </a:cell3D>
                  </a:tcPr>
                </a:tc>
                <a:tc>
                  <a:txBody>
                    <a:bodyPr/>
                    <a:lstStyle/>
                    <a:p>
                      <a:pPr algn="ctr" fontAlgn="b"/>
                      <a:r>
                        <a:rPr lang="en-US" sz="1600" b="1" i="1" u="none" strike="noStrike" dirty="0">
                          <a:solidFill>
                            <a:srgbClr val="000000"/>
                          </a:solidFill>
                          <a:effectLst/>
                          <a:latin typeface="+mn-lt"/>
                        </a:rPr>
                        <a:t>$189,515 </a:t>
                      </a:r>
                    </a:p>
                  </a:txBody>
                  <a:tcPr marL="12700" marR="12700" marT="12700" marB="0" anchor="b">
                    <a:lnR w="12700" cap="flat" cmpd="sng" algn="ctr">
                      <a:solidFill>
                        <a:schemeClr val="tx1"/>
                      </a:solidFill>
                      <a:prstDash val="solid"/>
                      <a:round/>
                      <a:headEnd type="none" w="med" len="med"/>
                      <a:tailEnd type="none" w="med" len="med"/>
                    </a:lnR>
                    <a:cell3D prstMaterial="dkEdge">
                      <a:bevel/>
                      <a:lightRig rig="flood" dir="t"/>
                    </a:cell3D>
                  </a:tcPr>
                </a:tc>
                <a:extLst>
                  <a:ext uri="{0D108BD9-81ED-4DB2-BD59-A6C34878D82A}">
                    <a16:rowId xmlns:a16="http://schemas.microsoft.com/office/drawing/2014/main" val="10011"/>
                  </a:ext>
                </a:extLst>
              </a:tr>
              <a:tr h="270449">
                <a:tc>
                  <a:txBody>
                    <a:bodyPr/>
                    <a:lstStyle/>
                    <a:p>
                      <a:pPr algn="ctr" fontAlgn="b"/>
                      <a:r>
                        <a:rPr lang="en-US" sz="1600" b="1" i="1" u="none" strike="noStrike" dirty="0">
                          <a:effectLst/>
                        </a:rPr>
                        <a:t>2011</a:t>
                      </a:r>
                      <a:endParaRPr lang="en-US" sz="1600" b="1" i="1"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cell3D prstMaterial="dkEdge">
                      <a:bevel/>
                      <a:lightRig rig="flood" dir="t"/>
                    </a:cell3D>
                  </a:tcPr>
                </a:tc>
                <a:tc>
                  <a:txBody>
                    <a:bodyPr/>
                    <a:lstStyle/>
                    <a:p>
                      <a:pPr algn="ctr" fontAlgn="b"/>
                      <a:r>
                        <a:rPr lang="en-US" sz="1600" b="1" i="1" u="none" strike="noStrike" dirty="0">
                          <a:effectLst/>
                        </a:rPr>
                        <a:t>2.11</a:t>
                      </a:r>
                      <a:endParaRPr lang="en-US" sz="1600" b="1" i="1" u="none" strike="noStrike" dirty="0">
                        <a:solidFill>
                          <a:schemeClr val="tx1"/>
                        </a:solidFill>
                        <a:effectLst/>
                        <a:latin typeface="+mn-lt"/>
                      </a:endParaRPr>
                    </a:p>
                  </a:txBody>
                  <a:tcPr marL="0" marR="0" marT="0" marB="0" anchor="b">
                    <a:cell3D prstMaterial="dkEdge">
                      <a:bevel/>
                      <a:lightRig rig="flood" dir="t"/>
                    </a:cell3D>
                  </a:tcPr>
                </a:tc>
                <a:tc>
                  <a:txBody>
                    <a:bodyPr/>
                    <a:lstStyle/>
                    <a:p>
                      <a:pPr algn="ctr" fontAlgn="b"/>
                      <a:r>
                        <a:rPr lang="en-US" sz="1600" b="1" i="1" u="none" strike="noStrike" dirty="0">
                          <a:solidFill>
                            <a:schemeClr val="tx1"/>
                          </a:solidFill>
                          <a:effectLst/>
                        </a:rPr>
                        <a:t>$106,785</a:t>
                      </a:r>
                      <a:endParaRPr lang="en-US" sz="1600" b="1" i="1" u="none" strike="noStrike" dirty="0">
                        <a:solidFill>
                          <a:schemeClr val="tx1"/>
                        </a:solidFill>
                        <a:effectLst/>
                        <a:latin typeface="+mn-lt"/>
                      </a:endParaRPr>
                    </a:p>
                  </a:txBody>
                  <a:tcPr marL="0" marR="0" marT="0" marB="0" anchor="b">
                    <a:cell3D prstMaterial="dkEdge">
                      <a:bevel/>
                      <a:lightRig rig="flood" dir="t"/>
                    </a:cell3D>
                  </a:tcPr>
                </a:tc>
                <a:tc>
                  <a:txBody>
                    <a:bodyPr/>
                    <a:lstStyle/>
                    <a:p>
                      <a:pPr algn="ctr" fontAlgn="b"/>
                      <a:r>
                        <a:rPr lang="en-US" sz="1600" b="1" i="1" u="none" strike="noStrike" dirty="0">
                          <a:solidFill>
                            <a:srgbClr val="C00000"/>
                          </a:solidFill>
                          <a:effectLst/>
                        </a:rPr>
                        <a:t>0%</a:t>
                      </a:r>
                      <a:endParaRPr lang="en-US" sz="1600" b="1" i="1" u="none" strike="noStrike" dirty="0">
                        <a:solidFill>
                          <a:srgbClr val="C00000"/>
                        </a:solidFill>
                        <a:effectLst/>
                        <a:latin typeface="+mn-lt"/>
                      </a:endParaRPr>
                    </a:p>
                  </a:txBody>
                  <a:tcPr marL="11289" marR="11289" marT="11289" marB="0" anchor="b">
                    <a:cell3D prstMaterial="dkEdge">
                      <a:bevel/>
                      <a:lightRig rig="flood" dir="t"/>
                    </a:cell3D>
                  </a:tcPr>
                </a:tc>
                <a:tc>
                  <a:txBody>
                    <a:bodyPr/>
                    <a:lstStyle/>
                    <a:p>
                      <a:pPr algn="ctr" fontAlgn="b"/>
                      <a:r>
                        <a:rPr lang="en-US" sz="1600" b="1" i="1" u="none" strike="noStrike" dirty="0">
                          <a:solidFill>
                            <a:srgbClr val="000000"/>
                          </a:solidFill>
                          <a:effectLst/>
                          <a:latin typeface="+mn-lt"/>
                        </a:rPr>
                        <a:t>$189,515 </a:t>
                      </a:r>
                    </a:p>
                  </a:txBody>
                  <a:tcPr marL="12700" marR="12700" marT="12700" marB="0" anchor="b">
                    <a:lnR w="12700" cap="flat" cmpd="sng" algn="ctr">
                      <a:solidFill>
                        <a:schemeClr val="tx1"/>
                      </a:solidFill>
                      <a:prstDash val="solid"/>
                      <a:round/>
                      <a:headEnd type="none" w="med" len="med"/>
                      <a:tailEnd type="none" w="med" len="med"/>
                    </a:lnR>
                    <a:cell3D prstMaterial="dkEdge">
                      <a:bevel/>
                      <a:lightRig rig="flood" dir="t"/>
                    </a:cell3D>
                  </a:tcPr>
                </a:tc>
                <a:extLst>
                  <a:ext uri="{0D108BD9-81ED-4DB2-BD59-A6C34878D82A}">
                    <a16:rowId xmlns:a16="http://schemas.microsoft.com/office/drawing/2014/main" val="10012"/>
                  </a:ext>
                </a:extLst>
              </a:tr>
              <a:tr h="270449">
                <a:tc>
                  <a:txBody>
                    <a:bodyPr/>
                    <a:lstStyle/>
                    <a:p>
                      <a:pPr algn="ctr" fontAlgn="b"/>
                      <a:r>
                        <a:rPr lang="en-US" sz="1600" b="1" i="1" u="none" strike="noStrike" dirty="0">
                          <a:effectLst/>
                        </a:rPr>
                        <a:t>2012</a:t>
                      </a:r>
                      <a:endParaRPr lang="en-US" sz="1600" b="1" i="1"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cell3D prstMaterial="dkEdge">
                      <a:bevel/>
                      <a:lightRig rig="flood" dir="t"/>
                    </a:cell3D>
                  </a:tcPr>
                </a:tc>
                <a:tc>
                  <a:txBody>
                    <a:bodyPr/>
                    <a:lstStyle/>
                    <a:p>
                      <a:pPr algn="ctr" fontAlgn="b"/>
                      <a:r>
                        <a:rPr lang="en-US" sz="1600" b="1" i="1" u="none" strike="noStrike" dirty="0">
                          <a:effectLst/>
                        </a:rPr>
                        <a:t>16.00</a:t>
                      </a:r>
                      <a:endParaRPr lang="en-US" sz="1600" b="1" i="1" u="none" strike="noStrike" dirty="0">
                        <a:solidFill>
                          <a:schemeClr val="tx1"/>
                        </a:solidFill>
                        <a:effectLst/>
                        <a:latin typeface="+mn-lt"/>
                      </a:endParaRPr>
                    </a:p>
                  </a:txBody>
                  <a:tcPr marL="0" marR="0" marT="0" marB="0" anchor="b">
                    <a:cell3D prstMaterial="dkEdge">
                      <a:bevel/>
                      <a:lightRig rig="flood" dir="t"/>
                    </a:cell3D>
                  </a:tcPr>
                </a:tc>
                <a:tc>
                  <a:txBody>
                    <a:bodyPr/>
                    <a:lstStyle/>
                    <a:p>
                      <a:pPr algn="ctr" fontAlgn="b"/>
                      <a:r>
                        <a:rPr lang="en-US" sz="1600" b="1" i="1" u="none" strike="noStrike" dirty="0">
                          <a:solidFill>
                            <a:schemeClr val="tx1"/>
                          </a:solidFill>
                          <a:effectLst/>
                        </a:rPr>
                        <a:t>$123,871</a:t>
                      </a:r>
                      <a:endParaRPr lang="en-US" sz="1600" b="1" i="1" u="none" strike="noStrike" dirty="0">
                        <a:solidFill>
                          <a:schemeClr val="tx1"/>
                        </a:solidFill>
                        <a:effectLst/>
                        <a:latin typeface="+mn-lt"/>
                      </a:endParaRPr>
                    </a:p>
                  </a:txBody>
                  <a:tcPr marL="0" marR="0" marT="0" marB="0" anchor="b">
                    <a:cell3D prstMaterial="dkEdge">
                      <a:bevel/>
                      <a:lightRig rig="flood" dir="t"/>
                    </a:cell3D>
                  </a:tcPr>
                </a:tc>
                <a:tc>
                  <a:txBody>
                    <a:bodyPr/>
                    <a:lstStyle/>
                    <a:p>
                      <a:pPr algn="ctr" fontAlgn="b"/>
                      <a:r>
                        <a:rPr lang="en-US" sz="1600" b="1" i="1" u="none" strike="noStrike" dirty="0">
                          <a:effectLst/>
                        </a:rPr>
                        <a:t>13.00%</a:t>
                      </a:r>
                      <a:endParaRPr lang="en-US" sz="1600" b="1" i="1" u="none" strike="noStrike" dirty="0">
                        <a:solidFill>
                          <a:schemeClr val="tx1"/>
                        </a:solidFill>
                        <a:effectLst/>
                        <a:latin typeface="+mn-lt"/>
                      </a:endParaRPr>
                    </a:p>
                  </a:txBody>
                  <a:tcPr marL="11289" marR="11289" marT="11289" marB="0" anchor="b">
                    <a:cell3D prstMaterial="dkEdge">
                      <a:bevel/>
                      <a:lightRig rig="flood" dir="t"/>
                    </a:cell3D>
                  </a:tcPr>
                </a:tc>
                <a:tc>
                  <a:txBody>
                    <a:bodyPr/>
                    <a:lstStyle/>
                    <a:p>
                      <a:pPr algn="ctr" fontAlgn="b"/>
                      <a:r>
                        <a:rPr lang="en-US" sz="1600" b="1" i="1" u="none" strike="noStrike" dirty="0">
                          <a:solidFill>
                            <a:srgbClr val="000000"/>
                          </a:solidFill>
                          <a:effectLst/>
                          <a:latin typeface="+mn-lt"/>
                        </a:rPr>
                        <a:t>$213,735</a:t>
                      </a:r>
                    </a:p>
                  </a:txBody>
                  <a:tcPr marL="12700" marR="12700" marT="12700" marB="0" anchor="b">
                    <a:lnR w="12700" cap="flat" cmpd="sng" algn="ctr">
                      <a:solidFill>
                        <a:schemeClr val="tx1"/>
                      </a:solidFill>
                      <a:prstDash val="solid"/>
                      <a:round/>
                      <a:headEnd type="none" w="med" len="med"/>
                      <a:tailEnd type="none" w="med" len="med"/>
                    </a:lnR>
                    <a:cell3D prstMaterial="dkEdge">
                      <a:bevel/>
                      <a:lightRig rig="flood" dir="t"/>
                    </a:cell3D>
                  </a:tcPr>
                </a:tc>
                <a:extLst>
                  <a:ext uri="{0D108BD9-81ED-4DB2-BD59-A6C34878D82A}">
                    <a16:rowId xmlns:a16="http://schemas.microsoft.com/office/drawing/2014/main" val="10013"/>
                  </a:ext>
                </a:extLst>
              </a:tr>
              <a:tr h="270449">
                <a:tc>
                  <a:txBody>
                    <a:bodyPr/>
                    <a:lstStyle/>
                    <a:p>
                      <a:pPr algn="ctr" fontAlgn="b"/>
                      <a:r>
                        <a:rPr lang="en-US" sz="1600" b="1" i="1" u="none" strike="noStrike" dirty="0">
                          <a:effectLst/>
                        </a:rPr>
                        <a:t>2013</a:t>
                      </a:r>
                      <a:endParaRPr lang="en-US" sz="1600" b="1" i="1"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cell3D prstMaterial="dkEdge">
                      <a:bevel/>
                      <a:lightRig rig="flood" dir="t"/>
                    </a:cell3D>
                  </a:tcPr>
                </a:tc>
                <a:tc>
                  <a:txBody>
                    <a:bodyPr/>
                    <a:lstStyle/>
                    <a:p>
                      <a:pPr algn="ctr" fontAlgn="b"/>
                      <a:r>
                        <a:rPr lang="en-US" sz="1600" b="1" i="1" u="none" strike="noStrike" dirty="0">
                          <a:effectLst/>
                        </a:rPr>
                        <a:t>32.39</a:t>
                      </a:r>
                      <a:endParaRPr lang="en-US" sz="1600" b="1" i="1" u="none" strike="noStrike" dirty="0">
                        <a:solidFill>
                          <a:schemeClr val="tx1"/>
                        </a:solidFill>
                        <a:effectLst/>
                        <a:latin typeface="+mn-lt"/>
                      </a:endParaRPr>
                    </a:p>
                  </a:txBody>
                  <a:tcPr marL="0" marR="0" marT="0" marB="0" anchor="b">
                    <a:cell3D prstMaterial="dkEdge">
                      <a:bevel/>
                      <a:lightRig rig="flood" dir="t"/>
                    </a:cell3D>
                  </a:tcPr>
                </a:tc>
                <a:tc>
                  <a:txBody>
                    <a:bodyPr/>
                    <a:lstStyle/>
                    <a:p>
                      <a:pPr algn="ctr" fontAlgn="b"/>
                      <a:r>
                        <a:rPr lang="en-US" sz="1600" b="1" i="1" u="none" strike="noStrike" dirty="0">
                          <a:effectLst/>
                        </a:rPr>
                        <a:t>$163,992</a:t>
                      </a:r>
                      <a:endParaRPr lang="en-US" sz="1600" b="1" i="1" u="none" strike="noStrike" dirty="0">
                        <a:solidFill>
                          <a:schemeClr val="tx1"/>
                        </a:solidFill>
                        <a:effectLst/>
                        <a:latin typeface="+mn-lt"/>
                      </a:endParaRPr>
                    </a:p>
                  </a:txBody>
                  <a:tcPr marL="0" marR="0" marT="0" marB="0" anchor="b">
                    <a:cell3D prstMaterial="dkEdge">
                      <a:bevel/>
                      <a:lightRig rig="flood" dir="t"/>
                    </a:cell3D>
                  </a:tcPr>
                </a:tc>
                <a:tc>
                  <a:txBody>
                    <a:bodyPr/>
                    <a:lstStyle/>
                    <a:p>
                      <a:pPr algn="ctr" fontAlgn="b"/>
                      <a:r>
                        <a:rPr lang="en-US" sz="1600" b="1" i="1" u="none" strike="noStrike" dirty="0">
                          <a:effectLst/>
                        </a:rPr>
                        <a:t>13.00%</a:t>
                      </a:r>
                      <a:endParaRPr lang="en-US" sz="1600" b="1" i="1" u="none" strike="noStrike" dirty="0">
                        <a:solidFill>
                          <a:schemeClr val="tx1"/>
                        </a:solidFill>
                        <a:effectLst/>
                        <a:latin typeface="+mn-lt"/>
                      </a:endParaRPr>
                    </a:p>
                  </a:txBody>
                  <a:tcPr marL="11289" marR="11289" marT="11289" marB="0" anchor="b">
                    <a:cell3D prstMaterial="dkEdge">
                      <a:bevel/>
                      <a:lightRig rig="flood" dir="t"/>
                    </a:cell3D>
                  </a:tcPr>
                </a:tc>
                <a:tc>
                  <a:txBody>
                    <a:bodyPr/>
                    <a:lstStyle/>
                    <a:p>
                      <a:pPr algn="ctr" fontAlgn="b"/>
                      <a:r>
                        <a:rPr lang="en-US" sz="1600" b="1" i="1" u="none" strike="noStrike" dirty="0">
                          <a:solidFill>
                            <a:srgbClr val="000000"/>
                          </a:solidFill>
                          <a:effectLst/>
                          <a:latin typeface="+mn-lt"/>
                        </a:rPr>
                        <a:t>$241,521</a:t>
                      </a:r>
                    </a:p>
                  </a:txBody>
                  <a:tcPr marL="12700" marR="12700" marT="12700" marB="0" anchor="b">
                    <a:lnR w="12700" cap="flat" cmpd="sng" algn="ctr">
                      <a:solidFill>
                        <a:schemeClr val="tx1"/>
                      </a:solidFill>
                      <a:prstDash val="solid"/>
                      <a:round/>
                      <a:headEnd type="none" w="med" len="med"/>
                      <a:tailEnd type="none" w="med" len="med"/>
                    </a:lnR>
                    <a:cell3D prstMaterial="dkEdge">
                      <a:bevel/>
                      <a:lightRig rig="flood" dir="t"/>
                    </a:cell3D>
                  </a:tcPr>
                </a:tc>
                <a:extLst>
                  <a:ext uri="{0D108BD9-81ED-4DB2-BD59-A6C34878D82A}">
                    <a16:rowId xmlns:a16="http://schemas.microsoft.com/office/drawing/2014/main" val="10014"/>
                  </a:ext>
                </a:extLst>
              </a:tr>
              <a:tr h="270449">
                <a:tc>
                  <a:txBody>
                    <a:bodyPr/>
                    <a:lstStyle/>
                    <a:p>
                      <a:pPr algn="ctr" fontAlgn="b"/>
                      <a:r>
                        <a:rPr lang="en-US" sz="1600" b="1" i="1" u="none" strike="noStrike" dirty="0">
                          <a:solidFill>
                            <a:schemeClr val="tx1"/>
                          </a:solidFill>
                          <a:effectLst/>
                          <a:latin typeface="+mn-lt"/>
                        </a:rPr>
                        <a:t>2014</a:t>
                      </a:r>
                    </a:p>
                  </a:txBody>
                  <a:tcPr marL="0" marR="0" marT="0" marB="0" anchor="b">
                    <a:lnL w="12700" cap="flat" cmpd="sng" algn="ctr">
                      <a:solidFill>
                        <a:schemeClr val="tx1"/>
                      </a:solidFill>
                      <a:prstDash val="solid"/>
                      <a:round/>
                      <a:headEnd type="none" w="med" len="med"/>
                      <a:tailEnd type="none" w="med" len="med"/>
                    </a:lnL>
                    <a:cell3D prstMaterial="dkEdge">
                      <a:bevel/>
                      <a:lightRig rig="flood" dir="t"/>
                    </a:cell3D>
                  </a:tcPr>
                </a:tc>
                <a:tc>
                  <a:txBody>
                    <a:bodyPr/>
                    <a:lstStyle/>
                    <a:p>
                      <a:pPr algn="ctr" fontAlgn="b"/>
                      <a:r>
                        <a:rPr lang="en-US" sz="1600" b="1" i="1" u="none" strike="noStrike" dirty="0">
                          <a:solidFill>
                            <a:schemeClr val="tx1"/>
                          </a:solidFill>
                          <a:effectLst/>
                          <a:latin typeface="+mn-lt"/>
                        </a:rPr>
                        <a:t>13.69</a:t>
                      </a:r>
                    </a:p>
                  </a:txBody>
                  <a:tcPr marL="0" marR="0" marT="0" marB="0" anchor="b">
                    <a:cell3D prstMaterial="dkEdge">
                      <a:bevel/>
                      <a:lightRig rig="flood" dir="t"/>
                    </a:cell3D>
                  </a:tcPr>
                </a:tc>
                <a:tc>
                  <a:txBody>
                    <a:bodyPr/>
                    <a:lstStyle/>
                    <a:p>
                      <a:pPr algn="ctr" fontAlgn="b"/>
                      <a:r>
                        <a:rPr lang="en-US" sz="1600" b="1" i="1" u="none" strike="noStrike" dirty="0">
                          <a:solidFill>
                            <a:schemeClr val="tx1"/>
                          </a:solidFill>
                          <a:effectLst/>
                          <a:latin typeface="+mn-lt"/>
                        </a:rPr>
                        <a:t>$186,443</a:t>
                      </a:r>
                    </a:p>
                  </a:txBody>
                  <a:tcPr marL="0" marR="0" marT="0" marB="0" anchor="b">
                    <a:cell3D prstMaterial="dkEdge">
                      <a:bevel/>
                      <a:lightRig rig="flood" dir="t"/>
                    </a:cell3D>
                  </a:tcPr>
                </a:tc>
                <a:tc>
                  <a:txBody>
                    <a:bodyPr/>
                    <a:lstStyle/>
                    <a:p>
                      <a:pPr algn="ctr" fontAlgn="b"/>
                      <a:r>
                        <a:rPr lang="en-US" sz="1600" b="1" i="1" u="none" strike="noStrike" dirty="0">
                          <a:solidFill>
                            <a:schemeClr val="tx1"/>
                          </a:solidFill>
                          <a:effectLst/>
                          <a:latin typeface="+mn-lt"/>
                        </a:rPr>
                        <a:t>11.39%</a:t>
                      </a:r>
                    </a:p>
                  </a:txBody>
                  <a:tcPr marL="11289" marR="11289" marT="11289" marB="0" anchor="b">
                    <a:cell3D prstMaterial="dkEdge">
                      <a:bevel/>
                      <a:lightRig rig="flood" dir="t"/>
                    </a:cell3D>
                  </a:tcPr>
                </a:tc>
                <a:tc>
                  <a:txBody>
                    <a:bodyPr/>
                    <a:lstStyle/>
                    <a:p>
                      <a:pPr algn="ctr" fontAlgn="b"/>
                      <a:r>
                        <a:rPr lang="en-US" sz="1600" b="1" i="1" u="none" strike="noStrike" dirty="0">
                          <a:solidFill>
                            <a:srgbClr val="000000"/>
                          </a:solidFill>
                          <a:effectLst/>
                          <a:latin typeface="+mn-lt"/>
                        </a:rPr>
                        <a:t>$269,030</a:t>
                      </a:r>
                    </a:p>
                  </a:txBody>
                  <a:tcPr marL="12700" marR="12700" marT="12700" marB="0" anchor="b">
                    <a:lnR w="12700" cap="flat" cmpd="sng" algn="ctr">
                      <a:solidFill>
                        <a:schemeClr val="tx1"/>
                      </a:solidFill>
                      <a:prstDash val="solid"/>
                      <a:round/>
                      <a:headEnd type="none" w="med" len="med"/>
                      <a:tailEnd type="none" w="med" len="med"/>
                    </a:lnR>
                    <a:cell3D prstMaterial="dkEdge">
                      <a:bevel/>
                      <a:lightRig rig="flood" dir="t"/>
                    </a:cell3D>
                  </a:tcPr>
                </a:tc>
                <a:extLst>
                  <a:ext uri="{0D108BD9-81ED-4DB2-BD59-A6C34878D82A}">
                    <a16:rowId xmlns:a16="http://schemas.microsoft.com/office/drawing/2014/main" val="3715198812"/>
                  </a:ext>
                </a:extLst>
              </a:tr>
              <a:tr h="270449">
                <a:tc>
                  <a:txBody>
                    <a:bodyPr/>
                    <a:lstStyle/>
                    <a:p>
                      <a:pPr algn="ctr" fontAlgn="b"/>
                      <a:r>
                        <a:rPr lang="en-US" sz="1600" b="1" i="1" u="none" strike="noStrike" dirty="0">
                          <a:solidFill>
                            <a:schemeClr val="tx1"/>
                          </a:solidFill>
                          <a:effectLst/>
                          <a:latin typeface="+mn-lt"/>
                        </a:rPr>
                        <a:t>2015</a:t>
                      </a:r>
                    </a:p>
                  </a:txBody>
                  <a:tcPr marL="0" marR="0" marT="0" marB="0" anchor="b">
                    <a:lnL w="12700" cap="flat" cmpd="sng" algn="ctr">
                      <a:solidFill>
                        <a:schemeClr val="tx1"/>
                      </a:solidFill>
                      <a:prstDash val="solid"/>
                      <a:round/>
                      <a:headEnd type="none" w="med" len="med"/>
                      <a:tailEnd type="none" w="med" len="med"/>
                    </a:lnL>
                    <a:lnB>
                      <a:noFill/>
                    </a:lnB>
                    <a:cell3D prstMaterial="dkEdge">
                      <a:bevel/>
                      <a:lightRig rig="flood" dir="t"/>
                    </a:cell3D>
                  </a:tcPr>
                </a:tc>
                <a:tc>
                  <a:txBody>
                    <a:bodyPr/>
                    <a:lstStyle/>
                    <a:p>
                      <a:pPr algn="ctr" fontAlgn="b"/>
                      <a:r>
                        <a:rPr lang="en-US" sz="1600" b="1" i="1" u="none" strike="noStrike" dirty="0">
                          <a:solidFill>
                            <a:schemeClr val="tx1"/>
                          </a:solidFill>
                          <a:effectLst/>
                          <a:latin typeface="+mn-lt"/>
                        </a:rPr>
                        <a:t>1.38</a:t>
                      </a:r>
                    </a:p>
                  </a:txBody>
                  <a:tcPr marL="0" marR="0" marT="0" marB="0" anchor="b">
                    <a:lnB>
                      <a:noFill/>
                    </a:lnB>
                    <a:cell3D prstMaterial="dkEdge">
                      <a:bevel/>
                      <a:lightRig rig="flood" dir="t"/>
                    </a:cell3D>
                  </a:tcPr>
                </a:tc>
                <a:tc>
                  <a:txBody>
                    <a:bodyPr/>
                    <a:lstStyle/>
                    <a:p>
                      <a:pPr algn="ctr" fontAlgn="b"/>
                      <a:r>
                        <a:rPr lang="en-US" sz="1600" b="1" i="1" u="none" strike="noStrike" dirty="0">
                          <a:solidFill>
                            <a:schemeClr val="tx1"/>
                          </a:solidFill>
                          <a:effectLst/>
                          <a:latin typeface="+mn-lt"/>
                        </a:rPr>
                        <a:t>$189,016</a:t>
                      </a:r>
                    </a:p>
                  </a:txBody>
                  <a:tcPr marL="0" marR="0" marT="0" marB="0" anchor="b">
                    <a:lnB>
                      <a:noFill/>
                    </a:lnB>
                    <a:cell3D prstMaterial="dkEdge">
                      <a:bevel/>
                      <a:lightRig rig="flood" dir="t"/>
                    </a:cell3D>
                  </a:tcPr>
                </a:tc>
                <a:tc>
                  <a:txBody>
                    <a:bodyPr/>
                    <a:lstStyle/>
                    <a:p>
                      <a:pPr algn="ctr" fontAlgn="b"/>
                      <a:r>
                        <a:rPr lang="en-US" sz="1600" b="1" i="1" u="none" strike="noStrike" dirty="0">
                          <a:solidFill>
                            <a:srgbClr val="C00000"/>
                          </a:solidFill>
                          <a:effectLst/>
                          <a:latin typeface="+mn-lt"/>
                        </a:rPr>
                        <a:t>0%</a:t>
                      </a:r>
                    </a:p>
                  </a:txBody>
                  <a:tcPr marL="11289" marR="11289" marT="11289" marB="0" anchor="b">
                    <a:lnB>
                      <a:noFill/>
                    </a:lnB>
                    <a:cell3D prstMaterial="dkEdge">
                      <a:bevel/>
                      <a:lightRig rig="flood" dir="t"/>
                    </a:cell3D>
                  </a:tcPr>
                </a:tc>
                <a:tc>
                  <a:txBody>
                    <a:bodyPr/>
                    <a:lstStyle/>
                    <a:p>
                      <a:pPr algn="ctr" fontAlgn="b"/>
                      <a:r>
                        <a:rPr lang="en-US" sz="1600" b="1" i="1" u="none" strike="noStrike" dirty="0">
                          <a:solidFill>
                            <a:srgbClr val="000000"/>
                          </a:solidFill>
                          <a:effectLst/>
                          <a:latin typeface="+mn-lt"/>
                        </a:rPr>
                        <a:t>$269,030</a:t>
                      </a:r>
                    </a:p>
                  </a:txBody>
                  <a:tcPr marL="12700" marR="12700" marT="12700" marB="0" anchor="b">
                    <a:lnR w="12700" cap="flat" cmpd="sng" algn="ctr">
                      <a:solidFill>
                        <a:schemeClr val="tx1"/>
                      </a:solidFill>
                      <a:prstDash val="solid"/>
                      <a:round/>
                      <a:headEnd type="none" w="med" len="med"/>
                      <a:tailEnd type="none" w="med" len="med"/>
                    </a:lnR>
                    <a:lnB>
                      <a:noFill/>
                    </a:lnB>
                    <a:cell3D prstMaterial="dkEdge">
                      <a:bevel/>
                      <a:lightRig rig="flood" dir="t"/>
                    </a:cell3D>
                  </a:tcPr>
                </a:tc>
                <a:extLst>
                  <a:ext uri="{0D108BD9-81ED-4DB2-BD59-A6C34878D82A}">
                    <a16:rowId xmlns:a16="http://schemas.microsoft.com/office/drawing/2014/main" val="2594585527"/>
                  </a:ext>
                </a:extLst>
              </a:tr>
              <a:tr h="270449">
                <a:tc>
                  <a:txBody>
                    <a:bodyPr/>
                    <a:lstStyle/>
                    <a:p>
                      <a:pPr algn="ctr" fontAlgn="b"/>
                      <a:r>
                        <a:rPr lang="en-US" sz="1600" b="1" i="1" u="none" strike="noStrike" dirty="0">
                          <a:effectLst/>
                        </a:rPr>
                        <a:t>2016</a:t>
                      </a:r>
                      <a:endParaRPr lang="en-US" sz="1600" b="1" i="1" u="none" strike="noStrike" dirty="0">
                        <a:solidFill>
                          <a:schemeClr val="tx1"/>
                        </a:solidFill>
                        <a:effectLst/>
                        <a:latin typeface="+mn-lt"/>
                      </a:endParaRP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fontAlgn="b"/>
                      <a:r>
                        <a:rPr lang="en-US" sz="1600" b="1" i="1" u="none" strike="noStrike" dirty="0">
                          <a:effectLst/>
                        </a:rPr>
                        <a:t>11.96</a:t>
                      </a:r>
                      <a:endParaRPr lang="en-US" sz="1600" b="1" i="1" u="none" strike="noStrike" dirty="0">
                        <a:solidFill>
                          <a:schemeClr val="tx1"/>
                        </a:solidFill>
                        <a:effectLst/>
                        <a:latin typeface="+mn-lt"/>
                      </a:endParaRPr>
                    </a:p>
                  </a:txBody>
                  <a:tcPr marL="0" marR="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fontAlgn="b"/>
                      <a:r>
                        <a:rPr lang="en-US" sz="1600" b="1" i="1" u="none" strike="noStrike" dirty="0">
                          <a:effectLst/>
                        </a:rPr>
                        <a:t>$211,622</a:t>
                      </a:r>
                      <a:endParaRPr lang="en-US" sz="1600" b="1" i="1" u="none" strike="noStrike" dirty="0">
                        <a:solidFill>
                          <a:schemeClr val="tx1"/>
                        </a:solidFill>
                        <a:effectLst/>
                        <a:latin typeface="+mn-lt"/>
                      </a:endParaRPr>
                    </a:p>
                  </a:txBody>
                  <a:tcPr marL="0" marR="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fontAlgn="b"/>
                      <a:r>
                        <a:rPr lang="en-US" sz="1600" b="1" i="1" u="none" strike="noStrike" dirty="0">
                          <a:effectLst/>
                        </a:rPr>
                        <a:t>9.54%</a:t>
                      </a:r>
                      <a:endParaRPr lang="en-US" sz="1600" b="1" i="1" u="none" strike="noStrike" dirty="0">
                        <a:solidFill>
                          <a:schemeClr val="tx1"/>
                        </a:solidFill>
                        <a:effectLst/>
                        <a:latin typeface="+mn-lt"/>
                      </a:endParaRPr>
                    </a:p>
                  </a:txBody>
                  <a:tcPr marL="11289" marR="11289" marT="11289"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fontAlgn="b"/>
                      <a:r>
                        <a:rPr lang="en-US" sz="1600" b="1" i="1" u="none" strike="noStrike" dirty="0">
                          <a:solidFill>
                            <a:srgbClr val="000000"/>
                          </a:solidFill>
                          <a:effectLst/>
                          <a:latin typeface="+mn-lt"/>
                        </a:rPr>
                        <a:t>$294,695</a:t>
                      </a:r>
                    </a:p>
                  </a:txBody>
                  <a:tcPr marL="12700" marR="12700" marT="12700" marB="0" anchor="b">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10015"/>
                  </a:ext>
                </a:extLst>
              </a:tr>
              <a:tr h="270449">
                <a:tc>
                  <a:txBody>
                    <a:bodyPr/>
                    <a:lstStyle/>
                    <a:p>
                      <a:pPr algn="ctr" fontAlgn="b"/>
                      <a:r>
                        <a:rPr lang="en-US" sz="1600" b="1" i="1" u="none" strike="noStrike" dirty="0">
                          <a:solidFill>
                            <a:schemeClr val="tx1"/>
                          </a:solidFill>
                          <a:effectLst/>
                          <a:latin typeface="+mn-lt"/>
                        </a:rPr>
                        <a:t>2017</a:t>
                      </a:r>
                    </a:p>
                  </a:txBody>
                  <a:tcPr marL="0" marR="0" marT="0"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fontAlgn="b"/>
                      <a:r>
                        <a:rPr lang="en-US" sz="1600" b="1" i="1" u="none" strike="noStrike" dirty="0">
                          <a:solidFill>
                            <a:schemeClr val="tx1"/>
                          </a:solidFill>
                          <a:effectLst/>
                          <a:latin typeface="+mn-lt"/>
                        </a:rPr>
                        <a:t>21.83</a:t>
                      </a:r>
                    </a:p>
                  </a:txBody>
                  <a:tcPr marL="0" marR="0" marT="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fontAlgn="b"/>
                      <a:r>
                        <a:rPr lang="en-US" sz="1600" b="1" i="1" u="none" strike="noStrike" dirty="0">
                          <a:solidFill>
                            <a:schemeClr val="tx1"/>
                          </a:solidFill>
                          <a:effectLst/>
                          <a:latin typeface="+mn-lt"/>
                        </a:rPr>
                        <a:t>$257,819</a:t>
                      </a:r>
                    </a:p>
                  </a:txBody>
                  <a:tcPr marL="0" marR="0" marT="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fontAlgn="b"/>
                      <a:r>
                        <a:rPr lang="en-US" sz="1600" b="1" i="1" u="none" strike="noStrike" dirty="0">
                          <a:solidFill>
                            <a:schemeClr val="tx1"/>
                          </a:solidFill>
                          <a:effectLst/>
                          <a:latin typeface="+mn-lt"/>
                        </a:rPr>
                        <a:t>13.00%</a:t>
                      </a:r>
                    </a:p>
                  </a:txBody>
                  <a:tcPr marL="11289" marR="11289" marT="11289"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fontAlgn="b"/>
                      <a:r>
                        <a:rPr lang="en-US" sz="1600" b="1" i="1" u="none" strike="noStrike" dirty="0">
                          <a:solidFill>
                            <a:srgbClr val="000000"/>
                          </a:solidFill>
                          <a:effectLst/>
                          <a:latin typeface="+mn-lt"/>
                        </a:rPr>
                        <a:t>$333,006</a:t>
                      </a:r>
                    </a:p>
                  </a:txBody>
                  <a:tcPr marL="12700" marR="12700" marT="12700"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1861368578"/>
                  </a:ext>
                </a:extLst>
              </a:tr>
              <a:tr h="417689">
                <a:tc>
                  <a:txBody>
                    <a:bodyPr/>
                    <a:lstStyle/>
                    <a:p>
                      <a:pPr algn="ctr" fontAlgn="b"/>
                      <a:r>
                        <a:rPr lang="en-US" sz="1600" b="1" i="1" u="none" strike="noStrike" dirty="0">
                          <a:effectLst/>
                        </a:rPr>
                        <a:t>Acct Balance</a:t>
                      </a:r>
                      <a:endParaRPr lang="en-US" sz="1600" b="1" i="1" u="none" strike="noStrike" dirty="0">
                        <a:solidFill>
                          <a:schemeClr val="tx1"/>
                        </a:solidFill>
                        <a:effectLst/>
                        <a:latin typeface="Calibri"/>
                      </a:endParaRPr>
                    </a:p>
                  </a:txBody>
                  <a:tcPr marL="11289" marR="11289" marT="11289"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cell3D prstMaterial="dkEdge">
                      <a:bevel/>
                      <a:lightRig rig="flood" dir="t"/>
                    </a:cell3D>
                    <a:solidFill>
                      <a:schemeClr val="accent3">
                        <a:lumMod val="20000"/>
                        <a:lumOff val="80000"/>
                      </a:schemeClr>
                    </a:solidFill>
                  </a:tcPr>
                </a:tc>
                <a:tc>
                  <a:txBody>
                    <a:bodyPr/>
                    <a:lstStyle/>
                    <a:p>
                      <a:pPr algn="ctr" fontAlgn="b"/>
                      <a:endParaRPr lang="en-US" sz="1600" b="1" i="0" u="none" strike="noStrike" dirty="0">
                        <a:solidFill>
                          <a:schemeClr val="tx1"/>
                        </a:solidFill>
                        <a:effectLst/>
                        <a:latin typeface="+mn-lt"/>
                      </a:endParaRPr>
                    </a:p>
                  </a:txBody>
                  <a:tcPr marL="11289" marR="11289" marT="11289" marB="0" anchor="b">
                    <a:lnT w="12700" cap="flat" cmpd="sng" algn="ctr">
                      <a:solidFill>
                        <a:schemeClr val="tx1"/>
                      </a:solidFill>
                      <a:prstDash val="solid"/>
                      <a:round/>
                      <a:headEnd type="none" w="med" len="med"/>
                      <a:tailEnd type="none" w="med" len="med"/>
                    </a:lnT>
                    <a:cell3D prstMaterial="dkEdge">
                      <a:bevel/>
                      <a:lightRig rig="flood" dir="t"/>
                    </a:cell3D>
                    <a:solidFill>
                      <a:schemeClr val="accent3">
                        <a:lumMod val="20000"/>
                        <a:lumOff val="80000"/>
                      </a:schemeClr>
                    </a:solidFill>
                  </a:tcPr>
                </a:tc>
                <a:tc>
                  <a:txBody>
                    <a:bodyPr/>
                    <a:lstStyle/>
                    <a:p>
                      <a:pPr algn="ctr" fontAlgn="b"/>
                      <a:r>
                        <a:rPr lang="en-US" sz="2700" b="1" i="1" u="none" strike="noStrike" dirty="0">
                          <a:effectLst/>
                        </a:rPr>
                        <a:t>$257,819</a:t>
                      </a:r>
                      <a:endParaRPr lang="en-US" sz="2700" b="1" i="1" u="none" strike="noStrike" dirty="0">
                        <a:solidFill>
                          <a:schemeClr val="tx1"/>
                        </a:solidFill>
                        <a:effectLst/>
                        <a:latin typeface="+mn-lt"/>
                      </a:endParaRPr>
                    </a:p>
                  </a:txBody>
                  <a:tcPr marL="11289" marR="11289" marT="11289" marB="0" anchor="b">
                    <a:lnT w="12700" cap="flat" cmpd="sng" algn="ctr">
                      <a:solidFill>
                        <a:schemeClr val="tx1"/>
                      </a:solidFill>
                      <a:prstDash val="solid"/>
                      <a:round/>
                      <a:headEnd type="none" w="med" len="med"/>
                      <a:tailEnd type="none" w="med" len="med"/>
                    </a:lnT>
                    <a:cell3D prstMaterial="dkEdge">
                      <a:bevel/>
                      <a:lightRig rig="flood" dir="t"/>
                    </a:cell3D>
                    <a:solidFill>
                      <a:schemeClr val="accent3">
                        <a:lumMod val="20000"/>
                        <a:lumOff val="80000"/>
                      </a:schemeClr>
                    </a:solidFill>
                  </a:tcPr>
                </a:tc>
                <a:tc>
                  <a:txBody>
                    <a:bodyPr/>
                    <a:lstStyle/>
                    <a:p>
                      <a:pPr algn="ctr" fontAlgn="b"/>
                      <a:endParaRPr lang="en-US" sz="1600" b="1" i="0" u="none" strike="noStrike" dirty="0">
                        <a:solidFill>
                          <a:schemeClr val="tx1"/>
                        </a:solidFill>
                        <a:effectLst/>
                        <a:latin typeface="+mn-lt"/>
                      </a:endParaRPr>
                    </a:p>
                  </a:txBody>
                  <a:tcPr marL="11289" marR="11289" marT="11289" marB="0" anchor="b">
                    <a:lnT w="12700" cap="flat" cmpd="sng" algn="ctr">
                      <a:solidFill>
                        <a:schemeClr val="tx1"/>
                      </a:solidFill>
                      <a:prstDash val="solid"/>
                      <a:round/>
                      <a:headEnd type="none" w="med" len="med"/>
                      <a:tailEnd type="none" w="med" len="med"/>
                    </a:lnT>
                    <a:cell3D prstMaterial="dkEdge">
                      <a:bevel/>
                      <a:lightRig rig="flood" dir="t"/>
                    </a:cell3D>
                    <a:solidFill>
                      <a:schemeClr val="accent3">
                        <a:lumMod val="20000"/>
                        <a:lumOff val="80000"/>
                      </a:schemeClr>
                    </a:solidFill>
                  </a:tcPr>
                </a:tc>
                <a:tc>
                  <a:txBody>
                    <a:bodyPr/>
                    <a:lstStyle/>
                    <a:p>
                      <a:pPr algn="ctr" fontAlgn="b"/>
                      <a:r>
                        <a:rPr lang="en-US" sz="2700" b="1" i="1" u="none" strike="noStrike" dirty="0">
                          <a:effectLst/>
                        </a:rPr>
                        <a:t>$333,006</a:t>
                      </a:r>
                      <a:endParaRPr lang="en-US" sz="2700" b="1" i="1" u="none" strike="noStrike" dirty="0">
                        <a:solidFill>
                          <a:schemeClr val="tx1"/>
                        </a:solidFill>
                        <a:effectLst/>
                        <a:latin typeface="+mn-lt"/>
                      </a:endParaRPr>
                    </a:p>
                  </a:txBody>
                  <a:tcPr marL="11289" marR="11289" marT="11289"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cell3D prstMaterial="dkEdge">
                      <a:bevel/>
                      <a:lightRig rig="flood" dir="t"/>
                    </a:cell3D>
                    <a:solidFill>
                      <a:schemeClr val="accent3">
                        <a:lumMod val="20000"/>
                        <a:lumOff val="80000"/>
                      </a:schemeClr>
                    </a:solidFill>
                  </a:tcPr>
                </a:tc>
                <a:extLst>
                  <a:ext uri="{0D108BD9-81ED-4DB2-BD59-A6C34878D82A}">
                    <a16:rowId xmlns:a16="http://schemas.microsoft.com/office/drawing/2014/main" val="10016"/>
                  </a:ext>
                </a:extLst>
              </a:tr>
              <a:tr h="417689">
                <a:tc>
                  <a:txBody>
                    <a:bodyPr/>
                    <a:lstStyle/>
                    <a:p>
                      <a:pPr algn="ctr" fontAlgn="b"/>
                      <a:r>
                        <a:rPr lang="en-US" sz="2000" b="1" i="1" u="none" strike="noStrike" dirty="0">
                          <a:effectLst/>
                        </a:rPr>
                        <a:t>Avg ROR</a:t>
                      </a:r>
                      <a:endParaRPr lang="en-US" sz="2000" b="1" i="1" u="none" strike="noStrike" dirty="0">
                        <a:solidFill>
                          <a:schemeClr val="tx1"/>
                        </a:solidFill>
                        <a:effectLst/>
                        <a:latin typeface="Calibri"/>
                      </a:endParaRPr>
                    </a:p>
                  </a:txBody>
                  <a:tcPr marL="11289" marR="11289" marT="11289"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cell3D prstMaterial="dkEdge">
                      <a:bevel/>
                      <a:lightRig rig="flood" dir="t"/>
                    </a:cell3D>
                    <a:solidFill>
                      <a:schemeClr val="accent3">
                        <a:lumMod val="75000"/>
                      </a:schemeClr>
                    </a:solidFill>
                  </a:tcPr>
                </a:tc>
                <a:tc>
                  <a:txBody>
                    <a:bodyPr/>
                    <a:lstStyle/>
                    <a:p>
                      <a:pPr algn="ctr" fontAlgn="b"/>
                      <a:r>
                        <a:rPr lang="en-US" sz="2700" b="1" i="1" u="none" strike="noStrike" dirty="0">
                          <a:effectLst/>
                        </a:rPr>
                        <a:t>5.41</a:t>
                      </a:r>
                      <a:r>
                        <a:rPr lang="en-US" sz="2700" b="1" u="none" strike="noStrike" dirty="0">
                          <a:effectLst/>
                        </a:rPr>
                        <a:t>%</a:t>
                      </a:r>
                      <a:endParaRPr lang="en-US" sz="2700" b="1" i="0" u="none" strike="noStrike" dirty="0">
                        <a:solidFill>
                          <a:schemeClr val="tx1"/>
                        </a:solidFill>
                        <a:effectLst/>
                        <a:latin typeface="+mn-lt"/>
                      </a:endParaRPr>
                    </a:p>
                  </a:txBody>
                  <a:tcPr marL="11289" marR="11289" marT="11289" marB="0" anchor="b">
                    <a:lnB w="12700" cap="flat" cmpd="sng" algn="ctr">
                      <a:solidFill>
                        <a:schemeClr val="tx1"/>
                      </a:solidFill>
                      <a:prstDash val="solid"/>
                      <a:round/>
                      <a:headEnd type="none" w="med" len="med"/>
                      <a:tailEnd type="none" w="med" len="med"/>
                    </a:lnB>
                    <a:cell3D prstMaterial="dkEdge">
                      <a:bevel/>
                      <a:lightRig rig="flood" dir="t"/>
                    </a:cell3D>
                    <a:solidFill>
                      <a:schemeClr val="accent3">
                        <a:lumMod val="75000"/>
                      </a:schemeClr>
                    </a:solidFill>
                  </a:tcPr>
                </a:tc>
                <a:tc>
                  <a:txBody>
                    <a:bodyPr/>
                    <a:lstStyle/>
                    <a:p>
                      <a:pPr algn="r" fontAlgn="b"/>
                      <a:endParaRPr lang="en-US" sz="1600" b="1" i="0" u="none" strike="noStrike" dirty="0">
                        <a:solidFill>
                          <a:schemeClr val="tx1"/>
                        </a:solidFill>
                        <a:effectLst/>
                        <a:latin typeface="+mn-lt"/>
                      </a:endParaRPr>
                    </a:p>
                  </a:txBody>
                  <a:tcPr marL="11289" marR="11289" marT="11289" marB="0" anchor="b">
                    <a:lnB w="12700" cap="flat" cmpd="sng" algn="ctr">
                      <a:solidFill>
                        <a:schemeClr val="tx1"/>
                      </a:solidFill>
                      <a:prstDash val="solid"/>
                      <a:round/>
                      <a:headEnd type="none" w="med" len="med"/>
                      <a:tailEnd type="none" w="med" len="med"/>
                    </a:lnB>
                    <a:cell3D prstMaterial="dkEdge">
                      <a:bevel/>
                      <a:lightRig rig="flood" dir="t"/>
                    </a:cell3D>
                    <a:solidFill>
                      <a:schemeClr val="accent3">
                        <a:lumMod val="75000"/>
                      </a:schemeClr>
                    </a:solidFill>
                  </a:tcPr>
                </a:tc>
                <a:tc>
                  <a:txBody>
                    <a:bodyPr/>
                    <a:lstStyle/>
                    <a:p>
                      <a:pPr algn="ctr" fontAlgn="b"/>
                      <a:r>
                        <a:rPr lang="en-US" sz="2700" b="1" i="1" u="none" strike="noStrike" dirty="0">
                          <a:effectLst/>
                        </a:rPr>
                        <a:t>6.91%</a:t>
                      </a:r>
                      <a:endParaRPr lang="en-US" sz="2700" b="1" i="1" u="none" strike="noStrike" dirty="0">
                        <a:solidFill>
                          <a:schemeClr val="tx1"/>
                        </a:solidFill>
                        <a:effectLst/>
                        <a:latin typeface="+mn-lt"/>
                      </a:endParaRPr>
                    </a:p>
                  </a:txBody>
                  <a:tcPr marL="11289" marR="11289" marT="11289" marB="0" anchor="b">
                    <a:lnB w="12700" cap="flat" cmpd="sng" algn="ctr">
                      <a:solidFill>
                        <a:schemeClr val="tx1"/>
                      </a:solidFill>
                      <a:prstDash val="solid"/>
                      <a:round/>
                      <a:headEnd type="none" w="med" len="med"/>
                      <a:tailEnd type="none" w="med" len="med"/>
                    </a:lnB>
                    <a:cell3D prstMaterial="dkEdge">
                      <a:bevel/>
                      <a:lightRig rig="flood" dir="t"/>
                    </a:cell3D>
                    <a:solidFill>
                      <a:schemeClr val="accent3">
                        <a:lumMod val="75000"/>
                      </a:schemeClr>
                    </a:solidFill>
                  </a:tcPr>
                </a:tc>
                <a:tc>
                  <a:txBody>
                    <a:bodyPr/>
                    <a:lstStyle/>
                    <a:p>
                      <a:pPr algn="r" fontAlgn="b"/>
                      <a:endParaRPr lang="en-US" sz="1600" b="1" i="0" u="none" strike="noStrike" dirty="0">
                        <a:solidFill>
                          <a:schemeClr val="tx1"/>
                        </a:solidFill>
                        <a:effectLst/>
                        <a:latin typeface="+mn-lt"/>
                      </a:endParaRPr>
                    </a:p>
                  </a:txBody>
                  <a:tcPr marL="11289" marR="11289" marT="11289"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a:lightRig rig="flood" dir="t"/>
                    </a:cell3D>
                    <a:solidFill>
                      <a:schemeClr val="accent3">
                        <a:lumMod val="75000"/>
                      </a:schemeClr>
                    </a:solidFill>
                  </a:tcPr>
                </a:tc>
                <a:extLst>
                  <a:ext uri="{0D108BD9-81ED-4DB2-BD59-A6C34878D82A}">
                    <a16:rowId xmlns:a16="http://schemas.microsoft.com/office/drawing/2014/main" val="10017"/>
                  </a:ext>
                </a:extLst>
              </a:tr>
            </a:tbl>
          </a:graphicData>
        </a:graphic>
      </p:graphicFrame>
      <p:sp>
        <p:nvSpPr>
          <p:cNvPr id="7" name="TextBox 6"/>
          <p:cNvSpPr txBox="1"/>
          <p:nvPr/>
        </p:nvSpPr>
        <p:spPr>
          <a:xfrm>
            <a:off x="341376" y="6413434"/>
            <a:ext cx="11509248" cy="235898"/>
          </a:xfrm>
          <a:prstGeom prst="rect">
            <a:avLst/>
          </a:prstGeom>
          <a:noFill/>
        </p:spPr>
        <p:txBody>
          <a:bodyPr wrap="square" rtlCol="0">
            <a:spAutoFit/>
          </a:bodyPr>
          <a:lstStyle/>
          <a:p>
            <a:pPr defTabSz="609585">
              <a:defRPr/>
            </a:pPr>
            <a:r>
              <a:rPr lang="en-US" sz="933" dirty="0">
                <a:solidFill>
                  <a:prstClr val="black"/>
                </a:solidFill>
                <a:latin typeface="Calibri"/>
              </a:rPr>
              <a:t>The S&amp;P Index values include the annual dividends or total returns – The IUL column uses only the S&amp;P annual price values. This is why there are differences in the crediting values in years 5, 6, 8,11,12, and 15 on the IUL column.  </a:t>
            </a:r>
          </a:p>
        </p:txBody>
      </p:sp>
      <p:sp>
        <p:nvSpPr>
          <p:cNvPr id="2" name="Footer Placeholder 1">
            <a:extLst>
              <a:ext uri="{FF2B5EF4-FFF2-40B4-BE49-F238E27FC236}">
                <a16:creationId xmlns:a16="http://schemas.microsoft.com/office/drawing/2014/main" id="{ED7E09DA-43F9-4A91-BEF7-5F7066AAB7F9}"/>
              </a:ext>
            </a:extLst>
          </p:cNvPr>
          <p:cNvSpPr>
            <a:spLocks noGrp="1"/>
          </p:cNvSpPr>
          <p:nvPr>
            <p:ph type="ftr" sz="quarter" idx="11"/>
          </p:nvPr>
        </p:nvSpPr>
        <p:spPr>
          <a:xfrm>
            <a:off x="780175" y="6507352"/>
            <a:ext cx="10838799" cy="365125"/>
          </a:xfrm>
        </p:spPr>
        <p:txBody>
          <a:bodyPr/>
          <a:lstStyle/>
          <a:p>
            <a:r>
              <a:rPr lang="en-US" dirty="0"/>
              <a:t>Copyright 2017 – </a:t>
            </a:r>
            <a:r>
              <a:rPr lang="en-US" dirty="0" err="1"/>
              <a:t>TriQuest</a:t>
            </a:r>
            <a:r>
              <a:rPr lang="en-US" dirty="0"/>
              <a:t> Insurance Agency, LLC – 1407 Stephanie Way Ste B, Chesapeake, VA 23320 – 757.424.8901 – For Financial Professional Use Only</a:t>
            </a:r>
          </a:p>
        </p:txBody>
      </p:sp>
    </p:spTree>
    <p:extLst>
      <p:ext uri="{BB962C8B-B14F-4D97-AF65-F5344CB8AC3E}">
        <p14:creationId xmlns:p14="http://schemas.microsoft.com/office/powerpoint/2010/main" val="1261387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C958-863A-4478-90FC-10301F5ACEDD}"/>
              </a:ext>
            </a:extLst>
          </p:cNvPr>
          <p:cNvSpPr>
            <a:spLocks noGrp="1"/>
          </p:cNvSpPr>
          <p:nvPr>
            <p:ph type="title"/>
          </p:nvPr>
        </p:nvSpPr>
        <p:spPr/>
        <p:txBody>
          <a:bodyPr/>
          <a:lstStyle/>
          <a:p>
            <a:pPr algn="ctr"/>
            <a:r>
              <a:rPr lang="en-US" b="1" dirty="0">
                <a:solidFill>
                  <a:schemeClr val="accent5">
                    <a:lumMod val="50000"/>
                  </a:schemeClr>
                </a:solidFill>
                <a:latin typeface="Baskerville Old Face" panose="02020602080505020303" pitchFamily="18" charset="0"/>
              </a:rPr>
              <a:t>Taxes</a:t>
            </a:r>
          </a:p>
        </p:txBody>
      </p:sp>
      <p:sp>
        <p:nvSpPr>
          <p:cNvPr id="3" name="Content Placeholder 2">
            <a:extLst>
              <a:ext uri="{FF2B5EF4-FFF2-40B4-BE49-F238E27FC236}">
                <a16:creationId xmlns:a16="http://schemas.microsoft.com/office/drawing/2014/main" id="{A25C79F7-3B3F-4A5D-A84B-6ACC393F769E}"/>
              </a:ext>
            </a:extLst>
          </p:cNvPr>
          <p:cNvSpPr>
            <a:spLocks noGrp="1"/>
          </p:cNvSpPr>
          <p:nvPr>
            <p:ph idx="1"/>
          </p:nvPr>
        </p:nvSpPr>
        <p:spPr>
          <a:xfrm>
            <a:off x="5340938" y="1992241"/>
            <a:ext cx="6012862" cy="4351338"/>
          </a:xfrm>
        </p:spPr>
        <p:txBody>
          <a:bodyPr>
            <a:normAutofit fontScale="77500" lnSpcReduction="20000"/>
          </a:bodyPr>
          <a:lstStyle/>
          <a:p>
            <a:pPr marL="0" indent="0">
              <a:buNone/>
            </a:pPr>
            <a:r>
              <a:rPr lang="en-US" b="1" dirty="0"/>
              <a:t>Gary and Martha </a:t>
            </a:r>
            <a:r>
              <a:rPr lang="en-US" dirty="0"/>
              <a:t>(66 years old)</a:t>
            </a:r>
          </a:p>
          <a:p>
            <a:r>
              <a:rPr lang="en-US" dirty="0"/>
              <a:t>$50,000 (pension money)</a:t>
            </a:r>
          </a:p>
          <a:p>
            <a:r>
              <a:rPr lang="en-US" dirty="0"/>
              <a:t>$40,000 (Social Security)</a:t>
            </a:r>
          </a:p>
          <a:p>
            <a:r>
              <a:rPr lang="en-US" b="1" dirty="0"/>
              <a:t>$800,000 </a:t>
            </a:r>
            <a:r>
              <a:rPr lang="en-US" dirty="0"/>
              <a:t>(IRAs)</a:t>
            </a:r>
          </a:p>
          <a:p>
            <a:r>
              <a:rPr lang="en-US" dirty="0"/>
              <a:t>Zero debt</a:t>
            </a:r>
          </a:p>
          <a:p>
            <a:r>
              <a:rPr lang="en-US" dirty="0"/>
              <a:t>Concerned about </a:t>
            </a:r>
            <a:r>
              <a:rPr lang="en-US" b="1" dirty="0"/>
              <a:t>higher taxes and being forced to take money out in RMDs</a:t>
            </a:r>
            <a:r>
              <a:rPr lang="en-US" dirty="0"/>
              <a:t> that they don’t currently need or anticipate needing in the future</a:t>
            </a:r>
          </a:p>
          <a:p>
            <a:r>
              <a:rPr lang="en-US" dirty="0"/>
              <a:t>Instead of waiting until 70 ½ (in concert with the tax planner we introduced them to) we moved money </a:t>
            </a:r>
            <a:r>
              <a:rPr lang="en-US" b="1" dirty="0">
                <a:solidFill>
                  <a:srgbClr val="92D050"/>
                </a:solidFill>
              </a:rPr>
              <a:t>from “RMD to Tax Free” retirement income with $400,000 of their money</a:t>
            </a:r>
            <a:r>
              <a:rPr lang="en-US" dirty="0"/>
              <a:t>.</a:t>
            </a:r>
          </a:p>
        </p:txBody>
      </p:sp>
      <p:pic>
        <p:nvPicPr>
          <p:cNvPr id="4" name="Content Placeholder 4" descr="Compass">
            <a:extLst>
              <a:ext uri="{FF2B5EF4-FFF2-40B4-BE49-F238E27FC236}">
                <a16:creationId xmlns:a16="http://schemas.microsoft.com/office/drawing/2014/main" id="{E104AB60-6ADD-4750-A031-2D16B6BD43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26538" y="570706"/>
            <a:ext cx="914400" cy="914400"/>
          </a:xfrm>
          <a:prstGeom prst="rect">
            <a:avLst/>
          </a:prstGeom>
        </p:spPr>
      </p:pic>
      <p:pic>
        <p:nvPicPr>
          <p:cNvPr id="5" name="Picture 4">
            <a:extLst>
              <a:ext uri="{FF2B5EF4-FFF2-40B4-BE49-F238E27FC236}">
                <a16:creationId xmlns:a16="http://schemas.microsoft.com/office/drawing/2014/main" id="{9CC98759-66C8-4A42-96FF-F0ADFA3D17B3}"/>
              </a:ext>
            </a:extLst>
          </p:cNvPr>
          <p:cNvPicPr>
            <a:picLocks noChangeAspect="1"/>
          </p:cNvPicPr>
          <p:nvPr/>
        </p:nvPicPr>
        <p:blipFill>
          <a:blip r:embed="rId5"/>
          <a:stretch>
            <a:fillRect/>
          </a:stretch>
        </p:blipFill>
        <p:spPr>
          <a:xfrm>
            <a:off x="284265" y="2415381"/>
            <a:ext cx="4762500" cy="3171825"/>
          </a:xfrm>
          <a:prstGeom prst="rect">
            <a:avLst/>
          </a:prstGeom>
        </p:spPr>
      </p:pic>
      <p:sp>
        <p:nvSpPr>
          <p:cNvPr id="6" name="Footer Placeholder 5">
            <a:extLst>
              <a:ext uri="{FF2B5EF4-FFF2-40B4-BE49-F238E27FC236}">
                <a16:creationId xmlns:a16="http://schemas.microsoft.com/office/drawing/2014/main" id="{84697930-7B52-4F86-8083-1100D1D62CFF}"/>
              </a:ext>
            </a:extLst>
          </p:cNvPr>
          <p:cNvSpPr>
            <a:spLocks noGrp="1"/>
          </p:cNvSpPr>
          <p:nvPr>
            <p:ph type="ftr" sz="quarter" idx="11"/>
          </p:nvPr>
        </p:nvSpPr>
        <p:spPr>
          <a:xfrm>
            <a:off x="838200" y="6356350"/>
            <a:ext cx="9916486" cy="365125"/>
          </a:xfrm>
        </p:spPr>
        <p:txBody>
          <a:bodyPr/>
          <a:lstStyle/>
          <a:p>
            <a:r>
              <a:rPr lang="en-US" dirty="0"/>
              <a:t>Copyright 2017 – </a:t>
            </a:r>
            <a:r>
              <a:rPr lang="en-US" dirty="0" err="1"/>
              <a:t>TriQuest</a:t>
            </a:r>
            <a:r>
              <a:rPr lang="en-US" dirty="0"/>
              <a:t> Insurance Agency, LLC – 1407 Stephanie Way Ste B, Chesapeake, VA 23320 – 757.424.8901 – For Financial Professional Use Only</a:t>
            </a:r>
          </a:p>
        </p:txBody>
      </p:sp>
    </p:spTree>
    <p:extLst>
      <p:ext uri="{BB962C8B-B14F-4D97-AF65-F5344CB8AC3E}">
        <p14:creationId xmlns:p14="http://schemas.microsoft.com/office/powerpoint/2010/main" val="4190805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AC3AB7-FBF5-463B-915E-EF3D218F3690}"/>
              </a:ext>
            </a:extLst>
          </p:cNvPr>
          <p:cNvSpPr/>
          <p:nvPr/>
        </p:nvSpPr>
        <p:spPr>
          <a:xfrm>
            <a:off x="501445" y="432619"/>
            <a:ext cx="11208774" cy="5968181"/>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181C0CBE-DD35-4F16-BAA3-D06A0286D6C3}"/>
              </a:ext>
            </a:extLst>
          </p:cNvPr>
          <p:cNvSpPr txBox="1">
            <a:spLocks/>
          </p:cNvSpPr>
          <p:nvPr/>
        </p:nvSpPr>
        <p:spPr>
          <a:xfrm>
            <a:off x="848032" y="2074606"/>
            <a:ext cx="10515600" cy="48889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800" dirty="0">
                <a:solidFill>
                  <a:schemeClr val="bg1">
                    <a:lumMod val="65000"/>
                  </a:schemeClr>
                </a:solidFill>
              </a:rPr>
              <a:t>People with </a:t>
            </a:r>
            <a:r>
              <a:rPr lang="en-US" sz="4800" b="1" dirty="0">
                <a:solidFill>
                  <a:srgbClr val="1F4E79"/>
                </a:solidFill>
              </a:rPr>
              <a:t>pensions or significant amounts of money in tax-deferred vehicles </a:t>
            </a:r>
            <a:r>
              <a:rPr lang="en-US" sz="4800" dirty="0">
                <a:solidFill>
                  <a:schemeClr val="bg1">
                    <a:lumMod val="65000"/>
                  </a:schemeClr>
                </a:solidFill>
              </a:rPr>
              <a:t>can benefit from this from the </a:t>
            </a:r>
            <a:r>
              <a:rPr lang="en-US" sz="4800" b="1" dirty="0">
                <a:solidFill>
                  <a:schemeClr val="accent5">
                    <a:lumMod val="50000"/>
                  </a:schemeClr>
                </a:solidFill>
              </a:rPr>
              <a:t>“RMD to Tax Free”</a:t>
            </a:r>
            <a:r>
              <a:rPr lang="en-US" sz="4800" dirty="0">
                <a:solidFill>
                  <a:schemeClr val="tx2"/>
                </a:solidFill>
              </a:rPr>
              <a:t> </a:t>
            </a:r>
            <a:r>
              <a:rPr lang="en-US" sz="4800" dirty="0">
                <a:solidFill>
                  <a:schemeClr val="bg1">
                    <a:lumMod val="65000"/>
                  </a:schemeClr>
                </a:solidFill>
              </a:rPr>
              <a:t>move</a:t>
            </a:r>
          </a:p>
        </p:txBody>
      </p:sp>
      <p:sp>
        <p:nvSpPr>
          <p:cNvPr id="3" name="Footer Placeholder 2">
            <a:extLst>
              <a:ext uri="{FF2B5EF4-FFF2-40B4-BE49-F238E27FC236}">
                <a16:creationId xmlns:a16="http://schemas.microsoft.com/office/drawing/2014/main" id="{14D9AD07-74A3-4F96-8561-F4DCA831F85E}"/>
              </a:ext>
            </a:extLst>
          </p:cNvPr>
          <p:cNvSpPr>
            <a:spLocks noGrp="1"/>
          </p:cNvSpPr>
          <p:nvPr>
            <p:ph type="ftr" sz="quarter" idx="11"/>
          </p:nvPr>
        </p:nvSpPr>
        <p:spPr>
          <a:xfrm>
            <a:off x="696286" y="6356350"/>
            <a:ext cx="10754686" cy="365125"/>
          </a:xfrm>
        </p:spPr>
        <p:txBody>
          <a:bodyPr/>
          <a:lstStyle/>
          <a:p>
            <a:r>
              <a:rPr lang="en-US" dirty="0"/>
              <a:t>Copyright 2017 – </a:t>
            </a:r>
            <a:r>
              <a:rPr lang="en-US" dirty="0" err="1"/>
              <a:t>TriQuest</a:t>
            </a:r>
            <a:r>
              <a:rPr lang="en-US" dirty="0"/>
              <a:t> Insurance Agency, LLC – 1407 Stephanie Way Ste B, Chesapeake, VA 23320 – 757.424.8901 – For Financial Professional Use Only</a:t>
            </a:r>
          </a:p>
        </p:txBody>
      </p:sp>
    </p:spTree>
    <p:extLst>
      <p:ext uri="{BB962C8B-B14F-4D97-AF65-F5344CB8AC3E}">
        <p14:creationId xmlns:p14="http://schemas.microsoft.com/office/powerpoint/2010/main" val="258180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AC3AB7-FBF5-463B-915E-EF3D218F3690}"/>
              </a:ext>
            </a:extLst>
          </p:cNvPr>
          <p:cNvSpPr/>
          <p:nvPr/>
        </p:nvSpPr>
        <p:spPr>
          <a:xfrm>
            <a:off x="501445" y="432619"/>
            <a:ext cx="11208774" cy="596818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088A132B-F261-4FEA-B5BB-D227366119B0}"/>
              </a:ext>
            </a:extLst>
          </p:cNvPr>
          <p:cNvSpPr txBox="1">
            <a:spLocks/>
          </p:cNvSpPr>
          <p:nvPr/>
        </p:nvSpPr>
        <p:spPr>
          <a:xfrm>
            <a:off x="715297" y="73076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tx2">
                    <a:lumMod val="40000"/>
                    <a:lumOff val="60000"/>
                  </a:schemeClr>
                </a:solidFill>
                <a:latin typeface="Baskerville Old Face" panose="02020602080505020303" pitchFamily="18" charset="0"/>
              </a:rPr>
              <a:t>Takeaway Question:</a:t>
            </a:r>
          </a:p>
        </p:txBody>
      </p:sp>
      <p:sp>
        <p:nvSpPr>
          <p:cNvPr id="5" name="TextBox 4">
            <a:extLst>
              <a:ext uri="{FF2B5EF4-FFF2-40B4-BE49-F238E27FC236}">
                <a16:creationId xmlns:a16="http://schemas.microsoft.com/office/drawing/2014/main" id="{505AF32C-39A5-4511-AB64-6E2418701CF2}"/>
              </a:ext>
            </a:extLst>
          </p:cNvPr>
          <p:cNvSpPr txBox="1"/>
          <p:nvPr/>
        </p:nvSpPr>
        <p:spPr>
          <a:xfrm>
            <a:off x="954958" y="2354474"/>
            <a:ext cx="10282084" cy="1754326"/>
          </a:xfrm>
          <a:prstGeom prst="rect">
            <a:avLst/>
          </a:prstGeom>
          <a:noFill/>
        </p:spPr>
        <p:txBody>
          <a:bodyPr wrap="square" rtlCol="0">
            <a:spAutoFit/>
          </a:bodyPr>
          <a:lstStyle/>
          <a:p>
            <a:pPr algn="ctr"/>
            <a:r>
              <a:rPr lang="en-US" sz="5400" dirty="0">
                <a:solidFill>
                  <a:schemeClr val="accent1">
                    <a:lumMod val="40000"/>
                    <a:lumOff val="60000"/>
                  </a:schemeClr>
                </a:solidFill>
              </a:rPr>
              <a:t>Am I following a plan that’s going to help me go from </a:t>
            </a:r>
            <a:r>
              <a:rPr lang="en-US" sz="5400" dirty="0">
                <a:solidFill>
                  <a:schemeClr val="bg1"/>
                </a:solidFill>
              </a:rPr>
              <a:t>RMD to Tax Free</a:t>
            </a:r>
            <a:r>
              <a:rPr lang="en-US" sz="5400" dirty="0">
                <a:solidFill>
                  <a:schemeClr val="accent1">
                    <a:lumMod val="40000"/>
                    <a:lumOff val="60000"/>
                  </a:schemeClr>
                </a:solidFill>
              </a:rPr>
              <a:t>?</a:t>
            </a:r>
          </a:p>
        </p:txBody>
      </p:sp>
      <p:sp>
        <p:nvSpPr>
          <p:cNvPr id="4" name="Footer Placeholder 3">
            <a:extLst>
              <a:ext uri="{FF2B5EF4-FFF2-40B4-BE49-F238E27FC236}">
                <a16:creationId xmlns:a16="http://schemas.microsoft.com/office/drawing/2014/main" id="{96766C87-E3F4-4329-9DD8-B6CA5AE73C33}"/>
              </a:ext>
            </a:extLst>
          </p:cNvPr>
          <p:cNvSpPr>
            <a:spLocks noGrp="1"/>
          </p:cNvSpPr>
          <p:nvPr>
            <p:ph type="ftr" sz="quarter" idx="11"/>
          </p:nvPr>
        </p:nvSpPr>
        <p:spPr>
          <a:xfrm>
            <a:off x="715297" y="6356350"/>
            <a:ext cx="10685342" cy="365125"/>
          </a:xfrm>
        </p:spPr>
        <p:txBody>
          <a:bodyPr/>
          <a:lstStyle/>
          <a:p>
            <a:r>
              <a:rPr lang="en-US" dirty="0"/>
              <a:t>Copyright 2017 – </a:t>
            </a:r>
            <a:r>
              <a:rPr lang="en-US" dirty="0" err="1"/>
              <a:t>TriQuest</a:t>
            </a:r>
            <a:r>
              <a:rPr lang="en-US" dirty="0"/>
              <a:t> Insurance Agency, LLC – 1407 Stephanie Way Ste B, Chesapeake, VA 23320 – 757.424.8901 – For Financial Professional Use Only</a:t>
            </a:r>
          </a:p>
        </p:txBody>
      </p:sp>
    </p:spTree>
    <p:extLst>
      <p:ext uri="{BB962C8B-B14F-4D97-AF65-F5344CB8AC3E}">
        <p14:creationId xmlns:p14="http://schemas.microsoft.com/office/powerpoint/2010/main" val="1409186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AC3AB7-FBF5-463B-915E-EF3D218F3690}"/>
              </a:ext>
            </a:extLst>
          </p:cNvPr>
          <p:cNvSpPr/>
          <p:nvPr/>
        </p:nvSpPr>
        <p:spPr>
          <a:xfrm>
            <a:off x="501445" y="432619"/>
            <a:ext cx="11208774" cy="596818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088A132B-F261-4FEA-B5BB-D227366119B0}"/>
              </a:ext>
            </a:extLst>
          </p:cNvPr>
          <p:cNvSpPr txBox="1">
            <a:spLocks/>
          </p:cNvSpPr>
          <p:nvPr/>
        </p:nvSpPr>
        <p:spPr>
          <a:xfrm>
            <a:off x="715297" y="73076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tx2">
                    <a:lumMod val="40000"/>
                    <a:lumOff val="60000"/>
                  </a:schemeClr>
                </a:solidFill>
                <a:latin typeface="Baskerville Old Face" panose="02020602080505020303" pitchFamily="18" charset="0"/>
              </a:rPr>
              <a:t>What is an RMD?</a:t>
            </a:r>
          </a:p>
        </p:txBody>
      </p:sp>
      <p:sp>
        <p:nvSpPr>
          <p:cNvPr id="5" name="TextBox 4">
            <a:extLst>
              <a:ext uri="{FF2B5EF4-FFF2-40B4-BE49-F238E27FC236}">
                <a16:creationId xmlns:a16="http://schemas.microsoft.com/office/drawing/2014/main" id="{505AF32C-39A5-4511-AB64-6E2418701CF2}"/>
              </a:ext>
            </a:extLst>
          </p:cNvPr>
          <p:cNvSpPr txBox="1"/>
          <p:nvPr/>
        </p:nvSpPr>
        <p:spPr>
          <a:xfrm>
            <a:off x="388374" y="1879918"/>
            <a:ext cx="11434916" cy="4247317"/>
          </a:xfrm>
          <a:prstGeom prst="rect">
            <a:avLst/>
          </a:prstGeom>
          <a:noFill/>
        </p:spPr>
        <p:txBody>
          <a:bodyPr wrap="square" rtlCol="0">
            <a:spAutoFit/>
          </a:bodyPr>
          <a:lstStyle/>
          <a:p>
            <a:pPr algn="ctr"/>
            <a:r>
              <a:rPr lang="en-US" sz="5400" dirty="0">
                <a:solidFill>
                  <a:schemeClr val="accent1">
                    <a:lumMod val="40000"/>
                    <a:lumOff val="60000"/>
                  </a:schemeClr>
                </a:solidFill>
              </a:rPr>
              <a:t>A </a:t>
            </a:r>
            <a:r>
              <a:rPr lang="en-US" sz="5400" b="1" dirty="0">
                <a:solidFill>
                  <a:schemeClr val="bg1"/>
                </a:solidFill>
              </a:rPr>
              <a:t>Required Minimum Distribution </a:t>
            </a:r>
            <a:r>
              <a:rPr lang="en-US" sz="5400" dirty="0">
                <a:solidFill>
                  <a:schemeClr val="accent1">
                    <a:lumMod val="40000"/>
                    <a:lumOff val="60000"/>
                  </a:schemeClr>
                </a:solidFill>
              </a:rPr>
              <a:t>is the amount of </a:t>
            </a:r>
            <a:r>
              <a:rPr lang="en-US" sz="5400" dirty="0">
                <a:solidFill>
                  <a:schemeClr val="bg1"/>
                </a:solidFill>
              </a:rPr>
              <a:t>money that must be withdrawn from Qualified Plans</a:t>
            </a:r>
            <a:r>
              <a:rPr lang="en-US" sz="5400" dirty="0">
                <a:solidFill>
                  <a:schemeClr val="accent1">
                    <a:lumMod val="40000"/>
                    <a:lumOff val="60000"/>
                  </a:schemeClr>
                </a:solidFill>
              </a:rPr>
              <a:t> (401(k)s, IRAs, TSPs, etc.) once you reach age </a:t>
            </a:r>
            <a:r>
              <a:rPr lang="en-US" sz="5400" b="1" dirty="0">
                <a:solidFill>
                  <a:schemeClr val="bg1"/>
                </a:solidFill>
              </a:rPr>
              <a:t>70 ½ </a:t>
            </a:r>
          </a:p>
        </p:txBody>
      </p:sp>
      <p:sp>
        <p:nvSpPr>
          <p:cNvPr id="4" name="Footer Placeholder 3">
            <a:extLst>
              <a:ext uri="{FF2B5EF4-FFF2-40B4-BE49-F238E27FC236}">
                <a16:creationId xmlns:a16="http://schemas.microsoft.com/office/drawing/2014/main" id="{91D8FFAF-648A-4873-8F7A-D2D9D5C9DB07}"/>
              </a:ext>
            </a:extLst>
          </p:cNvPr>
          <p:cNvSpPr>
            <a:spLocks noGrp="1"/>
          </p:cNvSpPr>
          <p:nvPr>
            <p:ph type="ftr" sz="quarter" idx="11"/>
          </p:nvPr>
        </p:nvSpPr>
        <p:spPr>
          <a:xfrm>
            <a:off x="501445" y="6356350"/>
            <a:ext cx="11189110" cy="365125"/>
          </a:xfrm>
        </p:spPr>
        <p:txBody>
          <a:bodyPr/>
          <a:lstStyle/>
          <a:p>
            <a:r>
              <a:rPr lang="en-US" dirty="0"/>
              <a:t>Copyright 2017 – </a:t>
            </a:r>
            <a:r>
              <a:rPr lang="en-US" dirty="0" err="1"/>
              <a:t>TriQuest</a:t>
            </a:r>
            <a:r>
              <a:rPr lang="en-US" dirty="0"/>
              <a:t> Insurance Agency, LLC – 1407 Stephanie Way Ste B, Chesapeake, VA 23320 – 757.424.8901 – For Financial Professional Use Only</a:t>
            </a:r>
          </a:p>
        </p:txBody>
      </p:sp>
    </p:spTree>
    <p:extLst>
      <p:ext uri="{BB962C8B-B14F-4D97-AF65-F5344CB8AC3E}">
        <p14:creationId xmlns:p14="http://schemas.microsoft.com/office/powerpoint/2010/main" val="1835386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C958-863A-4478-90FC-10301F5ACEDD}"/>
              </a:ext>
            </a:extLst>
          </p:cNvPr>
          <p:cNvSpPr>
            <a:spLocks noGrp="1"/>
          </p:cNvSpPr>
          <p:nvPr>
            <p:ph type="title"/>
          </p:nvPr>
        </p:nvSpPr>
        <p:spPr/>
        <p:txBody>
          <a:bodyPr/>
          <a:lstStyle/>
          <a:p>
            <a:pPr algn="ctr"/>
            <a:r>
              <a:rPr lang="en-US" b="1" dirty="0">
                <a:solidFill>
                  <a:schemeClr val="accent5">
                    <a:lumMod val="50000"/>
                  </a:schemeClr>
                </a:solidFill>
                <a:latin typeface="Baskerville Old Face" panose="02020602080505020303" pitchFamily="18" charset="0"/>
              </a:rPr>
              <a:t>Tax Risk </a:t>
            </a:r>
          </a:p>
        </p:txBody>
      </p:sp>
      <p:sp>
        <p:nvSpPr>
          <p:cNvPr id="3" name="Content Placeholder 2">
            <a:extLst>
              <a:ext uri="{FF2B5EF4-FFF2-40B4-BE49-F238E27FC236}">
                <a16:creationId xmlns:a16="http://schemas.microsoft.com/office/drawing/2014/main" id="{A25C79F7-3B3F-4A5D-A84B-6ACC393F769E}"/>
              </a:ext>
            </a:extLst>
          </p:cNvPr>
          <p:cNvSpPr>
            <a:spLocks noGrp="1"/>
          </p:cNvSpPr>
          <p:nvPr>
            <p:ph idx="1"/>
          </p:nvPr>
        </p:nvSpPr>
        <p:spPr/>
        <p:txBody>
          <a:bodyPr/>
          <a:lstStyle/>
          <a:p>
            <a:pPr marL="0" indent="0">
              <a:buNone/>
            </a:pPr>
            <a:r>
              <a:rPr lang="en-US" dirty="0">
                <a:solidFill>
                  <a:srgbClr val="1F4E79"/>
                </a:solidFill>
              </a:rPr>
              <a:t>The common </a:t>
            </a:r>
            <a:r>
              <a:rPr lang="en-US" b="1" dirty="0">
                <a:solidFill>
                  <a:srgbClr val="1F4E79"/>
                </a:solidFill>
              </a:rPr>
              <a:t>misconception</a:t>
            </a:r>
            <a:r>
              <a:rPr lang="en-US" dirty="0">
                <a:solidFill>
                  <a:srgbClr val="1F4E79"/>
                </a:solidFill>
              </a:rPr>
              <a:t> is that </a:t>
            </a:r>
            <a:r>
              <a:rPr lang="en-US" b="1" dirty="0">
                <a:solidFill>
                  <a:srgbClr val="1F4E79"/>
                </a:solidFill>
              </a:rPr>
              <a:t>you’ll be in a lower tax bracket in retirement</a:t>
            </a:r>
            <a:r>
              <a:rPr lang="en-US" dirty="0">
                <a:solidFill>
                  <a:srgbClr val="1F4E79"/>
                </a:solidFill>
              </a:rPr>
              <a:t> when you are taking money from your </a:t>
            </a:r>
            <a:r>
              <a:rPr lang="en-US" b="1" dirty="0">
                <a:solidFill>
                  <a:srgbClr val="1F4E79"/>
                </a:solidFill>
              </a:rPr>
              <a:t>qualified accounts </a:t>
            </a:r>
            <a:r>
              <a:rPr lang="en-US" dirty="0">
                <a:solidFill>
                  <a:srgbClr val="1F4E79"/>
                </a:solidFill>
              </a:rPr>
              <a:t>(IRAs, TSPs, 401(k)s, etc.)</a:t>
            </a:r>
          </a:p>
          <a:p>
            <a:pPr marL="0" indent="0">
              <a:buNone/>
            </a:pPr>
            <a:endParaRPr lang="en-US" dirty="0">
              <a:solidFill>
                <a:srgbClr val="1F4E79"/>
              </a:solidFill>
            </a:endParaRPr>
          </a:p>
          <a:p>
            <a:pPr marL="0" indent="0" algn="ctr">
              <a:buNone/>
            </a:pPr>
            <a:r>
              <a:rPr lang="en-US" sz="3600" b="1" dirty="0">
                <a:solidFill>
                  <a:srgbClr val="1F4E79"/>
                </a:solidFill>
              </a:rPr>
              <a:t>What if taxes go up?</a:t>
            </a:r>
          </a:p>
        </p:txBody>
      </p:sp>
      <p:pic>
        <p:nvPicPr>
          <p:cNvPr id="4" name="Content Placeholder 4" descr="Compass">
            <a:extLst>
              <a:ext uri="{FF2B5EF4-FFF2-40B4-BE49-F238E27FC236}">
                <a16:creationId xmlns:a16="http://schemas.microsoft.com/office/drawing/2014/main" id="{F0093897-5E70-4FE6-9BF5-79F5AE47EE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31542" y="570706"/>
            <a:ext cx="914400" cy="914400"/>
          </a:xfrm>
          <a:prstGeom prst="rect">
            <a:avLst/>
          </a:prstGeom>
        </p:spPr>
      </p:pic>
      <p:pic>
        <p:nvPicPr>
          <p:cNvPr id="5" name="Picture 4">
            <a:extLst>
              <a:ext uri="{FF2B5EF4-FFF2-40B4-BE49-F238E27FC236}">
                <a16:creationId xmlns:a16="http://schemas.microsoft.com/office/drawing/2014/main" id="{70B1B084-1803-487A-8868-2F0AF966C2C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79958" y="4407259"/>
            <a:ext cx="2632084" cy="1999661"/>
          </a:xfrm>
          <a:prstGeom prst="rect">
            <a:avLst/>
          </a:prstGeom>
        </p:spPr>
      </p:pic>
      <p:sp>
        <p:nvSpPr>
          <p:cNvPr id="7" name="Footer Placeholder 6">
            <a:extLst>
              <a:ext uri="{FF2B5EF4-FFF2-40B4-BE49-F238E27FC236}">
                <a16:creationId xmlns:a16="http://schemas.microsoft.com/office/drawing/2014/main" id="{9E1D5BC3-ECD9-443E-B2B7-C41A6DBC1B96}"/>
              </a:ext>
            </a:extLst>
          </p:cNvPr>
          <p:cNvSpPr>
            <a:spLocks noGrp="1"/>
          </p:cNvSpPr>
          <p:nvPr>
            <p:ph type="ftr" sz="quarter" idx="11"/>
          </p:nvPr>
        </p:nvSpPr>
        <p:spPr>
          <a:xfrm>
            <a:off x="352338" y="6482185"/>
            <a:ext cx="11568418" cy="365125"/>
          </a:xfrm>
        </p:spPr>
        <p:txBody>
          <a:bodyPr/>
          <a:lstStyle/>
          <a:p>
            <a:r>
              <a:rPr lang="en-US" dirty="0"/>
              <a:t>Copyright 2017 – </a:t>
            </a:r>
            <a:r>
              <a:rPr lang="en-US" dirty="0" err="1"/>
              <a:t>TriQuest</a:t>
            </a:r>
            <a:r>
              <a:rPr lang="en-US" dirty="0"/>
              <a:t> Insurance Agency, LLC – 1407 Stephanie Way Ste B, Chesapeake, VA 23320 – 757.424.8901 – For Financial Professional Use Only</a:t>
            </a:r>
          </a:p>
        </p:txBody>
      </p:sp>
    </p:spTree>
    <p:extLst>
      <p:ext uri="{BB962C8B-B14F-4D97-AF65-F5344CB8AC3E}">
        <p14:creationId xmlns:p14="http://schemas.microsoft.com/office/powerpoint/2010/main" val="48575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C958-863A-4478-90FC-10301F5ACEDD}"/>
              </a:ext>
            </a:extLst>
          </p:cNvPr>
          <p:cNvSpPr>
            <a:spLocks noGrp="1"/>
          </p:cNvSpPr>
          <p:nvPr>
            <p:ph type="title"/>
          </p:nvPr>
        </p:nvSpPr>
        <p:spPr/>
        <p:txBody>
          <a:bodyPr/>
          <a:lstStyle/>
          <a:p>
            <a:pPr algn="ctr"/>
            <a:r>
              <a:rPr lang="en-US" b="1" dirty="0">
                <a:solidFill>
                  <a:schemeClr val="accent5">
                    <a:lumMod val="50000"/>
                  </a:schemeClr>
                </a:solidFill>
                <a:latin typeface="Baskerville Old Face" panose="02020602080505020303" pitchFamily="18" charset="0"/>
              </a:rPr>
              <a:t>Over a Century of Tax History</a:t>
            </a:r>
          </a:p>
        </p:txBody>
      </p:sp>
      <p:pic>
        <p:nvPicPr>
          <p:cNvPr id="5" name="Content Placeholder 4">
            <a:extLst>
              <a:ext uri="{FF2B5EF4-FFF2-40B4-BE49-F238E27FC236}">
                <a16:creationId xmlns:a16="http://schemas.microsoft.com/office/drawing/2014/main" id="{7FF9883B-9BC3-4E8B-AEE4-72FBE22A0F00}"/>
              </a:ext>
            </a:extLst>
          </p:cNvPr>
          <p:cNvPicPr>
            <a:picLocks noGrp="1" noChangeAspect="1"/>
          </p:cNvPicPr>
          <p:nvPr>
            <p:ph idx="1"/>
          </p:nvPr>
        </p:nvPicPr>
        <p:blipFill>
          <a:blip r:embed="rId3"/>
          <a:stretch>
            <a:fillRect/>
          </a:stretch>
        </p:blipFill>
        <p:spPr>
          <a:xfrm>
            <a:off x="2193128" y="1825625"/>
            <a:ext cx="7805743" cy="4351338"/>
          </a:xfrm>
          <a:prstGeom prst="rect">
            <a:avLst/>
          </a:prstGeom>
        </p:spPr>
      </p:pic>
      <p:pic>
        <p:nvPicPr>
          <p:cNvPr id="4" name="Content Placeholder 4" descr="Compass">
            <a:extLst>
              <a:ext uri="{FF2B5EF4-FFF2-40B4-BE49-F238E27FC236}">
                <a16:creationId xmlns:a16="http://schemas.microsoft.com/office/drawing/2014/main" id="{E104AB60-6ADD-4750-A031-2D16B6BD43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72000" y="570706"/>
            <a:ext cx="914400" cy="914400"/>
          </a:xfrm>
          <a:prstGeom prst="rect">
            <a:avLst/>
          </a:prstGeom>
        </p:spPr>
      </p:pic>
      <p:sp>
        <p:nvSpPr>
          <p:cNvPr id="3" name="Footer Placeholder 2">
            <a:extLst>
              <a:ext uri="{FF2B5EF4-FFF2-40B4-BE49-F238E27FC236}">
                <a16:creationId xmlns:a16="http://schemas.microsoft.com/office/drawing/2014/main" id="{5BE6B469-22B0-431C-8B94-78D70E26E862}"/>
              </a:ext>
            </a:extLst>
          </p:cNvPr>
          <p:cNvSpPr>
            <a:spLocks noGrp="1"/>
          </p:cNvSpPr>
          <p:nvPr>
            <p:ph type="ftr" sz="quarter" idx="11"/>
          </p:nvPr>
        </p:nvSpPr>
        <p:spPr>
          <a:xfrm>
            <a:off x="1098958" y="6356350"/>
            <a:ext cx="9940954" cy="365125"/>
          </a:xfrm>
        </p:spPr>
        <p:txBody>
          <a:bodyPr/>
          <a:lstStyle/>
          <a:p>
            <a:r>
              <a:rPr lang="en-US" dirty="0"/>
              <a:t>Copyright 2017 – </a:t>
            </a:r>
            <a:r>
              <a:rPr lang="en-US" dirty="0" err="1"/>
              <a:t>TriQuest</a:t>
            </a:r>
            <a:r>
              <a:rPr lang="en-US" dirty="0"/>
              <a:t> Insurance Agency, LLC – 1407 Stephanie Way Ste B, Chesapeake, VA 23320 – 757.424.8901 – For Financial Professional Use Only</a:t>
            </a:r>
          </a:p>
        </p:txBody>
      </p:sp>
    </p:spTree>
    <p:extLst>
      <p:ext uri="{BB962C8B-B14F-4D97-AF65-F5344CB8AC3E}">
        <p14:creationId xmlns:p14="http://schemas.microsoft.com/office/powerpoint/2010/main" val="297600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C958-863A-4478-90FC-10301F5ACEDD}"/>
              </a:ext>
            </a:extLst>
          </p:cNvPr>
          <p:cNvSpPr>
            <a:spLocks noGrp="1"/>
          </p:cNvSpPr>
          <p:nvPr>
            <p:ph type="title"/>
          </p:nvPr>
        </p:nvSpPr>
        <p:spPr/>
        <p:txBody>
          <a:bodyPr/>
          <a:lstStyle/>
          <a:p>
            <a:pPr algn="ctr"/>
            <a:r>
              <a:rPr lang="en-US" b="1" dirty="0">
                <a:solidFill>
                  <a:schemeClr val="accent5">
                    <a:lumMod val="50000"/>
                  </a:schemeClr>
                </a:solidFill>
                <a:latin typeface="Baskerville Old Face" panose="02020602080505020303" pitchFamily="18" charset="0"/>
              </a:rPr>
              <a:t>The Current Tax Conversation </a:t>
            </a:r>
          </a:p>
        </p:txBody>
      </p:sp>
      <p:pic>
        <p:nvPicPr>
          <p:cNvPr id="4" name="Content Placeholder 4" descr="Compass">
            <a:extLst>
              <a:ext uri="{FF2B5EF4-FFF2-40B4-BE49-F238E27FC236}">
                <a16:creationId xmlns:a16="http://schemas.microsoft.com/office/drawing/2014/main" id="{F0093897-5E70-4FE6-9BF5-79F5AE47EE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4905" y="570706"/>
            <a:ext cx="914400" cy="914400"/>
          </a:xfrm>
          <a:prstGeom prst="rect">
            <a:avLst/>
          </a:prstGeom>
        </p:spPr>
      </p:pic>
      <p:pic>
        <p:nvPicPr>
          <p:cNvPr id="8" name="Picture 7">
            <a:extLst>
              <a:ext uri="{FF2B5EF4-FFF2-40B4-BE49-F238E27FC236}">
                <a16:creationId xmlns:a16="http://schemas.microsoft.com/office/drawing/2014/main" id="{6A62A102-FCF9-4EAB-BFE2-91C679BE7B6B}"/>
              </a:ext>
            </a:extLst>
          </p:cNvPr>
          <p:cNvPicPr>
            <a:picLocks noChangeAspect="1"/>
          </p:cNvPicPr>
          <p:nvPr/>
        </p:nvPicPr>
        <p:blipFill>
          <a:blip r:embed="rId5"/>
          <a:stretch>
            <a:fillRect/>
          </a:stretch>
        </p:blipFill>
        <p:spPr>
          <a:xfrm>
            <a:off x="2172105" y="1552459"/>
            <a:ext cx="4861469" cy="3247831"/>
          </a:xfrm>
          <a:prstGeom prst="rect">
            <a:avLst/>
          </a:prstGeom>
        </p:spPr>
      </p:pic>
      <p:pic>
        <p:nvPicPr>
          <p:cNvPr id="7" name="Picture 6">
            <a:extLst>
              <a:ext uri="{FF2B5EF4-FFF2-40B4-BE49-F238E27FC236}">
                <a16:creationId xmlns:a16="http://schemas.microsoft.com/office/drawing/2014/main" id="{015157E0-A5A9-4D0D-A148-65BE5E1CE057}"/>
              </a:ext>
            </a:extLst>
          </p:cNvPr>
          <p:cNvPicPr>
            <a:picLocks noChangeAspect="1"/>
          </p:cNvPicPr>
          <p:nvPr/>
        </p:nvPicPr>
        <p:blipFill>
          <a:blip r:embed="rId6"/>
          <a:stretch>
            <a:fillRect/>
          </a:stretch>
        </p:blipFill>
        <p:spPr>
          <a:xfrm>
            <a:off x="1125802" y="3463824"/>
            <a:ext cx="5803641" cy="3032655"/>
          </a:xfrm>
          <a:prstGeom prst="rect">
            <a:avLst/>
          </a:prstGeom>
        </p:spPr>
      </p:pic>
      <p:pic>
        <p:nvPicPr>
          <p:cNvPr id="6" name="Picture 5">
            <a:extLst>
              <a:ext uri="{FF2B5EF4-FFF2-40B4-BE49-F238E27FC236}">
                <a16:creationId xmlns:a16="http://schemas.microsoft.com/office/drawing/2014/main" id="{5F853C1A-7AB0-4D45-B351-23550CE27364}"/>
              </a:ext>
            </a:extLst>
          </p:cNvPr>
          <p:cNvPicPr>
            <a:picLocks noChangeAspect="1"/>
          </p:cNvPicPr>
          <p:nvPr/>
        </p:nvPicPr>
        <p:blipFill>
          <a:blip r:embed="rId7"/>
          <a:stretch>
            <a:fillRect/>
          </a:stretch>
        </p:blipFill>
        <p:spPr>
          <a:xfrm>
            <a:off x="6929443" y="1348056"/>
            <a:ext cx="3970633" cy="5289125"/>
          </a:xfrm>
          <a:prstGeom prst="rect">
            <a:avLst/>
          </a:prstGeom>
        </p:spPr>
      </p:pic>
      <p:sp>
        <p:nvSpPr>
          <p:cNvPr id="3" name="Footer Placeholder 2">
            <a:extLst>
              <a:ext uri="{FF2B5EF4-FFF2-40B4-BE49-F238E27FC236}">
                <a16:creationId xmlns:a16="http://schemas.microsoft.com/office/drawing/2014/main" id="{74DF2B07-D248-43FA-A68A-C9F75B110993}"/>
              </a:ext>
            </a:extLst>
          </p:cNvPr>
          <p:cNvSpPr>
            <a:spLocks noGrp="1"/>
          </p:cNvSpPr>
          <p:nvPr>
            <p:ph type="ftr" sz="quarter" idx="11"/>
          </p:nvPr>
        </p:nvSpPr>
        <p:spPr>
          <a:xfrm>
            <a:off x="838200" y="6582853"/>
            <a:ext cx="10780552" cy="365125"/>
          </a:xfrm>
        </p:spPr>
        <p:txBody>
          <a:bodyPr/>
          <a:lstStyle/>
          <a:p>
            <a:r>
              <a:rPr lang="en-US" dirty="0"/>
              <a:t>Copyright 2017 – </a:t>
            </a:r>
            <a:r>
              <a:rPr lang="en-US" dirty="0" err="1"/>
              <a:t>TriQuest</a:t>
            </a:r>
            <a:r>
              <a:rPr lang="en-US" dirty="0"/>
              <a:t> Insurance Agency, LLC – 1407 Stephanie Way Ste B, Chesapeake, VA 23320 – 757.424.8901 – For Financial Professional Use Only</a:t>
            </a:r>
          </a:p>
        </p:txBody>
      </p:sp>
    </p:spTree>
    <p:extLst>
      <p:ext uri="{BB962C8B-B14F-4D97-AF65-F5344CB8AC3E}">
        <p14:creationId xmlns:p14="http://schemas.microsoft.com/office/powerpoint/2010/main" val="1988867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C958-863A-4478-90FC-10301F5ACEDD}"/>
              </a:ext>
            </a:extLst>
          </p:cNvPr>
          <p:cNvSpPr>
            <a:spLocks noGrp="1"/>
          </p:cNvSpPr>
          <p:nvPr>
            <p:ph type="title"/>
          </p:nvPr>
        </p:nvSpPr>
        <p:spPr/>
        <p:txBody>
          <a:bodyPr/>
          <a:lstStyle/>
          <a:p>
            <a:pPr algn="ctr"/>
            <a:r>
              <a:rPr lang="en-US" b="1" dirty="0">
                <a:solidFill>
                  <a:schemeClr val="accent5">
                    <a:lumMod val="50000"/>
                  </a:schemeClr>
                </a:solidFill>
                <a:latin typeface="Baskerville Old Face" panose="02020602080505020303" pitchFamily="18" charset="0"/>
              </a:rPr>
              <a:t>Tax Preparer v. Tax Planner </a:t>
            </a:r>
          </a:p>
        </p:txBody>
      </p:sp>
      <p:sp>
        <p:nvSpPr>
          <p:cNvPr id="3" name="Content Placeholder 2">
            <a:extLst>
              <a:ext uri="{FF2B5EF4-FFF2-40B4-BE49-F238E27FC236}">
                <a16:creationId xmlns:a16="http://schemas.microsoft.com/office/drawing/2014/main" id="{A25C79F7-3B3F-4A5D-A84B-6ACC393F769E}"/>
              </a:ext>
            </a:extLst>
          </p:cNvPr>
          <p:cNvSpPr>
            <a:spLocks noGrp="1"/>
          </p:cNvSpPr>
          <p:nvPr>
            <p:ph idx="1"/>
          </p:nvPr>
        </p:nvSpPr>
        <p:spPr>
          <a:xfrm>
            <a:off x="838200" y="1690687"/>
            <a:ext cx="10515600" cy="4351338"/>
          </a:xfrm>
        </p:spPr>
        <p:txBody>
          <a:bodyPr/>
          <a:lstStyle/>
          <a:p>
            <a:pPr marL="0" indent="0">
              <a:buNone/>
            </a:pPr>
            <a:r>
              <a:rPr lang="en-US" b="1" dirty="0">
                <a:solidFill>
                  <a:srgbClr val="1F4E79"/>
                </a:solidFill>
              </a:rPr>
              <a:t>What’s the difference?</a:t>
            </a:r>
          </a:p>
          <a:p>
            <a:pPr marL="0" indent="0">
              <a:buNone/>
            </a:pPr>
            <a:endParaRPr lang="en-US" b="1" dirty="0">
              <a:solidFill>
                <a:srgbClr val="1F4E79"/>
              </a:solidFill>
            </a:endParaRPr>
          </a:p>
          <a:p>
            <a:pPr marL="0" indent="0">
              <a:buNone/>
            </a:pPr>
            <a:r>
              <a:rPr lang="en-US" b="1" dirty="0">
                <a:solidFill>
                  <a:srgbClr val="1F4E79"/>
                </a:solidFill>
              </a:rPr>
              <a:t>Tax Preparer – </a:t>
            </a:r>
            <a:r>
              <a:rPr lang="en-US" dirty="0">
                <a:solidFill>
                  <a:srgbClr val="1F4E79"/>
                </a:solidFill>
              </a:rPr>
              <a:t>concerned about lowering your taxes for the current year</a:t>
            </a:r>
            <a:endParaRPr lang="en-US" b="1" dirty="0">
              <a:solidFill>
                <a:srgbClr val="1F4E79"/>
              </a:solidFill>
            </a:endParaRPr>
          </a:p>
          <a:p>
            <a:pPr marL="0" indent="0">
              <a:buNone/>
            </a:pPr>
            <a:endParaRPr lang="en-US" sz="1100" b="1" dirty="0">
              <a:solidFill>
                <a:srgbClr val="1F4E79"/>
              </a:solidFill>
            </a:endParaRPr>
          </a:p>
          <a:p>
            <a:pPr marL="0" indent="0">
              <a:buNone/>
            </a:pPr>
            <a:r>
              <a:rPr lang="en-US" b="1" dirty="0">
                <a:solidFill>
                  <a:srgbClr val="1F4E79"/>
                </a:solidFill>
              </a:rPr>
              <a:t>Tax Planner – </a:t>
            </a:r>
            <a:r>
              <a:rPr lang="en-US" dirty="0">
                <a:solidFill>
                  <a:srgbClr val="1F4E79"/>
                </a:solidFill>
              </a:rPr>
              <a:t>concerned about BOTH your taxes today and those in the years to come</a:t>
            </a:r>
            <a:r>
              <a:rPr lang="en-US" b="1" dirty="0">
                <a:solidFill>
                  <a:srgbClr val="1F4E79"/>
                </a:solidFill>
              </a:rPr>
              <a:t> </a:t>
            </a:r>
          </a:p>
          <a:p>
            <a:pPr marL="0" indent="0">
              <a:buNone/>
            </a:pPr>
            <a:endParaRPr lang="en-US" dirty="0">
              <a:solidFill>
                <a:srgbClr val="1F4E79"/>
              </a:solidFill>
            </a:endParaRPr>
          </a:p>
        </p:txBody>
      </p:sp>
      <p:pic>
        <p:nvPicPr>
          <p:cNvPr id="4" name="Content Placeholder 4" descr="Compass">
            <a:extLst>
              <a:ext uri="{FF2B5EF4-FFF2-40B4-BE49-F238E27FC236}">
                <a16:creationId xmlns:a16="http://schemas.microsoft.com/office/drawing/2014/main" id="{F0093897-5E70-4FE6-9BF5-79F5AE47EE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38948" y="570706"/>
            <a:ext cx="914400" cy="914400"/>
          </a:xfrm>
          <a:prstGeom prst="rect">
            <a:avLst/>
          </a:prstGeom>
        </p:spPr>
      </p:pic>
      <p:pic>
        <p:nvPicPr>
          <p:cNvPr id="5" name="Picture 4">
            <a:extLst>
              <a:ext uri="{FF2B5EF4-FFF2-40B4-BE49-F238E27FC236}">
                <a16:creationId xmlns:a16="http://schemas.microsoft.com/office/drawing/2014/main" id="{136CDC7A-2B47-4211-91A9-A769E13DF1FC}"/>
              </a:ext>
            </a:extLst>
          </p:cNvPr>
          <p:cNvPicPr>
            <a:picLocks noChangeAspect="1"/>
          </p:cNvPicPr>
          <p:nvPr/>
        </p:nvPicPr>
        <p:blipFill>
          <a:blip r:embed="rId5"/>
          <a:stretch>
            <a:fillRect/>
          </a:stretch>
        </p:blipFill>
        <p:spPr>
          <a:xfrm>
            <a:off x="4522453" y="4598952"/>
            <a:ext cx="3147094" cy="1757398"/>
          </a:xfrm>
          <a:prstGeom prst="rect">
            <a:avLst/>
          </a:prstGeom>
        </p:spPr>
      </p:pic>
      <p:sp>
        <p:nvSpPr>
          <p:cNvPr id="6" name="Footer Placeholder 5">
            <a:extLst>
              <a:ext uri="{FF2B5EF4-FFF2-40B4-BE49-F238E27FC236}">
                <a16:creationId xmlns:a16="http://schemas.microsoft.com/office/drawing/2014/main" id="{C2181586-0322-4353-8940-2FCEF8200DCB}"/>
              </a:ext>
            </a:extLst>
          </p:cNvPr>
          <p:cNvSpPr>
            <a:spLocks noGrp="1"/>
          </p:cNvSpPr>
          <p:nvPr>
            <p:ph type="ftr" sz="quarter" idx="11"/>
          </p:nvPr>
        </p:nvSpPr>
        <p:spPr>
          <a:xfrm>
            <a:off x="947957" y="6356350"/>
            <a:ext cx="10268124" cy="365125"/>
          </a:xfrm>
        </p:spPr>
        <p:txBody>
          <a:bodyPr/>
          <a:lstStyle/>
          <a:p>
            <a:r>
              <a:rPr lang="en-US" dirty="0"/>
              <a:t>Copyright 2017 – </a:t>
            </a:r>
            <a:r>
              <a:rPr lang="en-US" dirty="0" err="1"/>
              <a:t>TriQuest</a:t>
            </a:r>
            <a:r>
              <a:rPr lang="en-US" dirty="0"/>
              <a:t> Insurance Agency, LLC – 1407 Stephanie Way Ste B, Chesapeake, VA 23320 – 757.424.8901 – For Financial Professional Use Only</a:t>
            </a:r>
          </a:p>
        </p:txBody>
      </p:sp>
    </p:spTree>
    <p:extLst>
      <p:ext uri="{BB962C8B-B14F-4D97-AF65-F5344CB8AC3E}">
        <p14:creationId xmlns:p14="http://schemas.microsoft.com/office/powerpoint/2010/main" val="419624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C958-863A-4478-90FC-10301F5ACEDD}"/>
              </a:ext>
            </a:extLst>
          </p:cNvPr>
          <p:cNvSpPr>
            <a:spLocks noGrp="1"/>
          </p:cNvSpPr>
          <p:nvPr>
            <p:ph type="title"/>
          </p:nvPr>
        </p:nvSpPr>
        <p:spPr/>
        <p:txBody>
          <a:bodyPr/>
          <a:lstStyle/>
          <a:p>
            <a:pPr algn="ctr"/>
            <a:r>
              <a:rPr lang="en-US" b="1" dirty="0">
                <a:solidFill>
                  <a:schemeClr val="accent5">
                    <a:lumMod val="50000"/>
                  </a:schemeClr>
                </a:solidFill>
                <a:latin typeface="Baskerville Old Face" panose="02020602080505020303" pitchFamily="18" charset="0"/>
              </a:rPr>
              <a:t>Roth Conversions</a:t>
            </a:r>
          </a:p>
        </p:txBody>
      </p:sp>
      <p:sp>
        <p:nvSpPr>
          <p:cNvPr id="3" name="Content Placeholder 2">
            <a:extLst>
              <a:ext uri="{FF2B5EF4-FFF2-40B4-BE49-F238E27FC236}">
                <a16:creationId xmlns:a16="http://schemas.microsoft.com/office/drawing/2014/main" id="{A25C79F7-3B3F-4A5D-A84B-6ACC393F769E}"/>
              </a:ext>
            </a:extLst>
          </p:cNvPr>
          <p:cNvSpPr>
            <a:spLocks noGrp="1"/>
          </p:cNvSpPr>
          <p:nvPr>
            <p:ph idx="1"/>
          </p:nvPr>
        </p:nvSpPr>
        <p:spPr/>
        <p:txBody>
          <a:bodyPr/>
          <a:lstStyle/>
          <a:p>
            <a:pPr marL="0" indent="0">
              <a:buNone/>
            </a:pPr>
            <a:r>
              <a:rPr lang="en-US" dirty="0">
                <a:solidFill>
                  <a:srgbClr val="1F4E79"/>
                </a:solidFill>
              </a:rPr>
              <a:t>When you convert to a ROTH IRA from a Traditional IRA, you generally pay income tax on the contribution</a:t>
            </a:r>
          </a:p>
          <a:p>
            <a:pPr marL="0" indent="0">
              <a:buNone/>
            </a:pPr>
            <a:endParaRPr lang="en-US" dirty="0">
              <a:solidFill>
                <a:srgbClr val="1F4E79"/>
              </a:solidFill>
            </a:endParaRPr>
          </a:p>
          <a:p>
            <a:pPr marL="0" indent="0">
              <a:buNone/>
            </a:pPr>
            <a:r>
              <a:rPr lang="en-US" dirty="0">
                <a:solidFill>
                  <a:srgbClr val="1F4E79"/>
                </a:solidFill>
              </a:rPr>
              <a:t>The taxable amount that is converted is added to your income taxes and your regular income rate is applied to your total income</a:t>
            </a:r>
          </a:p>
          <a:p>
            <a:pPr marL="0" indent="0">
              <a:buNone/>
            </a:pPr>
            <a:endParaRPr lang="en-US" dirty="0">
              <a:solidFill>
                <a:srgbClr val="1F4E79"/>
              </a:solidFill>
            </a:endParaRPr>
          </a:p>
        </p:txBody>
      </p:sp>
      <p:pic>
        <p:nvPicPr>
          <p:cNvPr id="4" name="Content Placeholder 4" descr="Compass">
            <a:extLst>
              <a:ext uri="{FF2B5EF4-FFF2-40B4-BE49-F238E27FC236}">
                <a16:creationId xmlns:a16="http://schemas.microsoft.com/office/drawing/2014/main" id="{F0093897-5E70-4FE6-9BF5-79F5AE47EE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53794" y="570706"/>
            <a:ext cx="914400" cy="914400"/>
          </a:xfrm>
          <a:prstGeom prst="rect">
            <a:avLst/>
          </a:prstGeom>
        </p:spPr>
      </p:pic>
      <p:sp>
        <p:nvSpPr>
          <p:cNvPr id="8" name="TextBox 7">
            <a:extLst>
              <a:ext uri="{FF2B5EF4-FFF2-40B4-BE49-F238E27FC236}">
                <a16:creationId xmlns:a16="http://schemas.microsoft.com/office/drawing/2014/main" id="{A5B6941B-23DA-496C-B3AD-8B8546F45524}"/>
              </a:ext>
            </a:extLst>
          </p:cNvPr>
          <p:cNvSpPr txBox="1"/>
          <p:nvPr/>
        </p:nvSpPr>
        <p:spPr>
          <a:xfrm>
            <a:off x="1056314" y="6110129"/>
            <a:ext cx="3485814" cy="246221"/>
          </a:xfrm>
          <a:prstGeom prst="rect">
            <a:avLst/>
          </a:prstGeom>
          <a:noFill/>
        </p:spPr>
        <p:txBody>
          <a:bodyPr wrap="square" rtlCol="0">
            <a:spAutoFit/>
          </a:bodyPr>
          <a:lstStyle/>
          <a:p>
            <a:r>
              <a:rPr lang="en-US" sz="1000" dirty="0"/>
              <a:t>Source: “Roth IRA Conversion Rules,” RothIRA.com </a:t>
            </a:r>
          </a:p>
        </p:txBody>
      </p:sp>
      <p:sp>
        <p:nvSpPr>
          <p:cNvPr id="5" name="Footer Placeholder 4">
            <a:extLst>
              <a:ext uri="{FF2B5EF4-FFF2-40B4-BE49-F238E27FC236}">
                <a16:creationId xmlns:a16="http://schemas.microsoft.com/office/drawing/2014/main" id="{937C4F5C-6725-4515-B7FC-258D148363B9}"/>
              </a:ext>
            </a:extLst>
          </p:cNvPr>
          <p:cNvSpPr>
            <a:spLocks noGrp="1"/>
          </p:cNvSpPr>
          <p:nvPr>
            <p:ph type="ftr" sz="quarter" idx="11"/>
          </p:nvPr>
        </p:nvSpPr>
        <p:spPr>
          <a:xfrm>
            <a:off x="620785" y="6356350"/>
            <a:ext cx="10515600" cy="365125"/>
          </a:xfrm>
        </p:spPr>
        <p:txBody>
          <a:bodyPr/>
          <a:lstStyle/>
          <a:p>
            <a:r>
              <a:rPr lang="en-US" dirty="0"/>
              <a:t>Copyright 2017 – </a:t>
            </a:r>
            <a:r>
              <a:rPr lang="en-US" dirty="0" err="1"/>
              <a:t>TriQuest</a:t>
            </a:r>
            <a:r>
              <a:rPr lang="en-US" dirty="0"/>
              <a:t> Insurance Agency, LLC – 1407 Stephanie Way Ste B, Chesapeake, VA 23320 – 757.424.8901 – For Financial Professional Use Only</a:t>
            </a:r>
          </a:p>
        </p:txBody>
      </p:sp>
    </p:spTree>
    <p:extLst>
      <p:ext uri="{BB962C8B-B14F-4D97-AF65-F5344CB8AC3E}">
        <p14:creationId xmlns:p14="http://schemas.microsoft.com/office/powerpoint/2010/main" val="314299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CFA392-4660-498B-96F1-4A15D2739733}"/>
              </a:ext>
            </a:extLst>
          </p:cNvPr>
          <p:cNvSpPr/>
          <p:nvPr/>
        </p:nvSpPr>
        <p:spPr>
          <a:xfrm>
            <a:off x="1782147" y="1436914"/>
            <a:ext cx="4714447" cy="923330"/>
          </a:xfrm>
          <a:prstGeom prst="rect">
            <a:avLst/>
          </a:prstGeom>
        </p:spPr>
        <p:txBody>
          <a:bodyPr wrap="square">
            <a:spAutoFit/>
          </a:bodyPr>
          <a:lstStyle/>
          <a:p>
            <a:r>
              <a:rPr lang="en-US" sz="4800" b="1" dirty="0">
                <a:solidFill>
                  <a:schemeClr val="accent5">
                    <a:lumMod val="50000"/>
                  </a:schemeClr>
                </a:solidFill>
                <a:latin typeface="Tw Cen MT Condensed" panose="020B0606020104020203" pitchFamily="34" charset="0"/>
              </a:rPr>
              <a:t> </a:t>
            </a:r>
            <a:r>
              <a:rPr lang="en-US" sz="5400" b="1" dirty="0">
                <a:solidFill>
                  <a:schemeClr val="bg1">
                    <a:lumMod val="50000"/>
                  </a:schemeClr>
                </a:solidFill>
                <a:latin typeface="Tw Cen MT Condensed" panose="020B0606020104020203" pitchFamily="34" charset="0"/>
              </a:rPr>
              <a:t>Introducing... </a:t>
            </a:r>
            <a:endParaRPr lang="en-US" sz="4800" b="1" dirty="0">
              <a:solidFill>
                <a:schemeClr val="bg1">
                  <a:lumMod val="50000"/>
                </a:schemeClr>
              </a:solidFill>
              <a:latin typeface="Tw Cen MT Condensed" panose="020B0606020104020203" pitchFamily="34" charset="0"/>
            </a:endParaRPr>
          </a:p>
        </p:txBody>
      </p:sp>
      <p:pic>
        <p:nvPicPr>
          <p:cNvPr id="5" name="Picture 4" descr="C:\Users\bpatterson\Desktop\3_Circles_Graphic_Together.png">
            <a:extLst>
              <a:ext uri="{FF2B5EF4-FFF2-40B4-BE49-F238E27FC236}">
                <a16:creationId xmlns:a16="http://schemas.microsoft.com/office/drawing/2014/main" id="{4338BFD9-8C97-4436-80FD-8B788C7B34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022" y="1436914"/>
            <a:ext cx="4513782" cy="39283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BC3AAC1-AB4A-4D5A-AC99-AEC4A5E0A623}"/>
              </a:ext>
            </a:extLst>
          </p:cNvPr>
          <p:cNvSpPr/>
          <p:nvPr/>
        </p:nvSpPr>
        <p:spPr>
          <a:xfrm>
            <a:off x="1440196" y="2822541"/>
            <a:ext cx="4513781" cy="1943865"/>
          </a:xfrm>
          <a:prstGeom prst="rect">
            <a:avLst/>
          </a:prstGeom>
        </p:spPr>
        <p:txBody>
          <a:bodyPr wrap="square">
            <a:spAutoFit/>
          </a:bodyPr>
          <a:lstStyle/>
          <a:p>
            <a:pPr algn="ctr">
              <a:lnSpc>
                <a:spcPts val="4600"/>
              </a:lnSpc>
            </a:pPr>
            <a:r>
              <a:rPr lang="en-US" sz="6600" b="1" dirty="0">
                <a:solidFill>
                  <a:schemeClr val="accent5">
                    <a:lumMod val="50000"/>
                  </a:schemeClr>
                </a:solidFill>
                <a:effectLst>
                  <a:outerShdw blurRad="50800" dist="38100" dir="10800000" algn="r" rotWithShape="0">
                    <a:prstClr val="black">
                      <a:alpha val="40000"/>
                    </a:prstClr>
                  </a:outerShdw>
                </a:effectLst>
                <a:latin typeface="Tw Cen MT Condensed" panose="020B0606020104020203" pitchFamily="34" charset="0"/>
              </a:rPr>
              <a:t>Index </a:t>
            </a:r>
          </a:p>
          <a:p>
            <a:pPr algn="ctr">
              <a:lnSpc>
                <a:spcPts val="4600"/>
              </a:lnSpc>
            </a:pPr>
            <a:r>
              <a:rPr lang="en-US" sz="6600" b="1" dirty="0">
                <a:solidFill>
                  <a:schemeClr val="accent5">
                    <a:lumMod val="50000"/>
                  </a:schemeClr>
                </a:solidFill>
                <a:effectLst>
                  <a:outerShdw blurRad="50800" dist="38100" dir="10800000" algn="r" rotWithShape="0">
                    <a:prstClr val="black">
                      <a:alpha val="40000"/>
                    </a:prstClr>
                  </a:outerShdw>
                </a:effectLst>
                <a:latin typeface="Tw Cen MT Condensed" panose="020B0606020104020203" pitchFamily="34" charset="0"/>
              </a:rPr>
              <a:t>Universal </a:t>
            </a:r>
          </a:p>
          <a:p>
            <a:pPr algn="ctr">
              <a:lnSpc>
                <a:spcPts val="4600"/>
              </a:lnSpc>
            </a:pPr>
            <a:r>
              <a:rPr lang="en-US" sz="6600" b="1" dirty="0">
                <a:solidFill>
                  <a:schemeClr val="accent5">
                    <a:lumMod val="50000"/>
                  </a:schemeClr>
                </a:solidFill>
                <a:effectLst>
                  <a:outerShdw blurRad="50800" dist="38100" dir="10800000" algn="r" rotWithShape="0">
                    <a:prstClr val="black">
                      <a:alpha val="40000"/>
                    </a:prstClr>
                  </a:outerShdw>
                </a:effectLst>
                <a:latin typeface="Tw Cen MT Condensed" panose="020B0606020104020203" pitchFamily="34" charset="0"/>
              </a:rPr>
              <a:t>Life</a:t>
            </a:r>
          </a:p>
        </p:txBody>
      </p:sp>
      <p:sp>
        <p:nvSpPr>
          <p:cNvPr id="2" name="Footer Placeholder 1">
            <a:extLst>
              <a:ext uri="{FF2B5EF4-FFF2-40B4-BE49-F238E27FC236}">
                <a16:creationId xmlns:a16="http://schemas.microsoft.com/office/drawing/2014/main" id="{B795A4DC-4CC9-4F9E-9B90-13753BB0CF27}"/>
              </a:ext>
            </a:extLst>
          </p:cNvPr>
          <p:cNvSpPr>
            <a:spLocks noGrp="1"/>
          </p:cNvSpPr>
          <p:nvPr>
            <p:ph type="ftr" sz="quarter" idx="11"/>
          </p:nvPr>
        </p:nvSpPr>
        <p:spPr>
          <a:xfrm>
            <a:off x="1440196" y="6356350"/>
            <a:ext cx="9851386" cy="365125"/>
          </a:xfrm>
        </p:spPr>
        <p:txBody>
          <a:bodyPr/>
          <a:lstStyle/>
          <a:p>
            <a:r>
              <a:rPr lang="en-US" dirty="0"/>
              <a:t>Copyright 2017 – </a:t>
            </a:r>
            <a:r>
              <a:rPr lang="en-US" dirty="0" err="1"/>
              <a:t>TriQuest</a:t>
            </a:r>
            <a:r>
              <a:rPr lang="en-US" dirty="0"/>
              <a:t> Insurance Agency, LLC – 1407 Stephanie Way Ste B, Chesapeake, VA 23320 – 757.424.8901 – For Financial Professional Use Only</a:t>
            </a:r>
          </a:p>
        </p:txBody>
      </p:sp>
    </p:spTree>
    <p:extLst>
      <p:ext uri="{BB962C8B-B14F-4D97-AF65-F5344CB8AC3E}">
        <p14:creationId xmlns:p14="http://schemas.microsoft.com/office/powerpoint/2010/main" val="62160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914" name="Object 2"/>
          <p:cNvGraphicFramePr>
            <a:graphicFrameLocks noChangeAspect="1"/>
          </p:cNvGraphicFramePr>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1028" name="Bitmap Image" r:id="rId4" imgW="7733333" imgH="5800000" progId="PBrush">
                  <p:embed/>
                </p:oleObj>
              </mc:Choice>
              <mc:Fallback>
                <p:oleObj name="Bitmap Image" r:id="rId4" imgW="7733333" imgH="5800000" progId="PBrush">
                  <p:embed/>
                  <p:pic>
                    <p:nvPicPr>
                      <p:cNvPr id="16691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85731" name="Picture 3"/>
          <p:cNvPicPr>
            <a:picLocks noChangeAspect="1" noChangeArrowheads="1"/>
          </p:cNvPicPr>
          <p:nvPr/>
        </p:nvPicPr>
        <p:blipFill>
          <a:blip r:embed="rId6" cstate="print"/>
          <a:srcRect/>
          <a:stretch>
            <a:fillRect/>
          </a:stretch>
        </p:blipFill>
        <p:spPr bwMode="auto">
          <a:xfrm>
            <a:off x="0" y="0"/>
            <a:ext cx="12192000" cy="6858000"/>
          </a:xfrm>
          <a:prstGeom prst="rect">
            <a:avLst/>
          </a:prstGeom>
          <a:noFill/>
          <a:ln w="9525">
            <a:noFill/>
            <a:miter lim="800000"/>
            <a:headEnd/>
            <a:tailEnd/>
          </a:ln>
        </p:spPr>
      </p:pic>
      <p:pic>
        <p:nvPicPr>
          <p:cNvPr id="585732" name="Picture 4"/>
          <p:cNvPicPr>
            <a:picLocks noChangeAspect="1" noChangeArrowheads="1"/>
          </p:cNvPicPr>
          <p:nvPr/>
        </p:nvPicPr>
        <p:blipFill>
          <a:blip r:embed="rId7" cstate="print"/>
          <a:srcRect/>
          <a:stretch>
            <a:fillRect/>
          </a:stretch>
        </p:blipFill>
        <p:spPr bwMode="auto">
          <a:xfrm>
            <a:off x="0" y="0"/>
            <a:ext cx="12192000" cy="6858000"/>
          </a:xfrm>
          <a:prstGeom prst="rect">
            <a:avLst/>
          </a:prstGeom>
          <a:noFill/>
          <a:ln w="9525">
            <a:noFill/>
            <a:miter lim="800000"/>
            <a:headEnd/>
            <a:tailEnd/>
          </a:ln>
        </p:spPr>
      </p:pic>
      <p:pic>
        <p:nvPicPr>
          <p:cNvPr id="166937" name="Picture 25"/>
          <p:cNvPicPr>
            <a:picLocks noChangeAspect="1" noChangeArrowheads="1"/>
          </p:cNvPicPr>
          <p:nvPr/>
        </p:nvPicPr>
        <p:blipFill>
          <a:blip r:embed="rId8" cstate="print"/>
          <a:srcRect/>
          <a:stretch>
            <a:fillRect/>
          </a:stretch>
        </p:blipFill>
        <p:spPr bwMode="auto">
          <a:xfrm>
            <a:off x="1" y="0"/>
            <a:ext cx="12206817" cy="6867525"/>
          </a:xfrm>
          <a:prstGeom prst="rect">
            <a:avLst/>
          </a:prstGeom>
          <a:noFill/>
        </p:spPr>
      </p:pic>
      <p:pic>
        <p:nvPicPr>
          <p:cNvPr id="166938" name="Picture 26"/>
          <p:cNvPicPr>
            <a:picLocks noChangeAspect="1" noChangeArrowheads="1"/>
          </p:cNvPicPr>
          <p:nvPr/>
        </p:nvPicPr>
        <p:blipFill>
          <a:blip r:embed="rId9" cstate="print"/>
          <a:srcRect/>
          <a:stretch>
            <a:fillRect/>
          </a:stretch>
        </p:blipFill>
        <p:spPr bwMode="auto">
          <a:xfrm>
            <a:off x="0" y="0"/>
            <a:ext cx="12192000" cy="6858000"/>
          </a:xfrm>
          <a:prstGeom prst="rect">
            <a:avLst/>
          </a:prstGeom>
          <a:noFill/>
        </p:spPr>
      </p:pic>
      <p:sp>
        <p:nvSpPr>
          <p:cNvPr id="585735" name="Text Box 7"/>
          <p:cNvSpPr txBox="1">
            <a:spLocks noChangeArrowheads="1"/>
          </p:cNvSpPr>
          <p:nvPr/>
        </p:nvSpPr>
        <p:spPr bwMode="auto">
          <a:xfrm>
            <a:off x="609601" y="4197353"/>
            <a:ext cx="1749197" cy="584775"/>
          </a:xfrm>
          <a:prstGeom prst="rect">
            <a:avLst/>
          </a:prstGeom>
          <a:noFill/>
          <a:ln w="9525">
            <a:noFill/>
            <a:miter lim="800000"/>
            <a:headEnd/>
            <a:tailEnd/>
          </a:ln>
          <a:effectLst/>
        </p:spPr>
        <p:txBody>
          <a:bodyPr wrap="none">
            <a:spAutoFit/>
          </a:bodyPr>
          <a:lstStyle/>
          <a:p>
            <a:pPr defTabSz="609585" eaLnBrk="0" hangingPunct="0">
              <a:spcBef>
                <a:spcPct val="0"/>
              </a:spcBef>
              <a:defRPr/>
            </a:pPr>
            <a:r>
              <a:rPr lang="en-US" sz="3200" b="1" dirty="0">
                <a:solidFill>
                  <a:srgbClr val="006600"/>
                </a:solidFill>
                <a:latin typeface="Calibri"/>
              </a:rPr>
              <a:t>$100,000</a:t>
            </a:r>
          </a:p>
        </p:txBody>
      </p:sp>
      <p:sp>
        <p:nvSpPr>
          <p:cNvPr id="585736" name="Text Box 8"/>
          <p:cNvSpPr txBox="1">
            <a:spLocks noChangeArrowheads="1"/>
          </p:cNvSpPr>
          <p:nvPr/>
        </p:nvSpPr>
        <p:spPr bwMode="auto">
          <a:xfrm>
            <a:off x="4326471" y="3546475"/>
            <a:ext cx="1173719" cy="1027782"/>
          </a:xfrm>
          <a:prstGeom prst="rect">
            <a:avLst/>
          </a:prstGeom>
          <a:noFill/>
          <a:ln w="9525">
            <a:noFill/>
            <a:miter lim="800000"/>
            <a:headEnd/>
            <a:tailEnd/>
          </a:ln>
        </p:spPr>
        <p:txBody>
          <a:bodyPr wrap="none">
            <a:spAutoFit/>
          </a:bodyPr>
          <a:lstStyle/>
          <a:p>
            <a:pPr defTabSz="609585" eaLnBrk="0" hangingPunct="0">
              <a:lnSpc>
                <a:spcPct val="95000"/>
              </a:lnSpc>
              <a:spcBef>
                <a:spcPct val="0"/>
              </a:spcBef>
              <a:defRPr/>
            </a:pPr>
            <a:r>
              <a:rPr lang="en-US" sz="2133" b="1" dirty="0">
                <a:solidFill>
                  <a:srgbClr val="000000"/>
                </a:solidFill>
                <a:latin typeface="Calibri"/>
              </a:rPr>
              <a:t>Gains </a:t>
            </a:r>
          </a:p>
          <a:p>
            <a:pPr defTabSz="609585" eaLnBrk="0" hangingPunct="0">
              <a:lnSpc>
                <a:spcPct val="95000"/>
              </a:lnSpc>
              <a:spcBef>
                <a:spcPct val="0"/>
              </a:spcBef>
              <a:defRPr/>
            </a:pPr>
            <a:r>
              <a:rPr lang="en-US" sz="2133" b="1" dirty="0">
                <a:solidFill>
                  <a:srgbClr val="000000"/>
                </a:solidFill>
                <a:latin typeface="Calibri"/>
              </a:rPr>
              <a:t>Become</a:t>
            </a:r>
          </a:p>
          <a:p>
            <a:pPr defTabSz="609585" eaLnBrk="0" hangingPunct="0">
              <a:lnSpc>
                <a:spcPct val="95000"/>
              </a:lnSpc>
              <a:spcBef>
                <a:spcPct val="0"/>
              </a:spcBef>
              <a:defRPr/>
            </a:pPr>
            <a:r>
              <a:rPr lang="en-US" sz="2133" b="1" dirty="0">
                <a:solidFill>
                  <a:srgbClr val="000000"/>
                </a:solidFill>
                <a:latin typeface="Calibri"/>
              </a:rPr>
              <a:t>Principal</a:t>
            </a:r>
            <a:endParaRPr lang="en-US" sz="2667" b="1" dirty="0">
              <a:solidFill>
                <a:prstClr val="black"/>
              </a:solidFill>
              <a:latin typeface="Calibri"/>
            </a:endParaRPr>
          </a:p>
        </p:txBody>
      </p:sp>
      <p:sp>
        <p:nvSpPr>
          <p:cNvPr id="585737" name="Text Box 9"/>
          <p:cNvSpPr txBox="1">
            <a:spLocks noChangeArrowheads="1"/>
          </p:cNvSpPr>
          <p:nvPr/>
        </p:nvSpPr>
        <p:spPr bwMode="auto">
          <a:xfrm>
            <a:off x="304800" y="5821366"/>
            <a:ext cx="11582400" cy="543675"/>
          </a:xfrm>
          <a:prstGeom prst="rect">
            <a:avLst/>
          </a:prstGeom>
          <a:noFill/>
          <a:ln w="9525">
            <a:noFill/>
            <a:miter lim="800000"/>
            <a:headEnd/>
            <a:tailEnd/>
          </a:ln>
          <a:effectLst/>
        </p:spPr>
        <p:txBody>
          <a:bodyPr>
            <a:spAutoFit/>
          </a:bodyPr>
          <a:lstStyle/>
          <a:p>
            <a:pPr algn="ctr" defTabSz="609585" eaLnBrk="0" hangingPunct="0">
              <a:spcBef>
                <a:spcPct val="0"/>
              </a:spcBef>
              <a:defRPr/>
            </a:pPr>
            <a:r>
              <a:rPr lang="en-US" sz="2667" b="1" dirty="0">
                <a:solidFill>
                  <a:srgbClr val="000000"/>
                </a:solidFill>
                <a:latin typeface="Calibri"/>
                <a:cs typeface="Times New Roman" pitchFamily="18" charset="0"/>
              </a:rPr>
              <a:t>That is a</a:t>
            </a:r>
            <a:r>
              <a:rPr lang="en-US" sz="2667" b="1" dirty="0">
                <a:solidFill>
                  <a:prstClr val="black"/>
                </a:solidFill>
                <a:latin typeface="Calibri"/>
                <a:cs typeface="Times New Roman" pitchFamily="18" charset="0"/>
              </a:rPr>
              <a:t> </a:t>
            </a:r>
            <a:r>
              <a:rPr lang="en-US" sz="2933" b="1" dirty="0">
                <a:solidFill>
                  <a:srgbClr val="006600"/>
                </a:solidFill>
                <a:latin typeface="Calibri"/>
                <a:cs typeface="Times New Roman" pitchFamily="18" charset="0"/>
              </a:rPr>
              <a:t>$11,705</a:t>
            </a:r>
            <a:r>
              <a:rPr lang="en-US" sz="2667" b="1" dirty="0">
                <a:solidFill>
                  <a:prstClr val="black"/>
                </a:solidFill>
                <a:latin typeface="Calibri"/>
                <a:cs typeface="Times New Roman" pitchFamily="18" charset="0"/>
              </a:rPr>
              <a:t> </a:t>
            </a:r>
            <a:r>
              <a:rPr lang="en-US" sz="2667" b="1" dirty="0">
                <a:solidFill>
                  <a:srgbClr val="000000"/>
                </a:solidFill>
                <a:latin typeface="Calibri"/>
                <a:cs typeface="Times New Roman" pitchFamily="18" charset="0"/>
              </a:rPr>
              <a:t>difference because of the annual lock in and reset.</a:t>
            </a:r>
          </a:p>
        </p:txBody>
      </p:sp>
      <p:sp>
        <p:nvSpPr>
          <p:cNvPr id="585738" name="Text Box 10"/>
          <p:cNvSpPr txBox="1">
            <a:spLocks noChangeArrowheads="1"/>
          </p:cNvSpPr>
          <p:nvPr/>
        </p:nvSpPr>
        <p:spPr bwMode="auto">
          <a:xfrm>
            <a:off x="2531534" y="3670302"/>
            <a:ext cx="901209" cy="584775"/>
          </a:xfrm>
          <a:prstGeom prst="rect">
            <a:avLst/>
          </a:prstGeom>
          <a:noFill/>
          <a:ln w="9525">
            <a:noFill/>
            <a:miter lim="800000"/>
            <a:headEnd/>
            <a:tailEnd/>
          </a:ln>
          <a:effectLst/>
        </p:spPr>
        <p:txBody>
          <a:bodyPr wrap="none">
            <a:spAutoFit/>
          </a:bodyPr>
          <a:lstStyle/>
          <a:p>
            <a:pPr defTabSz="609585" eaLnBrk="0" hangingPunct="0">
              <a:spcBef>
                <a:spcPct val="0"/>
              </a:spcBef>
              <a:defRPr/>
            </a:pPr>
            <a:r>
              <a:rPr lang="en-US" sz="3200" b="1" dirty="0">
                <a:solidFill>
                  <a:srgbClr val="006600"/>
                </a:solidFill>
                <a:latin typeface="Calibri"/>
              </a:rPr>
              <a:t>10%</a:t>
            </a:r>
          </a:p>
        </p:txBody>
      </p:sp>
      <p:sp>
        <p:nvSpPr>
          <p:cNvPr id="585740" name="Text Box 12"/>
          <p:cNvSpPr txBox="1">
            <a:spLocks noChangeArrowheads="1"/>
          </p:cNvSpPr>
          <p:nvPr/>
        </p:nvSpPr>
        <p:spPr bwMode="auto">
          <a:xfrm>
            <a:off x="4123270" y="2978153"/>
            <a:ext cx="1749197" cy="584775"/>
          </a:xfrm>
          <a:prstGeom prst="rect">
            <a:avLst/>
          </a:prstGeom>
          <a:noFill/>
          <a:ln w="9525">
            <a:noFill/>
            <a:miter lim="800000"/>
            <a:headEnd/>
            <a:tailEnd/>
          </a:ln>
          <a:effectLst/>
        </p:spPr>
        <p:txBody>
          <a:bodyPr wrap="none">
            <a:spAutoFit/>
          </a:bodyPr>
          <a:lstStyle/>
          <a:p>
            <a:pPr defTabSz="609585" eaLnBrk="0" hangingPunct="0">
              <a:spcBef>
                <a:spcPct val="0"/>
              </a:spcBef>
              <a:defRPr/>
            </a:pPr>
            <a:r>
              <a:rPr lang="en-US" sz="3200" b="1" dirty="0">
                <a:solidFill>
                  <a:srgbClr val="006600"/>
                </a:solidFill>
                <a:latin typeface="Calibri"/>
              </a:rPr>
              <a:t>$110,000</a:t>
            </a:r>
          </a:p>
        </p:txBody>
      </p:sp>
      <p:sp>
        <p:nvSpPr>
          <p:cNvPr id="585741" name="Text Box 13"/>
          <p:cNvSpPr txBox="1">
            <a:spLocks noChangeArrowheads="1"/>
          </p:cNvSpPr>
          <p:nvPr/>
        </p:nvSpPr>
        <p:spPr bwMode="auto">
          <a:xfrm>
            <a:off x="6197600" y="4959353"/>
            <a:ext cx="1540806" cy="584775"/>
          </a:xfrm>
          <a:prstGeom prst="rect">
            <a:avLst/>
          </a:prstGeom>
          <a:noFill/>
          <a:ln w="9525">
            <a:noFill/>
            <a:miter lim="800000"/>
            <a:headEnd/>
            <a:tailEnd/>
          </a:ln>
          <a:effectLst/>
        </p:spPr>
        <p:txBody>
          <a:bodyPr wrap="none">
            <a:spAutoFit/>
          </a:bodyPr>
          <a:lstStyle/>
          <a:p>
            <a:pPr defTabSz="609585" eaLnBrk="0" hangingPunct="0">
              <a:spcBef>
                <a:spcPct val="0"/>
              </a:spcBef>
              <a:defRPr/>
            </a:pPr>
            <a:r>
              <a:rPr lang="en-US" sz="3200" b="1" i="1" dirty="0">
                <a:solidFill>
                  <a:srgbClr val="CC0000"/>
                </a:solidFill>
                <a:latin typeface="Calibri"/>
              </a:rPr>
              <a:t>$99,000</a:t>
            </a:r>
          </a:p>
        </p:txBody>
      </p:sp>
      <p:sp>
        <p:nvSpPr>
          <p:cNvPr id="585742" name="Text Box 14"/>
          <p:cNvSpPr txBox="1">
            <a:spLocks noChangeArrowheads="1"/>
          </p:cNvSpPr>
          <p:nvPr/>
        </p:nvSpPr>
        <p:spPr bwMode="auto">
          <a:xfrm>
            <a:off x="5822954" y="4219577"/>
            <a:ext cx="955711" cy="543675"/>
          </a:xfrm>
          <a:prstGeom prst="rect">
            <a:avLst/>
          </a:prstGeom>
          <a:noFill/>
          <a:ln w="9525">
            <a:noFill/>
            <a:miter lim="800000"/>
            <a:headEnd/>
            <a:tailEnd/>
          </a:ln>
          <a:effectLst/>
        </p:spPr>
        <p:txBody>
          <a:bodyPr wrap="none">
            <a:spAutoFit/>
          </a:bodyPr>
          <a:lstStyle/>
          <a:p>
            <a:pPr defTabSz="609585" eaLnBrk="0" hangingPunct="0">
              <a:spcBef>
                <a:spcPct val="0"/>
              </a:spcBef>
              <a:defRPr/>
            </a:pPr>
            <a:r>
              <a:rPr lang="en-US" sz="2933" b="1" i="1" dirty="0">
                <a:solidFill>
                  <a:srgbClr val="CC0000"/>
                </a:solidFill>
                <a:latin typeface="Calibri"/>
              </a:rPr>
              <a:t>-10%</a:t>
            </a:r>
          </a:p>
        </p:txBody>
      </p:sp>
      <p:grpSp>
        <p:nvGrpSpPr>
          <p:cNvPr id="2" name="Group 16"/>
          <p:cNvGrpSpPr>
            <a:grpSpLocks/>
          </p:cNvGrpSpPr>
          <p:nvPr/>
        </p:nvGrpSpPr>
        <p:grpSpPr bwMode="auto">
          <a:xfrm>
            <a:off x="9347211" y="1997077"/>
            <a:ext cx="1748368" cy="2479675"/>
            <a:chOff x="4416" y="1258"/>
            <a:chExt cx="826" cy="1562"/>
          </a:xfrm>
        </p:grpSpPr>
        <p:sp>
          <p:nvSpPr>
            <p:cNvPr id="585745" name="Rectangle 17"/>
            <p:cNvSpPr>
              <a:spLocks noChangeArrowheads="1"/>
            </p:cNvSpPr>
            <p:nvPr/>
          </p:nvSpPr>
          <p:spPr bwMode="auto">
            <a:xfrm>
              <a:off x="4416" y="1258"/>
              <a:ext cx="826" cy="368"/>
            </a:xfrm>
            <a:prstGeom prst="rect">
              <a:avLst/>
            </a:prstGeom>
            <a:noFill/>
            <a:ln w="9525">
              <a:noFill/>
              <a:miter lim="800000"/>
              <a:headEnd/>
              <a:tailEnd/>
            </a:ln>
            <a:effectLst/>
          </p:spPr>
          <p:txBody>
            <a:bodyPr wrap="none">
              <a:spAutoFit/>
            </a:bodyPr>
            <a:lstStyle/>
            <a:p>
              <a:pPr defTabSz="609585">
                <a:spcBef>
                  <a:spcPct val="0"/>
                </a:spcBef>
                <a:defRPr/>
              </a:pPr>
              <a:r>
                <a:rPr lang="en-US" sz="3200" b="1" dirty="0">
                  <a:solidFill>
                    <a:srgbClr val="006600"/>
                  </a:solidFill>
                  <a:latin typeface="Calibri"/>
                </a:rPr>
                <a:t>$115,500</a:t>
              </a:r>
            </a:p>
          </p:txBody>
        </p:sp>
        <p:sp>
          <p:nvSpPr>
            <p:cNvPr id="585746" name="Rectangle 18"/>
            <p:cNvSpPr>
              <a:spLocks noChangeArrowheads="1"/>
            </p:cNvSpPr>
            <p:nvPr/>
          </p:nvSpPr>
          <p:spPr bwMode="auto">
            <a:xfrm>
              <a:off x="4416" y="2452"/>
              <a:ext cx="826" cy="368"/>
            </a:xfrm>
            <a:prstGeom prst="rect">
              <a:avLst/>
            </a:prstGeom>
            <a:noFill/>
            <a:ln w="9525">
              <a:noFill/>
              <a:miter lim="800000"/>
              <a:headEnd/>
              <a:tailEnd/>
            </a:ln>
            <a:effectLst/>
          </p:spPr>
          <p:txBody>
            <a:bodyPr wrap="none">
              <a:spAutoFit/>
            </a:bodyPr>
            <a:lstStyle/>
            <a:p>
              <a:pPr defTabSz="609585">
                <a:spcBef>
                  <a:spcPct val="0"/>
                </a:spcBef>
                <a:defRPr/>
              </a:pPr>
              <a:r>
                <a:rPr lang="en-US" sz="3200" b="1">
                  <a:solidFill>
                    <a:srgbClr val="006600"/>
                  </a:solidFill>
                  <a:latin typeface="Calibri"/>
                </a:rPr>
                <a:t>$103,950</a:t>
              </a:r>
            </a:p>
          </p:txBody>
        </p:sp>
      </p:grpSp>
      <p:grpSp>
        <p:nvGrpSpPr>
          <p:cNvPr id="3" name="Group 19"/>
          <p:cNvGrpSpPr>
            <a:grpSpLocks/>
          </p:cNvGrpSpPr>
          <p:nvPr/>
        </p:nvGrpSpPr>
        <p:grpSpPr bwMode="auto">
          <a:xfrm>
            <a:off x="8737600" y="2749554"/>
            <a:ext cx="793750" cy="2565400"/>
            <a:chOff x="4128" y="1732"/>
            <a:chExt cx="375" cy="1616"/>
          </a:xfrm>
        </p:grpSpPr>
        <p:sp>
          <p:nvSpPr>
            <p:cNvPr id="585748" name="Rectangle 20"/>
            <p:cNvSpPr>
              <a:spLocks noChangeArrowheads="1"/>
            </p:cNvSpPr>
            <p:nvPr/>
          </p:nvSpPr>
          <p:spPr bwMode="auto">
            <a:xfrm>
              <a:off x="4128" y="1732"/>
              <a:ext cx="327" cy="368"/>
            </a:xfrm>
            <a:prstGeom prst="rect">
              <a:avLst/>
            </a:prstGeom>
            <a:noFill/>
            <a:ln w="9525">
              <a:noFill/>
              <a:miter lim="800000"/>
              <a:headEnd/>
              <a:tailEnd/>
            </a:ln>
            <a:effectLst/>
          </p:spPr>
          <p:txBody>
            <a:bodyPr wrap="none">
              <a:spAutoFit/>
            </a:bodyPr>
            <a:lstStyle/>
            <a:p>
              <a:pPr defTabSz="609585">
                <a:spcBef>
                  <a:spcPct val="0"/>
                </a:spcBef>
                <a:defRPr/>
              </a:pPr>
              <a:r>
                <a:rPr lang="en-US" sz="3200" b="1">
                  <a:solidFill>
                    <a:srgbClr val="006600"/>
                  </a:solidFill>
                  <a:latin typeface="Calibri"/>
                </a:rPr>
                <a:t>5%</a:t>
              </a:r>
            </a:p>
          </p:txBody>
        </p:sp>
        <p:sp>
          <p:nvSpPr>
            <p:cNvPr id="585749" name="Rectangle 21"/>
            <p:cNvSpPr>
              <a:spLocks noChangeArrowheads="1"/>
            </p:cNvSpPr>
            <p:nvPr/>
          </p:nvSpPr>
          <p:spPr bwMode="auto">
            <a:xfrm>
              <a:off x="4176" y="2980"/>
              <a:ext cx="327" cy="368"/>
            </a:xfrm>
            <a:prstGeom prst="rect">
              <a:avLst/>
            </a:prstGeom>
            <a:noFill/>
            <a:ln w="9525">
              <a:noFill/>
              <a:miter lim="800000"/>
              <a:headEnd/>
              <a:tailEnd/>
            </a:ln>
            <a:effectLst/>
          </p:spPr>
          <p:txBody>
            <a:bodyPr wrap="none">
              <a:spAutoFit/>
            </a:bodyPr>
            <a:lstStyle/>
            <a:p>
              <a:pPr defTabSz="609585">
                <a:spcBef>
                  <a:spcPct val="0"/>
                </a:spcBef>
                <a:defRPr/>
              </a:pPr>
              <a:r>
                <a:rPr lang="en-US" sz="3200" b="1">
                  <a:solidFill>
                    <a:srgbClr val="006600"/>
                  </a:solidFill>
                  <a:latin typeface="Calibri"/>
                </a:rPr>
                <a:t>5%</a:t>
              </a:r>
            </a:p>
          </p:txBody>
        </p:sp>
      </p:grpSp>
      <p:sp>
        <p:nvSpPr>
          <p:cNvPr id="585750" name="Rectangle 22"/>
          <p:cNvSpPr>
            <a:spLocks noChangeArrowheads="1"/>
          </p:cNvSpPr>
          <p:nvPr/>
        </p:nvSpPr>
        <p:spPr bwMode="auto">
          <a:xfrm>
            <a:off x="10744203" y="3056693"/>
            <a:ext cx="989373" cy="646331"/>
          </a:xfrm>
          <a:prstGeom prst="rect">
            <a:avLst/>
          </a:prstGeom>
          <a:noFill/>
          <a:ln w="9525">
            <a:noFill/>
            <a:miter lim="800000"/>
            <a:headEnd/>
            <a:tailEnd/>
          </a:ln>
          <a:effectLst/>
        </p:spPr>
        <p:txBody>
          <a:bodyPr wrap="none">
            <a:spAutoFit/>
            <a:scene3d>
              <a:camera prst="orthographicFront"/>
              <a:lightRig rig="threePt" dir="t"/>
            </a:scene3d>
            <a:sp3d extrusionH="57150">
              <a:bevelT w="38100" h="38100"/>
            </a:sp3d>
          </a:bodyPr>
          <a:lstStyle/>
          <a:p>
            <a:pPr defTabSz="609585">
              <a:spcBef>
                <a:spcPct val="0"/>
              </a:spcBef>
              <a:defRPr/>
            </a:pPr>
            <a:r>
              <a:rPr lang="en-US" sz="3600" b="1" dirty="0">
                <a:solidFill>
                  <a:srgbClr val="A50021"/>
                </a:solidFill>
                <a:latin typeface="Calibri"/>
              </a:rPr>
              <a:t>11%</a:t>
            </a:r>
          </a:p>
        </p:txBody>
      </p:sp>
      <p:sp>
        <p:nvSpPr>
          <p:cNvPr id="585751" name="AutoShape 23"/>
          <p:cNvSpPr>
            <a:spLocks noChangeArrowheads="1"/>
          </p:cNvSpPr>
          <p:nvPr/>
        </p:nvSpPr>
        <p:spPr bwMode="auto">
          <a:xfrm>
            <a:off x="11226800" y="2514600"/>
            <a:ext cx="203200" cy="609600"/>
          </a:xfrm>
          <a:prstGeom prst="upArrow">
            <a:avLst>
              <a:gd name="adj1" fmla="val 50000"/>
              <a:gd name="adj2" fmla="val 100000"/>
            </a:avLst>
          </a:prstGeom>
          <a:solidFill>
            <a:srgbClr val="A50021"/>
          </a:solidFill>
          <a:ln w="9525">
            <a:solidFill>
              <a:srgbClr val="A50021"/>
            </a:solidFill>
            <a:miter lim="800000"/>
            <a:headEnd/>
            <a:tailEnd/>
          </a:ln>
          <a:scene3d>
            <a:camera prst="orthographicFront"/>
            <a:lightRig rig="threePt" dir="t"/>
          </a:scene3d>
          <a:sp3d>
            <a:bevelT/>
          </a:sp3d>
        </p:spPr>
        <p:txBody>
          <a:bodyPr wrap="none" anchor="ctr"/>
          <a:lstStyle/>
          <a:p>
            <a:pPr defTabSz="609585">
              <a:spcBef>
                <a:spcPct val="0"/>
              </a:spcBef>
              <a:defRPr/>
            </a:pPr>
            <a:endParaRPr lang="en-US" sz="3200">
              <a:solidFill>
                <a:srgbClr val="A50021"/>
              </a:solidFill>
              <a:latin typeface="Times New Roman" pitchFamily="18" charset="0"/>
            </a:endParaRPr>
          </a:p>
        </p:txBody>
      </p:sp>
      <p:sp>
        <p:nvSpPr>
          <p:cNvPr id="585752" name="AutoShape 24"/>
          <p:cNvSpPr>
            <a:spLocks noChangeArrowheads="1"/>
          </p:cNvSpPr>
          <p:nvPr/>
        </p:nvSpPr>
        <p:spPr bwMode="auto">
          <a:xfrm>
            <a:off x="11226800" y="3695700"/>
            <a:ext cx="203200" cy="609600"/>
          </a:xfrm>
          <a:prstGeom prst="downArrow">
            <a:avLst>
              <a:gd name="adj1" fmla="val 50000"/>
              <a:gd name="adj2" fmla="val 100000"/>
            </a:avLst>
          </a:prstGeom>
          <a:solidFill>
            <a:srgbClr val="A50021"/>
          </a:solidFill>
          <a:ln w="9525">
            <a:solidFill>
              <a:srgbClr val="A50021"/>
            </a:solidFill>
            <a:miter lim="800000"/>
            <a:headEnd/>
            <a:tailEnd/>
          </a:ln>
          <a:scene3d>
            <a:camera prst="orthographicFront"/>
            <a:lightRig rig="threePt" dir="t"/>
          </a:scene3d>
          <a:sp3d>
            <a:bevelT/>
          </a:sp3d>
        </p:spPr>
        <p:txBody>
          <a:bodyPr wrap="none" anchor="ctr"/>
          <a:lstStyle/>
          <a:p>
            <a:pPr defTabSz="609585">
              <a:defRPr/>
            </a:pPr>
            <a:endParaRPr lang="en-US" sz="2400">
              <a:solidFill>
                <a:prstClr val="black"/>
              </a:solidFill>
              <a:latin typeface="Calibri"/>
            </a:endParaRPr>
          </a:p>
        </p:txBody>
      </p:sp>
      <p:sp>
        <p:nvSpPr>
          <p:cNvPr id="24" name="Text Box 12"/>
          <p:cNvSpPr txBox="1">
            <a:spLocks noChangeArrowheads="1"/>
          </p:cNvSpPr>
          <p:nvPr/>
        </p:nvSpPr>
        <p:spPr bwMode="auto">
          <a:xfrm>
            <a:off x="6020409" y="2978153"/>
            <a:ext cx="1749197" cy="584775"/>
          </a:xfrm>
          <a:prstGeom prst="rect">
            <a:avLst/>
          </a:prstGeom>
          <a:noFill/>
          <a:ln w="9525">
            <a:noFill/>
            <a:miter lim="800000"/>
            <a:headEnd/>
            <a:tailEnd/>
          </a:ln>
          <a:effectLst/>
        </p:spPr>
        <p:txBody>
          <a:bodyPr wrap="none">
            <a:spAutoFit/>
          </a:bodyPr>
          <a:lstStyle/>
          <a:p>
            <a:pPr defTabSz="609585" eaLnBrk="0" hangingPunct="0">
              <a:spcBef>
                <a:spcPct val="0"/>
              </a:spcBef>
              <a:defRPr/>
            </a:pPr>
            <a:r>
              <a:rPr lang="en-US" sz="3200" b="1" dirty="0">
                <a:solidFill>
                  <a:srgbClr val="006600"/>
                </a:solidFill>
                <a:latin typeface="Calibri"/>
              </a:rPr>
              <a:t>$110,000</a:t>
            </a:r>
          </a:p>
        </p:txBody>
      </p:sp>
      <p:sp>
        <p:nvSpPr>
          <p:cNvPr id="25" name="Rectangle 24"/>
          <p:cNvSpPr/>
          <p:nvPr/>
        </p:nvSpPr>
        <p:spPr bwMode="auto">
          <a:xfrm>
            <a:off x="1" y="2952753"/>
            <a:ext cx="4203700" cy="485775"/>
          </a:xfrm>
          <a:prstGeom prst="rect">
            <a:avLst/>
          </a:prstGeom>
          <a:solidFill>
            <a:schemeClr val="bg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457189" indent="-457189" algn="ctr" defTabSz="1219170" fontAlgn="base">
              <a:lnSpc>
                <a:spcPct val="90000"/>
              </a:lnSpc>
              <a:spcBef>
                <a:spcPct val="20000"/>
              </a:spcBef>
              <a:spcAft>
                <a:spcPct val="0"/>
              </a:spcAft>
              <a:buSzPct val="65000"/>
              <a:defRPr/>
            </a:pPr>
            <a:endParaRPr lang="en-US" sz="5333" b="1">
              <a:solidFill>
                <a:prstClr val="black"/>
              </a:solidFill>
              <a:latin typeface="Tahoma" pitchFamily="34" charset="0"/>
            </a:endParaRPr>
          </a:p>
        </p:txBody>
      </p:sp>
      <p:sp>
        <p:nvSpPr>
          <p:cNvPr id="4" name="Rectangle 3">
            <a:extLst>
              <a:ext uri="{FF2B5EF4-FFF2-40B4-BE49-F238E27FC236}">
                <a16:creationId xmlns:a16="http://schemas.microsoft.com/office/drawing/2014/main" id="{7CB7FE2D-16C0-47D5-ABDF-F32D8D8BCFA8}"/>
              </a:ext>
            </a:extLst>
          </p:cNvPr>
          <p:cNvSpPr/>
          <p:nvPr/>
        </p:nvSpPr>
        <p:spPr>
          <a:xfrm>
            <a:off x="-14818" y="-9525"/>
            <a:ext cx="7134075" cy="2621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1"/>
          <p:cNvSpPr txBox="1">
            <a:spLocks noChangeArrowheads="1"/>
          </p:cNvSpPr>
          <p:nvPr/>
        </p:nvSpPr>
        <p:spPr bwMode="auto">
          <a:xfrm>
            <a:off x="-14818" y="0"/>
            <a:ext cx="12206817" cy="1446550"/>
          </a:xfrm>
          <a:prstGeom prst="rect">
            <a:avLst/>
          </a:prstGeom>
          <a:noFill/>
          <a:ln w="9525">
            <a:noFill/>
            <a:miter lim="800000"/>
            <a:headEnd/>
            <a:tailEnd/>
          </a:ln>
          <a:effectLst/>
        </p:spPr>
        <p:txBody>
          <a:bodyPr wrap="square">
            <a:spAutoFit/>
          </a:bodyPr>
          <a:lstStyle/>
          <a:p>
            <a:pPr algn="ctr" defTabSz="609585" eaLnBrk="0" hangingPunct="0">
              <a:buSzPct val="135000"/>
              <a:defRPr/>
            </a:pPr>
            <a:r>
              <a:rPr lang="en-US" sz="4400" dirty="0">
                <a:solidFill>
                  <a:schemeClr val="accent5">
                    <a:lumMod val="50000"/>
                  </a:schemeClr>
                </a:solidFill>
                <a:latin typeface="Baskerville Old Face" panose="02020602080505020303" pitchFamily="18" charset="0"/>
                <a:cs typeface="Times New Roman" pitchFamily="18" charset="0"/>
              </a:rPr>
              <a:t>The Powerful Advantage of </a:t>
            </a:r>
          </a:p>
          <a:p>
            <a:pPr algn="ctr" defTabSz="609585" eaLnBrk="0" hangingPunct="0">
              <a:buSzPct val="135000"/>
              <a:defRPr/>
            </a:pPr>
            <a:r>
              <a:rPr lang="en-US" sz="4400" dirty="0">
                <a:solidFill>
                  <a:schemeClr val="accent5">
                    <a:lumMod val="50000"/>
                  </a:schemeClr>
                </a:solidFill>
                <a:latin typeface="Baskerville Old Face" panose="02020602080505020303" pitchFamily="18" charset="0"/>
                <a:cs typeface="Times New Roman" pitchFamily="18" charset="0"/>
              </a:rPr>
              <a:t> </a:t>
            </a:r>
            <a:r>
              <a:rPr lang="en-US" sz="4400" b="1" dirty="0">
                <a:solidFill>
                  <a:schemeClr val="accent5">
                    <a:lumMod val="50000"/>
                  </a:schemeClr>
                </a:solidFill>
                <a:latin typeface="Baskerville Old Face" panose="02020602080505020303" pitchFamily="18" charset="0"/>
                <a:cs typeface="Times New Roman" pitchFamily="18" charset="0"/>
              </a:rPr>
              <a:t>Locking in</a:t>
            </a:r>
            <a:r>
              <a:rPr lang="en-US" sz="4400" dirty="0">
                <a:solidFill>
                  <a:schemeClr val="accent5">
                    <a:lumMod val="50000"/>
                  </a:schemeClr>
                </a:solidFill>
                <a:latin typeface="Baskerville Old Face" panose="02020602080505020303" pitchFamily="18" charset="0"/>
                <a:cs typeface="Times New Roman" pitchFamily="18" charset="0"/>
              </a:rPr>
              <a:t> Annual Gains</a:t>
            </a:r>
          </a:p>
        </p:txBody>
      </p:sp>
      <p:sp>
        <p:nvSpPr>
          <p:cNvPr id="5" name="Footer Placeholder 4">
            <a:extLst>
              <a:ext uri="{FF2B5EF4-FFF2-40B4-BE49-F238E27FC236}">
                <a16:creationId xmlns:a16="http://schemas.microsoft.com/office/drawing/2014/main" id="{4914FB8C-1A4C-4C38-A54E-41974CA05D73}"/>
              </a:ext>
            </a:extLst>
          </p:cNvPr>
          <p:cNvSpPr>
            <a:spLocks noGrp="1"/>
          </p:cNvSpPr>
          <p:nvPr>
            <p:ph type="ftr" sz="quarter" idx="11"/>
          </p:nvPr>
        </p:nvSpPr>
        <p:spPr>
          <a:xfrm>
            <a:off x="1157681" y="6406684"/>
            <a:ext cx="9937897" cy="365125"/>
          </a:xfrm>
        </p:spPr>
        <p:txBody>
          <a:bodyPr/>
          <a:lstStyle/>
          <a:p>
            <a:r>
              <a:rPr lang="en-US" dirty="0"/>
              <a:t>Copyright 2017 – </a:t>
            </a:r>
            <a:r>
              <a:rPr lang="en-US" dirty="0" err="1"/>
              <a:t>TriQuest</a:t>
            </a:r>
            <a:r>
              <a:rPr lang="en-US" dirty="0"/>
              <a:t> Insurance Agency, LLC – 1407 Stephanie Way Ste B, Chesapeake, VA 23320 – 757.424.8901 – For Financial Professional Use Only</a:t>
            </a:r>
          </a:p>
        </p:txBody>
      </p:sp>
    </p:spTree>
    <p:extLst>
      <p:ext uri="{BB962C8B-B14F-4D97-AF65-F5344CB8AC3E}">
        <p14:creationId xmlns:p14="http://schemas.microsoft.com/office/powerpoint/2010/main" val="25904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8573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8573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585738"/>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58574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58573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585732"/>
                                        </p:tgtEl>
                                        <p:attrNameLst>
                                          <p:attrName>style.visibility</p:attrName>
                                        </p:attrNameLst>
                                      </p:cBhvr>
                                      <p:to>
                                        <p:strVal val="visible"/>
                                      </p:to>
                                    </p:set>
                                    <p:animEffect transition="in" filter="dissolve">
                                      <p:cBhvr>
                                        <p:cTn id="24" dur="500"/>
                                        <p:tgtEl>
                                          <p:spTgt spid="585732"/>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585742"/>
                                        </p:tgtEl>
                                        <p:attrNameLst>
                                          <p:attrName>style.visibility</p:attrName>
                                        </p:attrNameLst>
                                      </p:cBhvr>
                                      <p:to>
                                        <p:strVal val="visible"/>
                                      </p:to>
                                    </p:set>
                                    <p:animEffect transition="in" filter="wipe(down)">
                                      <p:cBhvr>
                                        <p:cTn id="28" dur="500"/>
                                        <p:tgtEl>
                                          <p:spTgt spid="58574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85741"/>
                                        </p:tgtEl>
                                        <p:attrNameLst>
                                          <p:attrName>style.visibility</p:attrName>
                                        </p:attrNameLst>
                                      </p:cBhvr>
                                      <p:to>
                                        <p:strVal val="visible"/>
                                      </p:to>
                                    </p:set>
                                    <p:animEffect transition="in" filter="wipe(down)">
                                      <p:cBhvr>
                                        <p:cTn id="33" dur="500"/>
                                        <p:tgtEl>
                                          <p:spTgt spid="585741"/>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66937"/>
                                        </p:tgtEl>
                                        <p:attrNameLst>
                                          <p:attrName>style.visibility</p:attrName>
                                        </p:attrNameLst>
                                      </p:cBhvr>
                                      <p:to>
                                        <p:strVal val="visible"/>
                                      </p:to>
                                    </p:set>
                                  </p:childTnLst>
                                </p:cTn>
                              </p:par>
                              <p:par>
                                <p:cTn id="38" presetID="1" presetClass="exit" presetSubtype="0" fill="hold" grpId="1" nodeType="withEffect">
                                  <p:stCondLst>
                                    <p:cond delay="0"/>
                                  </p:stCondLst>
                                  <p:childTnLst>
                                    <p:set>
                                      <p:cBhvr>
                                        <p:cTn id="39" dur="1" fill="hold">
                                          <p:stCondLst>
                                            <p:cond delay="0"/>
                                          </p:stCondLst>
                                        </p:cTn>
                                        <p:tgtEl>
                                          <p:spTgt spid="585740"/>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childTnLst>
                                </p:cTn>
                              </p:par>
                              <p:par>
                                <p:cTn id="42" presetID="2" presetClass="entr" presetSubtype="8" accel="50000" decel="5000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2000" fill="hold"/>
                                        <p:tgtEl>
                                          <p:spTgt spid="24"/>
                                        </p:tgtEl>
                                        <p:attrNameLst>
                                          <p:attrName>ppt_x</p:attrName>
                                        </p:attrNameLst>
                                      </p:cBhvr>
                                      <p:tavLst>
                                        <p:tav tm="0">
                                          <p:val>
                                            <p:strVal val="0-#ppt_w/2"/>
                                          </p:val>
                                        </p:tav>
                                        <p:tav tm="100000">
                                          <p:val>
                                            <p:strVal val="#ppt_x"/>
                                          </p:val>
                                        </p:tav>
                                      </p:tavLst>
                                    </p:anim>
                                    <p:anim calcmode="lin" valueType="num">
                                      <p:cBhvr additive="base">
                                        <p:cTn id="45" dur="2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66938"/>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nodeType="afterEffect">
                                  <p:stCondLst>
                                    <p:cond delay="0"/>
                                  </p:stCondLst>
                                  <p:childTnLst>
                                    <p:set>
                                      <p:cBhvr>
                                        <p:cTn id="52" dur="1" fill="hold">
                                          <p:stCondLst>
                                            <p:cond delay="499"/>
                                          </p:stCondLst>
                                        </p:cTn>
                                        <p:tgtEl>
                                          <p:spTgt spid="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499"/>
                                          </p:stCondLst>
                                        </p:cTn>
                                        <p:tgtEl>
                                          <p:spTgt spid="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85750"/>
                                        </p:tgtEl>
                                        <p:attrNameLst>
                                          <p:attrName>style.visibility</p:attrName>
                                        </p:attrNameLst>
                                      </p:cBhvr>
                                      <p:to>
                                        <p:strVal val="visible"/>
                                      </p:to>
                                    </p:set>
                                  </p:childTnLst>
                                </p:cTn>
                              </p:par>
                              <p:par>
                                <p:cTn id="59" presetID="22" presetClass="entr" presetSubtype="4" fill="hold" grpId="0" nodeType="withEffect">
                                  <p:stCondLst>
                                    <p:cond delay="0"/>
                                  </p:stCondLst>
                                  <p:childTnLst>
                                    <p:set>
                                      <p:cBhvr>
                                        <p:cTn id="60" dur="1" fill="hold">
                                          <p:stCondLst>
                                            <p:cond delay="0"/>
                                          </p:stCondLst>
                                        </p:cTn>
                                        <p:tgtEl>
                                          <p:spTgt spid="585751"/>
                                        </p:tgtEl>
                                        <p:attrNameLst>
                                          <p:attrName>style.visibility</p:attrName>
                                        </p:attrNameLst>
                                      </p:cBhvr>
                                      <p:to>
                                        <p:strVal val="visible"/>
                                      </p:to>
                                    </p:set>
                                    <p:animEffect transition="in" filter="wipe(down)">
                                      <p:cBhvr>
                                        <p:cTn id="61" dur="500"/>
                                        <p:tgtEl>
                                          <p:spTgt spid="585751"/>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585752"/>
                                        </p:tgtEl>
                                        <p:attrNameLst>
                                          <p:attrName>style.visibility</p:attrName>
                                        </p:attrNameLst>
                                      </p:cBhvr>
                                      <p:to>
                                        <p:strVal val="visible"/>
                                      </p:to>
                                    </p:set>
                                    <p:animEffect transition="in" filter="wipe(up)">
                                      <p:cBhvr>
                                        <p:cTn id="64" dur="500"/>
                                        <p:tgtEl>
                                          <p:spTgt spid="585752"/>
                                        </p:tgtEl>
                                      </p:cBhvr>
                                    </p:animEffect>
                                  </p:childTnLst>
                                </p:cTn>
                              </p:par>
                              <p:par>
                                <p:cTn id="65" presetID="23" presetClass="entr" presetSubtype="16" fill="hold" grpId="0" nodeType="withEffect">
                                  <p:stCondLst>
                                    <p:cond delay="0"/>
                                  </p:stCondLst>
                                  <p:childTnLst>
                                    <p:set>
                                      <p:cBhvr>
                                        <p:cTn id="66" dur="1" fill="hold">
                                          <p:stCondLst>
                                            <p:cond delay="0"/>
                                          </p:stCondLst>
                                        </p:cTn>
                                        <p:tgtEl>
                                          <p:spTgt spid="585737"/>
                                        </p:tgtEl>
                                        <p:attrNameLst>
                                          <p:attrName>style.visibility</p:attrName>
                                        </p:attrNameLst>
                                      </p:cBhvr>
                                      <p:to>
                                        <p:strVal val="visible"/>
                                      </p:to>
                                    </p:set>
                                    <p:anim calcmode="lin" valueType="num">
                                      <p:cBhvr>
                                        <p:cTn id="67" dur="500" fill="hold"/>
                                        <p:tgtEl>
                                          <p:spTgt spid="585737"/>
                                        </p:tgtEl>
                                        <p:attrNameLst>
                                          <p:attrName>ppt_w</p:attrName>
                                        </p:attrNameLst>
                                      </p:cBhvr>
                                      <p:tavLst>
                                        <p:tav tm="0">
                                          <p:val>
                                            <p:fltVal val="0"/>
                                          </p:val>
                                        </p:tav>
                                        <p:tav tm="100000">
                                          <p:val>
                                            <p:strVal val="#ppt_w"/>
                                          </p:val>
                                        </p:tav>
                                      </p:tavLst>
                                    </p:anim>
                                    <p:anim calcmode="lin" valueType="num">
                                      <p:cBhvr>
                                        <p:cTn id="68" dur="500" fill="hold"/>
                                        <p:tgtEl>
                                          <p:spTgt spid="5857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5" grpId="0" autoUpdateAnimBg="0"/>
      <p:bldP spid="585736" grpId="0" autoUpdateAnimBg="0"/>
      <p:bldP spid="585737" grpId="0" autoUpdateAnimBg="0"/>
      <p:bldP spid="585738" grpId="0" autoUpdateAnimBg="0"/>
      <p:bldP spid="585740" grpId="0" autoUpdateAnimBg="0"/>
      <p:bldP spid="585740" grpId="1"/>
      <p:bldP spid="585741" grpId="0" autoUpdateAnimBg="0"/>
      <p:bldP spid="585742" grpId="0" autoUpdateAnimBg="0"/>
      <p:bldP spid="585750" grpId="0"/>
      <p:bldP spid="585751" grpId="0" animBg="1"/>
      <p:bldP spid="585752" grpId="0" animBg="1"/>
      <p:bldP spid="24" grpId="0"/>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2440</Words>
  <Application>Microsoft Office PowerPoint</Application>
  <PresentationFormat>Widescreen</PresentationFormat>
  <Paragraphs>288</Paragraphs>
  <Slides>15</Slides>
  <Notes>13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5" baseType="lpstr">
      <vt:lpstr>Aharoni</vt:lpstr>
      <vt:lpstr>Arial</vt:lpstr>
      <vt:lpstr>Baskerville Old Face</vt:lpstr>
      <vt:lpstr>Calibri</vt:lpstr>
      <vt:lpstr>Calibri Light</vt:lpstr>
      <vt:lpstr>Tahoma</vt:lpstr>
      <vt:lpstr>Times New Roman</vt:lpstr>
      <vt:lpstr>Tw Cen MT Condensed</vt:lpstr>
      <vt:lpstr>Office Theme</vt:lpstr>
      <vt:lpstr>Bitmap Image</vt:lpstr>
      <vt:lpstr>to</vt:lpstr>
      <vt:lpstr>PowerPoint Presentation</vt:lpstr>
      <vt:lpstr>Tax Risk </vt:lpstr>
      <vt:lpstr>Over a Century of Tax History</vt:lpstr>
      <vt:lpstr>The Current Tax Conversation </vt:lpstr>
      <vt:lpstr>Tax Preparer v. Tax Planner </vt:lpstr>
      <vt:lpstr>Roth Conversions</vt:lpstr>
      <vt:lpstr>PowerPoint Presentation</vt:lpstr>
      <vt:lpstr>PowerPoint Presentation</vt:lpstr>
      <vt:lpstr>PowerPoint Presentation</vt:lpstr>
      <vt:lpstr>PowerPoint Presentation</vt:lpstr>
      <vt:lpstr>PowerPoint Presentation</vt:lpstr>
      <vt:lpstr>Taxes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RMD to Tax-Free</dc:title>
  <dc:creator>Adam Burton</dc:creator>
  <cp:lastModifiedBy>Sara Gassenmeyer</cp:lastModifiedBy>
  <cp:revision>8</cp:revision>
  <dcterms:created xsi:type="dcterms:W3CDTF">2019-10-03T15:57:08Z</dcterms:created>
  <dcterms:modified xsi:type="dcterms:W3CDTF">2020-07-01T02:05:45Z</dcterms:modified>
</cp:coreProperties>
</file>