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3" r:id="rId6"/>
    <p:sldId id="262" r:id="rId7"/>
    <p:sldId id="258" r:id="rId8"/>
    <p:sldId id="264" r:id="rId9"/>
    <p:sldId id="265" r:id="rId10"/>
    <p:sldId id="266" r:id="rId11"/>
    <p:sldId id="259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EA5B4-026B-4EF5-84BD-7D41C0FD67B2}" v="474" dt="2018-07-25T15:42:29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E8095-7025-4A3C-812C-9FEDDCE77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66855-89B3-40FF-8C50-5A26C0B22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5AD7A-2A68-437A-BDFF-0C122F06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DB152-6D80-4CBE-8E88-1B7239A3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C6187-921B-4B96-8B7D-36D69790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6CA1-A525-48EB-B965-3F6A9532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AE0D1-D483-4E7A-90F5-B1A90C40B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A87C6-97AF-478C-B738-5281B61F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40340-8420-419F-9C38-FABBC715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59B9C-B033-4FDE-8221-0AF518C4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1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40C94-B922-4296-9C47-788F0788A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F6F64-41C9-4B77-A477-7123CEC36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52F5C-10B9-49D7-833A-E5DE8164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FFD2B-AE85-49E4-A87D-9033389F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BF9F-B7E2-4401-975B-7FCF77D2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9412-B9E3-4C1B-A27B-C1184D26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3BE01-0404-4A66-B65C-A6564EB2F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26BE-2D26-4D84-B9FA-E0C4E643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C806D-817D-4A87-B9F0-9AC9932F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72509-B3FD-447C-A210-7C8CEF4F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6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F5E1-2F58-40D3-B269-50841671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CFA17-2393-4FF8-9F1C-B336CE717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D74CD-48EA-4BF0-B6CF-C244FB2C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F3A5C-9A27-405A-999D-7AA7F7AB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FF666-21C9-4F50-B8E7-8ABFB9F7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3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E964-37C2-46ED-BB9E-6B1DD542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A46B3-8422-4F96-BDD5-A7DCEAE65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C189-6E1E-473E-A7CB-CC749D652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12E0C-A5F3-448B-B4E3-C144EF7B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F638B-B918-4674-8030-62A061D1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075CD-BC45-4571-81B7-DB1B80B1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0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5AF7-ED90-4536-AF40-834A9BF5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5BA3-8E7C-43C3-BAA4-24449DF4E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B60B3-5B99-4291-A07E-CCC2AC7A3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B23E7-1041-4108-A399-F936DDCF2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A320B-615A-456F-9148-CC0B0DAA2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C3B0D-13A4-4695-8006-4713D3FA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29FB6-7760-4F3C-91A1-60E4741B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AA6E5-6936-46C9-855B-C7D301D3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3A05-4B25-4A5A-97AB-936DEF09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E8E0E-26EF-4494-83DE-38B14DBC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D34AD-3C4F-4ED7-8081-77903620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5967-88DB-4433-9A6D-44CB59FF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56F5E-D13B-4004-BE02-FE9EC7B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B7080-E9DF-4D2A-B545-D5BD80B1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6E147-6D11-4675-B08B-EBD1FC86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E704-038A-4546-894D-A1A6C1C7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83083-9166-45F1-8429-6918C4C4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38215-12FA-4BA6-A4E9-787D00619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07C82-DE77-4FA2-B616-D9BF3B05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CB13B-8C25-4209-8830-2A26EFC5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30C44-0C70-46CD-8E4A-646D1605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8B45-74AB-44B2-AAD2-5AA6B9AD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9FF44-045D-4F8E-8338-E10A9F8DD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DA5F3-6E67-4E32-9B1C-47C6786DC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2073-5FD2-4F22-A3FB-35258860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395AE-AA8A-434B-943C-2760DF0D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0226F-4073-407A-8D3E-AB93E85D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B35EF-2E6E-4DC5-B9F4-E12D00B9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02DC4-29B1-4F73-90A9-42E56EFA1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EC8EC-1992-4601-9F1F-8FCA8A785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794A-F647-45AD-BCA4-E5AB4AD1BD1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73251-DE73-4780-8863-C807460A2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EEB0-FFB8-49E1-994A-B3C952231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18CA-9FDD-43FA-ABC6-04FEF610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825E08-CCC5-4ED9-98F2-FC5A29CB3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176" y="529951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013A4-F6B3-4463-91BB-8C2C2DC46E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59" y="381747"/>
            <a:ext cx="8363281" cy="45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336A31C4-B3E3-4185-A751-0F3DF8678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2302" y="5093165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CAA205-D17B-4C39-A1F1-972BE8E77A36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36748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have any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student loans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Student loan balance?</a:t>
            </a:r>
          </a:p>
          <a:p>
            <a:pPr lvl="1"/>
            <a:r>
              <a:rPr lang="en-US" dirty="0"/>
              <a:t>Monthly payment?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41206-783F-440F-BF60-FC4920C75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38" y="2829936"/>
            <a:ext cx="5020541" cy="3347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DAF0B-130C-40CA-A1B4-1FABF3C47EED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188657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AND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Life Insurance in place?</a:t>
            </a:r>
          </a:p>
          <a:p>
            <a:pPr lvl="1"/>
            <a:r>
              <a:rPr lang="en-US" dirty="0"/>
              <a:t>What is the death benefit?</a:t>
            </a:r>
          </a:p>
          <a:p>
            <a:pPr lvl="1"/>
            <a:r>
              <a:rPr lang="en-US" dirty="0"/>
              <a:t>If it 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term</a:t>
            </a:r>
            <a:r>
              <a:rPr lang="en-US" dirty="0"/>
              <a:t>, when does it </a:t>
            </a:r>
            <a:r>
              <a:rPr lang="en-US" b="1" i="1" u="sng" dirty="0">
                <a:solidFill>
                  <a:schemeClr val="accent5">
                    <a:lumMod val="50000"/>
                  </a:schemeClr>
                </a:solidFill>
              </a:rPr>
              <a:t>term out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If it 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permanent</a:t>
            </a:r>
            <a:r>
              <a:rPr lang="en-US" dirty="0"/>
              <a:t>, is it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fully funded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</a:pPr>
            <a:r>
              <a:rPr lang="en-US" dirty="0"/>
              <a:t>Have you considered: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Medicare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Medicare Supplements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Prescription Drug plans</a:t>
            </a:r>
          </a:p>
          <a:p>
            <a:r>
              <a:rPr lang="en-US" dirty="0"/>
              <a:t>Do you have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Long Term Care</a:t>
            </a:r>
            <a:r>
              <a:rPr lang="en-US" dirty="0"/>
              <a:t> coverage?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4C35B-76BB-4097-90E7-219EC654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30" y="792528"/>
            <a:ext cx="4354129" cy="4589823"/>
          </a:xfrm>
          <a:prstGeom prst="rect">
            <a:avLst/>
          </a:prstGeom>
        </p:spPr>
      </p:pic>
      <p:pic>
        <p:nvPicPr>
          <p:cNvPr id="6" name="Graphic 5" descr="Arrow: Straight">
            <a:extLst>
              <a:ext uri="{FF2B5EF4-FFF2-40B4-BE49-F238E27FC236}">
                <a16:creationId xmlns:a16="http://schemas.microsoft.com/office/drawing/2014/main" id="{79EC63C7-B33C-4F22-A7EC-3E3775C07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96000" y="2431026"/>
            <a:ext cx="1161766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8C96BE-4706-4178-8064-CABB627F7909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361913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your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Estate Plans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Medical Directives </a:t>
            </a:r>
            <a:r>
              <a:rPr lang="en-US" dirty="0"/>
              <a:t>established?</a:t>
            </a:r>
          </a:p>
          <a:p>
            <a:pPr lvl="1"/>
            <a:r>
              <a:rPr lang="en-US" dirty="0"/>
              <a:t>A Will?</a:t>
            </a:r>
          </a:p>
          <a:p>
            <a:pPr lvl="1"/>
            <a:r>
              <a:rPr lang="en-US" dirty="0"/>
              <a:t>An Advanced Medical Directive?</a:t>
            </a:r>
          </a:p>
          <a:p>
            <a:pPr lvl="1"/>
            <a:r>
              <a:rPr lang="en-US" dirty="0"/>
              <a:t>A Durable Power of Attorney?</a:t>
            </a:r>
          </a:p>
          <a:p>
            <a:pPr lvl="1"/>
            <a:r>
              <a:rPr lang="en-US" dirty="0"/>
              <a:t>A Trust?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F671A-1F62-4E54-882B-7F36EE4F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793" y="3241964"/>
            <a:ext cx="4091741" cy="2306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E3E40-85D6-40C0-800E-FF7D530F4E5F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86253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Ready or Not Checklist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A7F72B-22B2-4B31-8739-69FACB08A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805" y="2198885"/>
            <a:ext cx="5357990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71CA0B-E386-4ECA-A73A-659B25925721}"/>
              </a:ext>
            </a:extLst>
          </p:cNvPr>
          <p:cNvSpPr/>
          <p:nvPr/>
        </p:nvSpPr>
        <p:spPr>
          <a:xfrm>
            <a:off x="2824633" y="1686680"/>
            <a:ext cx="5763490" cy="50174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87869-3638-44B8-890E-CD910A35C321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74241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What is your desired </a:t>
            </a:r>
            <a:r>
              <a:rPr lang="en-US" i="1" u="sng" dirty="0"/>
              <a:t>starting</a:t>
            </a:r>
            <a:r>
              <a:rPr lang="en-US" dirty="0"/>
              <a:t> retirement income?</a:t>
            </a:r>
          </a:p>
          <a:p>
            <a:r>
              <a:rPr lang="en-US" dirty="0"/>
              <a:t>At what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age</a:t>
            </a:r>
            <a:r>
              <a:rPr lang="en-US" dirty="0"/>
              <a:t> do you want to retire?</a:t>
            </a:r>
          </a:p>
          <a:p>
            <a:r>
              <a:rPr lang="en-US" dirty="0"/>
              <a:t>Do you want your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income</a:t>
            </a:r>
            <a:r>
              <a:rPr lang="en-US" dirty="0"/>
              <a:t> to be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guaranteed</a:t>
            </a:r>
            <a:r>
              <a:rPr lang="en-US" dirty="0"/>
              <a:t>?</a:t>
            </a:r>
          </a:p>
          <a:p>
            <a:r>
              <a:rPr lang="en-US" dirty="0"/>
              <a:t>Do you have 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pension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is the annual amount?</a:t>
            </a:r>
          </a:p>
          <a:p>
            <a:pPr lvl="1"/>
            <a:r>
              <a:rPr lang="en-US" dirty="0"/>
              <a:t>If married, is there a survivor benefit?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9DE78-74C8-4790-A707-D3613F79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5" y="3751527"/>
            <a:ext cx="3811298" cy="2560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691EA-69FD-4212-870A-CE4E65A74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917" y="6480015"/>
            <a:ext cx="354208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3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will your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Social Security</a:t>
            </a:r>
            <a:r>
              <a:rPr lang="en-US" dirty="0"/>
              <a:t> be at ages: </a:t>
            </a:r>
          </a:p>
          <a:p>
            <a:pPr lvl="1"/>
            <a:r>
              <a:rPr lang="en-US" sz="2800" dirty="0"/>
              <a:t>62?</a:t>
            </a:r>
          </a:p>
          <a:p>
            <a:pPr lvl="1"/>
            <a:r>
              <a:rPr lang="en-US" sz="2800" dirty="0"/>
              <a:t>66?</a:t>
            </a:r>
          </a:p>
          <a:p>
            <a:pPr lvl="1"/>
            <a:r>
              <a:rPr lang="en-US" sz="2800" dirty="0"/>
              <a:t>70?</a:t>
            </a:r>
          </a:p>
          <a:p>
            <a:r>
              <a:rPr lang="en-US" dirty="0"/>
              <a:t>If married, what will your spouse’s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Social Security </a:t>
            </a:r>
            <a:r>
              <a:rPr lang="en-US" dirty="0"/>
              <a:t>benefits be at ages: </a:t>
            </a:r>
          </a:p>
          <a:p>
            <a:pPr lvl="1"/>
            <a:r>
              <a:rPr lang="en-US" sz="2800" dirty="0"/>
              <a:t>62?</a:t>
            </a:r>
          </a:p>
          <a:p>
            <a:pPr lvl="1"/>
            <a:r>
              <a:rPr lang="en-US" sz="2800" dirty="0"/>
              <a:t>66?</a:t>
            </a:r>
          </a:p>
          <a:p>
            <a:pPr lvl="1"/>
            <a:r>
              <a:rPr lang="en-US" sz="2800" dirty="0"/>
              <a:t>70?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E0093-66D2-4CE2-BCAB-F232C49C9EB1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364113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total combined retirement income savings?</a:t>
            </a:r>
          </a:p>
          <a:p>
            <a:pPr lvl="1"/>
            <a:r>
              <a:rPr lang="en-US" dirty="0"/>
              <a:t>How much 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tax deferred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much 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tax free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distribution rate</a:t>
            </a:r>
            <a:r>
              <a:rPr lang="en-US" dirty="0"/>
              <a:t> are you planning to take to supplement your retirement income?</a:t>
            </a:r>
          </a:p>
          <a:p>
            <a:r>
              <a:rPr lang="en-US" dirty="0"/>
              <a:t>What tax bracket will you be in when you retire?</a:t>
            </a:r>
          </a:p>
          <a:p>
            <a:endParaRPr lang="en-US" dirty="0"/>
          </a:p>
        </p:txBody>
      </p:sp>
      <p:pic>
        <p:nvPicPr>
          <p:cNvPr id="1026" name="Picture 2" descr="Free stock photo of money, coins, finance, buy">
            <a:extLst>
              <a:ext uri="{FF2B5EF4-FFF2-40B4-BE49-F238E27FC236}">
                <a16:creationId xmlns:a16="http://schemas.microsoft.com/office/drawing/2014/main" id="{DA367E1C-B56B-4B6D-B568-9C469BD0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039" y="4413462"/>
            <a:ext cx="2901898" cy="18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4C9B7-C109-48E5-9A0A-BB9FD4A7F6C3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366726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109"/>
            <a:ext cx="10515600" cy="4218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	_  Desired Starting Income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u="sng" dirty="0"/>
              <a:t>    Total Guaranteed Income</a:t>
            </a:r>
          </a:p>
          <a:p>
            <a:pPr marL="0" indent="0">
              <a:buNone/>
            </a:pPr>
            <a:r>
              <a:rPr lang="en-US" sz="4800" dirty="0"/>
              <a:t>	=  </a:t>
            </a:r>
            <a:r>
              <a:rPr lang="en-US" sz="4800" b="1" dirty="0">
                <a:solidFill>
                  <a:srgbClr val="FF0000"/>
                </a:solidFill>
              </a:rPr>
              <a:t>Guaranteed Income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ADCA6-E3CD-467B-9A1E-E0CDD3A7B9F5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154616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4800" dirty="0"/>
              <a:t>_  $80,000 (Desired Starting Income)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u="sng" dirty="0"/>
              <a:t>    $60,000 (Total Guaranteed Income)</a:t>
            </a:r>
          </a:p>
          <a:p>
            <a:pPr marL="0" indent="0">
              <a:buNone/>
            </a:pPr>
            <a:r>
              <a:rPr lang="en-US" sz="4800" dirty="0"/>
              <a:t>	=  </a:t>
            </a:r>
            <a:r>
              <a:rPr lang="en-US" sz="4800" b="1" dirty="0">
                <a:solidFill>
                  <a:srgbClr val="FF0000"/>
                </a:solidFill>
              </a:rPr>
              <a:t>$20,000 Guaranteed Income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105DA-9FDA-4D88-940F-2CC8397D2209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369365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Do you plan to stay in your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current home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Mortgage balance?</a:t>
            </a:r>
          </a:p>
          <a:p>
            <a:pPr lvl="1"/>
            <a:r>
              <a:rPr lang="en-US" dirty="0"/>
              <a:t>Monthly payment?</a:t>
            </a:r>
          </a:p>
          <a:p>
            <a:pPr lvl="1"/>
            <a:r>
              <a:rPr lang="en-US" dirty="0"/>
              <a:t>What month/year will it be paid off?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60BB3-0830-4DD5-AB52-F085EDD83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292" y="3413558"/>
            <a:ext cx="4145108" cy="2763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3408C-E114-4D48-9B2E-59D11BE829E9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114084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have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automobile</a:t>
            </a:r>
            <a:r>
              <a:rPr lang="en-US" dirty="0"/>
              <a:t> payments?</a:t>
            </a:r>
          </a:p>
          <a:p>
            <a:pPr lvl="1"/>
            <a:r>
              <a:rPr lang="en-US" dirty="0"/>
              <a:t>Automobile balance?</a:t>
            </a:r>
          </a:p>
          <a:p>
            <a:pPr lvl="1"/>
            <a:r>
              <a:rPr lang="en-US" dirty="0"/>
              <a:t>Monthly Payment?</a:t>
            </a:r>
          </a:p>
        </p:txBody>
      </p:sp>
      <p:pic>
        <p:nvPicPr>
          <p:cNvPr id="6" name="Picture 5" descr="A close up of a red car&#10;&#10;Description generated with very high confidence">
            <a:extLst>
              <a:ext uri="{FF2B5EF4-FFF2-40B4-BE49-F238E27FC236}">
                <a16:creationId xmlns:a16="http://schemas.microsoft.com/office/drawing/2014/main" id="{0ED24D6E-F9A1-4C3D-A218-9DBFA7740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58" y="2937310"/>
            <a:ext cx="4316361" cy="3239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C70CD-30E5-453B-BE66-2C52A1CC7D3F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342179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E66-314D-406F-8305-1194F75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BEA-96A6-4779-AC63-61C2ECA1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have any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credit card debt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Credit card balance?</a:t>
            </a:r>
          </a:p>
          <a:p>
            <a:pPr lvl="1"/>
            <a:r>
              <a:rPr lang="en-US" dirty="0"/>
              <a:t>Monthly payment?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5543C-30B0-4796-82BC-4DC35137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35" y="2977099"/>
            <a:ext cx="4999153" cy="3334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39530-338E-483D-83BA-82D68DA9F2F2}"/>
              </a:ext>
            </a:extLst>
          </p:cNvPr>
          <p:cNvSpPr txBox="1"/>
          <p:nvPr/>
        </p:nvSpPr>
        <p:spPr>
          <a:xfrm>
            <a:off x="8670588" y="6550223"/>
            <a:ext cx="352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 2018 – TRIQUEST INSURANCE AGENCY, LLC</a:t>
            </a:r>
          </a:p>
        </p:txBody>
      </p:sp>
    </p:spTree>
    <p:extLst>
      <p:ext uri="{BB962C8B-B14F-4D97-AF65-F5344CB8AC3E}">
        <p14:creationId xmlns:p14="http://schemas.microsoft.com/office/powerpoint/2010/main" val="55185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7613</TotalTime>
  <Words>437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INCOME</vt:lpstr>
      <vt:lpstr>INCOME</vt:lpstr>
      <vt:lpstr>INCOME</vt:lpstr>
      <vt:lpstr>INCOME</vt:lpstr>
      <vt:lpstr>INCOME</vt:lpstr>
      <vt:lpstr>CASH FLOW</vt:lpstr>
      <vt:lpstr>CASH FLOW</vt:lpstr>
      <vt:lpstr>CASH FLOW</vt:lpstr>
      <vt:lpstr>CASH FLOW</vt:lpstr>
      <vt:lpstr>LIFE AND HEALTH</vt:lpstr>
      <vt:lpstr>ESTATE PLANNING</vt:lpstr>
      <vt:lpstr>Retirement Ready or Not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Burton</dc:creator>
  <cp:lastModifiedBy>Sara Gassenmeyer</cp:lastModifiedBy>
  <cp:revision>8</cp:revision>
  <dcterms:created xsi:type="dcterms:W3CDTF">2018-07-10T12:55:16Z</dcterms:created>
  <dcterms:modified xsi:type="dcterms:W3CDTF">2020-06-12T13:43:47Z</dcterms:modified>
</cp:coreProperties>
</file>