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50" r:id="rId1"/>
    <p:sldMasterId id="2147483844" r:id="rId2"/>
    <p:sldMasterId id="2147483857" r:id="rId3"/>
  </p:sldMasterIdLst>
  <p:notesMasterIdLst>
    <p:notesMasterId r:id="rId20"/>
  </p:notesMasterIdLst>
  <p:handoutMasterIdLst>
    <p:handoutMasterId r:id="rId21"/>
  </p:handoutMasterIdLst>
  <p:sldIdLst>
    <p:sldId id="584" r:id="rId4"/>
    <p:sldId id="580" r:id="rId5"/>
    <p:sldId id="466" r:id="rId6"/>
    <p:sldId id="583" r:id="rId7"/>
    <p:sldId id="510" r:id="rId8"/>
    <p:sldId id="399" r:id="rId9"/>
    <p:sldId id="523" r:id="rId10"/>
    <p:sldId id="522" r:id="rId11"/>
    <p:sldId id="524" r:id="rId12"/>
    <p:sldId id="463" r:id="rId13"/>
    <p:sldId id="525" r:id="rId14"/>
    <p:sldId id="581" r:id="rId15"/>
    <p:sldId id="478" r:id="rId16"/>
    <p:sldId id="479" r:id="rId17"/>
    <p:sldId id="526" r:id="rId18"/>
    <p:sldId id="582" r:id="rId19"/>
  </p:sldIdLst>
  <p:sldSz cx="9144000" cy="5143500" type="screen16x9"/>
  <p:notesSz cx="6858000" cy="9144000"/>
  <p:embeddedFontLst>
    <p:embeddedFont>
      <p:font typeface="Abadi" panose="020B0604020104020204" pitchFamily="34" charset="0"/>
      <p:regular r:id="rId22"/>
    </p:embeddedFon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mbria Math" panose="02040503050406030204" pitchFamily="18" charset="0"/>
      <p:regular r:id="rId30"/>
    </p:embeddedFont>
    <p:embeddedFont>
      <p:font typeface="Tahoma" panose="020B0604030504040204" pitchFamily="34" charset="0"/>
      <p:regular r:id="rId31"/>
      <p:bold r:id="rId32"/>
    </p:embeddedFont>
    <p:embeddedFont>
      <p:font typeface="Tw Cen MT Condensed" panose="020B0606020104020203" pitchFamily="34" charset="0"/>
      <p:regular r:id="rId33"/>
      <p:bold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6B5"/>
    <a:srgbClr val="9BBB59"/>
    <a:srgbClr val="006600"/>
    <a:srgbClr val="F0F0F0"/>
    <a:srgbClr val="7C7C7C"/>
    <a:srgbClr val="2F5597"/>
    <a:srgbClr val="99B1DF"/>
    <a:srgbClr val="0E6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6529" autoAdjust="0"/>
  </p:normalViewPr>
  <p:slideViewPr>
    <p:cSldViewPr snapToGrid="0" snapToObjects="1">
      <p:cViewPr varScale="1">
        <p:scale>
          <a:sx n="150" d="100"/>
          <a:sy n="150" d="100"/>
        </p:scale>
        <p:origin x="222" y="126"/>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SERVER\Users\ToddS\My%20Documents\Excel%20Work%20Books\SP%2015%20Year%20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Users\ToddS\My%20Documents\Excel%20Work%20Books\SP%2015%20Year%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Sheet3!$A$4</c:f>
              <c:strCache>
                <c:ptCount val="1"/>
                <c:pt idx="0">
                  <c:v>S&amp;P 500</c:v>
                </c:pt>
              </c:strCache>
            </c:strRef>
          </c:tx>
          <c:spPr>
            <a:ln w="38100"/>
          </c:spPr>
          <c:marker>
            <c:symbol val="none"/>
          </c:marker>
          <c:cat>
            <c:strRef>
              <c:f>Sheet3!$B$3:$BX$3</c:f>
              <c:strCache>
                <c:ptCount val="75"/>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pt idx="30">
                  <c:v>J</c:v>
                </c:pt>
                <c:pt idx="31">
                  <c:v>A</c:v>
                </c:pt>
                <c:pt idx="32">
                  <c:v>S</c:v>
                </c:pt>
                <c:pt idx="33">
                  <c:v>O</c:v>
                </c:pt>
                <c:pt idx="34">
                  <c:v>N</c:v>
                </c:pt>
                <c:pt idx="35">
                  <c:v>D</c:v>
                </c:pt>
                <c:pt idx="36">
                  <c:v>J</c:v>
                </c:pt>
                <c:pt idx="37">
                  <c:v>F</c:v>
                </c:pt>
                <c:pt idx="38">
                  <c:v>M</c:v>
                </c:pt>
                <c:pt idx="39">
                  <c:v>A</c:v>
                </c:pt>
                <c:pt idx="40">
                  <c:v>M</c:v>
                </c:pt>
                <c:pt idx="41">
                  <c:v>J</c:v>
                </c:pt>
                <c:pt idx="42">
                  <c:v>J</c:v>
                </c:pt>
                <c:pt idx="43">
                  <c:v>A</c:v>
                </c:pt>
                <c:pt idx="44">
                  <c:v>S</c:v>
                </c:pt>
                <c:pt idx="45">
                  <c:v>O</c:v>
                </c:pt>
                <c:pt idx="46">
                  <c:v>N</c:v>
                </c:pt>
                <c:pt idx="47">
                  <c:v>D</c:v>
                </c:pt>
                <c:pt idx="48">
                  <c:v>J</c:v>
                </c:pt>
                <c:pt idx="49">
                  <c:v>F</c:v>
                </c:pt>
                <c:pt idx="50">
                  <c:v>M</c:v>
                </c:pt>
                <c:pt idx="51">
                  <c:v>A</c:v>
                </c:pt>
                <c:pt idx="52">
                  <c:v>M</c:v>
                </c:pt>
                <c:pt idx="53">
                  <c:v>J</c:v>
                </c:pt>
                <c:pt idx="54">
                  <c:v>J</c:v>
                </c:pt>
                <c:pt idx="55">
                  <c:v>A</c:v>
                </c:pt>
                <c:pt idx="56">
                  <c:v>S</c:v>
                </c:pt>
                <c:pt idx="57">
                  <c:v>O</c:v>
                </c:pt>
                <c:pt idx="58">
                  <c:v>N</c:v>
                </c:pt>
                <c:pt idx="59">
                  <c:v>J</c:v>
                </c:pt>
                <c:pt idx="60">
                  <c:v>F</c:v>
                </c:pt>
                <c:pt idx="61">
                  <c:v>M</c:v>
                </c:pt>
                <c:pt idx="62">
                  <c:v>A</c:v>
                </c:pt>
                <c:pt idx="63">
                  <c:v>M</c:v>
                </c:pt>
                <c:pt idx="64">
                  <c:v>J</c:v>
                </c:pt>
                <c:pt idx="65">
                  <c:v>J</c:v>
                </c:pt>
                <c:pt idx="66">
                  <c:v>A</c:v>
                </c:pt>
                <c:pt idx="67">
                  <c:v>S</c:v>
                </c:pt>
                <c:pt idx="68">
                  <c:v>O</c:v>
                </c:pt>
                <c:pt idx="69">
                  <c:v>N</c:v>
                </c:pt>
                <c:pt idx="70">
                  <c:v>D</c:v>
                </c:pt>
                <c:pt idx="71">
                  <c:v>J</c:v>
                </c:pt>
                <c:pt idx="72">
                  <c:v>F</c:v>
                </c:pt>
                <c:pt idx="73">
                  <c:v>M</c:v>
                </c:pt>
                <c:pt idx="74">
                  <c:v>A</c:v>
                </c:pt>
              </c:strCache>
            </c:strRef>
          </c:cat>
          <c:val>
            <c:numRef>
              <c:f>Sheet3!$B$4:$BX$4</c:f>
              <c:numCache>
                <c:formatCode>0</c:formatCode>
                <c:ptCount val="75"/>
                <c:pt idx="0">
                  <c:v>850</c:v>
                </c:pt>
                <c:pt idx="1">
                  <c:v>855</c:v>
                </c:pt>
                <c:pt idx="2">
                  <c:v>860</c:v>
                </c:pt>
                <c:pt idx="3">
                  <c:v>870</c:v>
                </c:pt>
                <c:pt idx="4">
                  <c:v>878</c:v>
                </c:pt>
                <c:pt idx="5">
                  <c:v>888</c:v>
                </c:pt>
                <c:pt idx="6">
                  <c:v>890</c:v>
                </c:pt>
                <c:pt idx="7">
                  <c:v>910</c:v>
                </c:pt>
                <c:pt idx="8">
                  <c:v>915</c:v>
                </c:pt>
                <c:pt idx="9">
                  <c:v>920</c:v>
                </c:pt>
                <c:pt idx="10">
                  <c:v>940</c:v>
                </c:pt>
                <c:pt idx="11">
                  <c:v>920</c:v>
                </c:pt>
                <c:pt idx="12">
                  <c:v>910</c:v>
                </c:pt>
                <c:pt idx="13">
                  <c:v>912</c:v>
                </c:pt>
                <c:pt idx="14">
                  <c:v>915</c:v>
                </c:pt>
                <c:pt idx="15">
                  <c:v>900</c:v>
                </c:pt>
                <c:pt idx="16">
                  <c:v>892</c:v>
                </c:pt>
                <c:pt idx="17">
                  <c:v>888</c:v>
                </c:pt>
                <c:pt idx="18">
                  <c:v>875</c:v>
                </c:pt>
                <c:pt idx="19">
                  <c:v>866</c:v>
                </c:pt>
                <c:pt idx="20">
                  <c:v>858</c:v>
                </c:pt>
                <c:pt idx="21">
                  <c:v>867</c:v>
                </c:pt>
                <c:pt idx="22">
                  <c:v>857</c:v>
                </c:pt>
                <c:pt idx="23">
                  <c:v>847</c:v>
                </c:pt>
                <c:pt idx="24">
                  <c:v>780</c:v>
                </c:pt>
                <c:pt idx="25">
                  <c:v>760</c:v>
                </c:pt>
                <c:pt idx="26">
                  <c:v>763</c:v>
                </c:pt>
                <c:pt idx="27">
                  <c:v>753</c:v>
                </c:pt>
                <c:pt idx="28">
                  <c:v>740</c:v>
                </c:pt>
                <c:pt idx="29">
                  <c:v>720</c:v>
                </c:pt>
                <c:pt idx="30">
                  <c:v>710</c:v>
                </c:pt>
                <c:pt idx="31">
                  <c:v>715</c:v>
                </c:pt>
                <c:pt idx="32">
                  <c:v>712</c:v>
                </c:pt>
                <c:pt idx="33">
                  <c:v>705</c:v>
                </c:pt>
                <c:pt idx="34">
                  <c:v>695</c:v>
                </c:pt>
                <c:pt idx="35">
                  <c:v>686</c:v>
                </c:pt>
                <c:pt idx="36">
                  <c:v>674</c:v>
                </c:pt>
                <c:pt idx="37">
                  <c:v>667</c:v>
                </c:pt>
                <c:pt idx="38">
                  <c:v>658</c:v>
                </c:pt>
                <c:pt idx="39">
                  <c:v>650</c:v>
                </c:pt>
                <c:pt idx="40">
                  <c:v>658</c:v>
                </c:pt>
                <c:pt idx="41">
                  <c:v>667</c:v>
                </c:pt>
                <c:pt idx="42">
                  <c:v>674</c:v>
                </c:pt>
                <c:pt idx="43">
                  <c:v>686</c:v>
                </c:pt>
                <c:pt idx="44">
                  <c:v>695</c:v>
                </c:pt>
                <c:pt idx="45">
                  <c:v>705</c:v>
                </c:pt>
                <c:pt idx="46">
                  <c:v>712</c:v>
                </c:pt>
                <c:pt idx="47">
                  <c:v>715</c:v>
                </c:pt>
                <c:pt idx="48">
                  <c:v>710</c:v>
                </c:pt>
                <c:pt idx="49">
                  <c:v>720</c:v>
                </c:pt>
                <c:pt idx="50">
                  <c:v>740</c:v>
                </c:pt>
                <c:pt idx="51">
                  <c:v>753</c:v>
                </c:pt>
                <c:pt idx="52">
                  <c:v>763</c:v>
                </c:pt>
                <c:pt idx="53">
                  <c:v>760</c:v>
                </c:pt>
                <c:pt idx="54">
                  <c:v>780</c:v>
                </c:pt>
                <c:pt idx="55">
                  <c:v>847</c:v>
                </c:pt>
                <c:pt idx="56">
                  <c:v>857</c:v>
                </c:pt>
                <c:pt idx="57">
                  <c:v>867</c:v>
                </c:pt>
                <c:pt idx="58">
                  <c:v>858</c:v>
                </c:pt>
                <c:pt idx="59">
                  <c:v>866</c:v>
                </c:pt>
                <c:pt idx="60">
                  <c:v>875</c:v>
                </c:pt>
                <c:pt idx="61">
                  <c:v>888</c:v>
                </c:pt>
                <c:pt idx="62">
                  <c:v>892</c:v>
                </c:pt>
                <c:pt idx="63">
                  <c:v>900</c:v>
                </c:pt>
                <c:pt idx="64">
                  <c:v>915</c:v>
                </c:pt>
                <c:pt idx="65">
                  <c:v>912</c:v>
                </c:pt>
                <c:pt idx="66">
                  <c:v>910</c:v>
                </c:pt>
                <c:pt idx="67">
                  <c:v>920</c:v>
                </c:pt>
                <c:pt idx="68">
                  <c:v>940</c:v>
                </c:pt>
                <c:pt idx="69">
                  <c:v>920</c:v>
                </c:pt>
                <c:pt idx="70">
                  <c:v>925</c:v>
                </c:pt>
                <c:pt idx="71">
                  <c:v>930</c:v>
                </c:pt>
                <c:pt idx="72">
                  <c:v>935</c:v>
                </c:pt>
                <c:pt idx="73">
                  <c:v>933</c:v>
                </c:pt>
                <c:pt idx="74">
                  <c:v>934</c:v>
                </c:pt>
              </c:numCache>
            </c:numRef>
          </c:val>
          <c:smooth val="0"/>
          <c:extLst>
            <c:ext xmlns:c16="http://schemas.microsoft.com/office/drawing/2014/chart" uri="{C3380CC4-5D6E-409C-BE32-E72D297353CC}">
              <c16:uniqueId val="{00000000-5864-47B1-A487-A6A0648B75D5}"/>
            </c:ext>
          </c:extLst>
        </c:ser>
        <c:dLbls>
          <c:showLegendKey val="0"/>
          <c:showVal val="0"/>
          <c:showCatName val="0"/>
          <c:showSerName val="0"/>
          <c:showPercent val="0"/>
          <c:showBubbleSize val="0"/>
        </c:dLbls>
        <c:smooth val="0"/>
        <c:axId val="116427008"/>
        <c:axId val="128606208"/>
      </c:lineChart>
      <c:catAx>
        <c:axId val="116427008"/>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128606208"/>
        <c:crosses val="autoZero"/>
        <c:auto val="1"/>
        <c:lblAlgn val="ctr"/>
        <c:lblOffset val="100"/>
        <c:noMultiLvlLbl val="0"/>
      </c:catAx>
      <c:valAx>
        <c:axId val="128606208"/>
        <c:scaling>
          <c:orientation val="minMax"/>
          <c:max val="1100"/>
          <c:min val="550"/>
        </c:scaling>
        <c:delete val="0"/>
        <c:axPos val="l"/>
        <c:majorGridlines>
          <c:spPr>
            <a:ln>
              <a:solidFill>
                <a:srgbClr val="000000"/>
              </a:solidFill>
            </a:ln>
          </c:spPr>
        </c:majorGridlines>
        <c:numFmt formatCode="General" sourceLinked="0"/>
        <c:majorTickMark val="none"/>
        <c:minorTickMark val="none"/>
        <c:tickLblPos val="nextTo"/>
        <c:spPr>
          <a:ln w="9525">
            <a:solidFill>
              <a:srgbClr val="000000"/>
            </a:solidFill>
          </a:ln>
        </c:spPr>
        <c:txPr>
          <a:bodyPr/>
          <a:lstStyle/>
          <a:p>
            <a:pPr>
              <a:defRPr>
                <a:solidFill>
                  <a:srgbClr val="000000"/>
                </a:solidFill>
              </a:defRPr>
            </a:pPr>
            <a:endParaRPr lang="en-US"/>
          </a:p>
        </c:txPr>
        <c:crossAx val="116427008"/>
        <c:crosses val="autoZero"/>
        <c:crossBetween val="between"/>
        <c:majorUnit val="50"/>
      </c:valAx>
    </c:plotArea>
    <c:legend>
      <c:legendPos val="b"/>
      <c:layout>
        <c:manualLayout>
          <c:xMode val="edge"/>
          <c:yMode val="edge"/>
          <c:x val="0.66408328808036932"/>
          <c:y val="0.94989356292529792"/>
          <c:w val="0.10574135668386278"/>
          <c:h val="3.8851450386883472E-2"/>
        </c:manualLayout>
      </c:layout>
      <c:overlay val="0"/>
      <c:txPr>
        <a:bodyPr/>
        <a:lstStyle/>
        <a:p>
          <a:pPr>
            <a:defRPr>
              <a:solidFill>
                <a:srgbClr val="000000"/>
              </a:solidFill>
            </a:defRPr>
          </a:pPr>
          <a:endParaRPr lang="en-US"/>
        </a:p>
      </c:txPr>
    </c:legend>
    <c:plotVisOnly val="1"/>
    <c:dispBlanksAs val="zero"/>
    <c:showDLblsOverMax val="0"/>
  </c:chart>
  <c:spPr>
    <a:noFill/>
    <a:ln w="31750">
      <a:solidFill>
        <a:srgbClr val="000000"/>
      </a:solidFill>
    </a:ln>
    <a:scene3d>
      <a:camera prst="orthographicFront"/>
      <a:lightRig rig="threePt" dir="t"/>
    </a:scene3d>
    <a:sp3d>
      <a:bevelT/>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Sheet3!$A$4</c:f>
              <c:strCache>
                <c:ptCount val="1"/>
                <c:pt idx="0">
                  <c:v>S&amp;P 500</c:v>
                </c:pt>
              </c:strCache>
            </c:strRef>
          </c:tx>
          <c:spPr>
            <a:ln w="38100"/>
          </c:spPr>
          <c:marker>
            <c:symbol val="none"/>
          </c:marker>
          <c:cat>
            <c:strRef>
              <c:f>Sheet3!$B$3:$BX$3</c:f>
              <c:strCache>
                <c:ptCount val="75"/>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pt idx="30">
                  <c:v>J</c:v>
                </c:pt>
                <c:pt idx="31">
                  <c:v>A</c:v>
                </c:pt>
                <c:pt idx="32">
                  <c:v>S</c:v>
                </c:pt>
                <c:pt idx="33">
                  <c:v>O</c:v>
                </c:pt>
                <c:pt idx="34">
                  <c:v>N</c:v>
                </c:pt>
                <c:pt idx="35">
                  <c:v>D</c:v>
                </c:pt>
                <c:pt idx="36">
                  <c:v>J</c:v>
                </c:pt>
                <c:pt idx="37">
                  <c:v>F</c:v>
                </c:pt>
                <c:pt idx="38">
                  <c:v>M</c:v>
                </c:pt>
                <c:pt idx="39">
                  <c:v>A</c:v>
                </c:pt>
                <c:pt idx="40">
                  <c:v>M</c:v>
                </c:pt>
                <c:pt idx="41">
                  <c:v>J</c:v>
                </c:pt>
                <c:pt idx="42">
                  <c:v>J</c:v>
                </c:pt>
                <c:pt idx="43">
                  <c:v>A</c:v>
                </c:pt>
                <c:pt idx="44">
                  <c:v>S</c:v>
                </c:pt>
                <c:pt idx="45">
                  <c:v>O</c:v>
                </c:pt>
                <c:pt idx="46">
                  <c:v>N</c:v>
                </c:pt>
                <c:pt idx="47">
                  <c:v>D</c:v>
                </c:pt>
                <c:pt idx="48">
                  <c:v>J</c:v>
                </c:pt>
                <c:pt idx="49">
                  <c:v>F</c:v>
                </c:pt>
                <c:pt idx="50">
                  <c:v>M</c:v>
                </c:pt>
                <c:pt idx="51">
                  <c:v>A</c:v>
                </c:pt>
                <c:pt idx="52">
                  <c:v>M</c:v>
                </c:pt>
                <c:pt idx="53">
                  <c:v>J</c:v>
                </c:pt>
                <c:pt idx="54">
                  <c:v>J</c:v>
                </c:pt>
                <c:pt idx="55">
                  <c:v>A</c:v>
                </c:pt>
                <c:pt idx="56">
                  <c:v>S</c:v>
                </c:pt>
                <c:pt idx="57">
                  <c:v>O</c:v>
                </c:pt>
                <c:pt idx="58">
                  <c:v>N</c:v>
                </c:pt>
                <c:pt idx="59">
                  <c:v>J</c:v>
                </c:pt>
                <c:pt idx="60">
                  <c:v>F</c:v>
                </c:pt>
                <c:pt idx="61">
                  <c:v>M</c:v>
                </c:pt>
                <c:pt idx="62">
                  <c:v>A</c:v>
                </c:pt>
                <c:pt idx="63">
                  <c:v>M</c:v>
                </c:pt>
                <c:pt idx="64">
                  <c:v>J</c:v>
                </c:pt>
                <c:pt idx="65">
                  <c:v>J</c:v>
                </c:pt>
                <c:pt idx="66">
                  <c:v>A</c:v>
                </c:pt>
                <c:pt idx="67">
                  <c:v>S</c:v>
                </c:pt>
                <c:pt idx="68">
                  <c:v>O</c:v>
                </c:pt>
                <c:pt idx="69">
                  <c:v>N</c:v>
                </c:pt>
                <c:pt idx="70">
                  <c:v>D</c:v>
                </c:pt>
                <c:pt idx="71">
                  <c:v>J</c:v>
                </c:pt>
                <c:pt idx="72">
                  <c:v>F</c:v>
                </c:pt>
                <c:pt idx="73">
                  <c:v>M</c:v>
                </c:pt>
                <c:pt idx="74">
                  <c:v>A</c:v>
                </c:pt>
              </c:strCache>
            </c:strRef>
          </c:cat>
          <c:val>
            <c:numRef>
              <c:f>Sheet3!$B$4:$BX$4</c:f>
              <c:numCache>
                <c:formatCode>0</c:formatCode>
                <c:ptCount val="75"/>
                <c:pt idx="0">
                  <c:v>850</c:v>
                </c:pt>
                <c:pt idx="1">
                  <c:v>855</c:v>
                </c:pt>
                <c:pt idx="2">
                  <c:v>860</c:v>
                </c:pt>
                <c:pt idx="3">
                  <c:v>870</c:v>
                </c:pt>
                <c:pt idx="4">
                  <c:v>878</c:v>
                </c:pt>
                <c:pt idx="5">
                  <c:v>888</c:v>
                </c:pt>
                <c:pt idx="6">
                  <c:v>890</c:v>
                </c:pt>
                <c:pt idx="7">
                  <c:v>910</c:v>
                </c:pt>
                <c:pt idx="8">
                  <c:v>915</c:v>
                </c:pt>
                <c:pt idx="9">
                  <c:v>920</c:v>
                </c:pt>
                <c:pt idx="10">
                  <c:v>940</c:v>
                </c:pt>
                <c:pt idx="11">
                  <c:v>920</c:v>
                </c:pt>
                <c:pt idx="12">
                  <c:v>910</c:v>
                </c:pt>
                <c:pt idx="13">
                  <c:v>912</c:v>
                </c:pt>
                <c:pt idx="14">
                  <c:v>915</c:v>
                </c:pt>
                <c:pt idx="15">
                  <c:v>900</c:v>
                </c:pt>
                <c:pt idx="16">
                  <c:v>892</c:v>
                </c:pt>
                <c:pt idx="17">
                  <c:v>888</c:v>
                </c:pt>
                <c:pt idx="18">
                  <c:v>875</c:v>
                </c:pt>
                <c:pt idx="19">
                  <c:v>866</c:v>
                </c:pt>
                <c:pt idx="20">
                  <c:v>858</c:v>
                </c:pt>
                <c:pt idx="21">
                  <c:v>867</c:v>
                </c:pt>
                <c:pt idx="22">
                  <c:v>857</c:v>
                </c:pt>
                <c:pt idx="23">
                  <c:v>847</c:v>
                </c:pt>
                <c:pt idx="24">
                  <c:v>780</c:v>
                </c:pt>
                <c:pt idx="25">
                  <c:v>760</c:v>
                </c:pt>
                <c:pt idx="26">
                  <c:v>763</c:v>
                </c:pt>
                <c:pt idx="27">
                  <c:v>753</c:v>
                </c:pt>
                <c:pt idx="28">
                  <c:v>740</c:v>
                </c:pt>
                <c:pt idx="29">
                  <c:v>720</c:v>
                </c:pt>
                <c:pt idx="30">
                  <c:v>710</c:v>
                </c:pt>
                <c:pt idx="31">
                  <c:v>715</c:v>
                </c:pt>
                <c:pt idx="32">
                  <c:v>712</c:v>
                </c:pt>
                <c:pt idx="33">
                  <c:v>705</c:v>
                </c:pt>
                <c:pt idx="34">
                  <c:v>695</c:v>
                </c:pt>
                <c:pt idx="35">
                  <c:v>686</c:v>
                </c:pt>
                <c:pt idx="36">
                  <c:v>674</c:v>
                </c:pt>
                <c:pt idx="37">
                  <c:v>667</c:v>
                </c:pt>
                <c:pt idx="38">
                  <c:v>658</c:v>
                </c:pt>
                <c:pt idx="39">
                  <c:v>650</c:v>
                </c:pt>
                <c:pt idx="40">
                  <c:v>658</c:v>
                </c:pt>
                <c:pt idx="41">
                  <c:v>667</c:v>
                </c:pt>
                <c:pt idx="42">
                  <c:v>674</c:v>
                </c:pt>
                <c:pt idx="43">
                  <c:v>686</c:v>
                </c:pt>
                <c:pt idx="44">
                  <c:v>695</c:v>
                </c:pt>
                <c:pt idx="45">
                  <c:v>705</c:v>
                </c:pt>
                <c:pt idx="46">
                  <c:v>712</c:v>
                </c:pt>
                <c:pt idx="47">
                  <c:v>715</c:v>
                </c:pt>
                <c:pt idx="48">
                  <c:v>710</c:v>
                </c:pt>
                <c:pt idx="49">
                  <c:v>720</c:v>
                </c:pt>
                <c:pt idx="50">
                  <c:v>740</c:v>
                </c:pt>
                <c:pt idx="51">
                  <c:v>753</c:v>
                </c:pt>
                <c:pt idx="52">
                  <c:v>763</c:v>
                </c:pt>
                <c:pt idx="53">
                  <c:v>760</c:v>
                </c:pt>
                <c:pt idx="54">
                  <c:v>780</c:v>
                </c:pt>
                <c:pt idx="55">
                  <c:v>847</c:v>
                </c:pt>
                <c:pt idx="56">
                  <c:v>857</c:v>
                </c:pt>
                <c:pt idx="57">
                  <c:v>867</c:v>
                </c:pt>
                <c:pt idx="58">
                  <c:v>858</c:v>
                </c:pt>
                <c:pt idx="59">
                  <c:v>866</c:v>
                </c:pt>
                <c:pt idx="60">
                  <c:v>875</c:v>
                </c:pt>
                <c:pt idx="61">
                  <c:v>888</c:v>
                </c:pt>
                <c:pt idx="62">
                  <c:v>892</c:v>
                </c:pt>
                <c:pt idx="63">
                  <c:v>900</c:v>
                </c:pt>
                <c:pt idx="64">
                  <c:v>915</c:v>
                </c:pt>
                <c:pt idx="65">
                  <c:v>912</c:v>
                </c:pt>
                <c:pt idx="66">
                  <c:v>910</c:v>
                </c:pt>
                <c:pt idx="67">
                  <c:v>920</c:v>
                </c:pt>
                <c:pt idx="68">
                  <c:v>940</c:v>
                </c:pt>
                <c:pt idx="69">
                  <c:v>920</c:v>
                </c:pt>
                <c:pt idx="70">
                  <c:v>925</c:v>
                </c:pt>
                <c:pt idx="71">
                  <c:v>930</c:v>
                </c:pt>
                <c:pt idx="72">
                  <c:v>935</c:v>
                </c:pt>
                <c:pt idx="73">
                  <c:v>933</c:v>
                </c:pt>
                <c:pt idx="74">
                  <c:v>934</c:v>
                </c:pt>
              </c:numCache>
            </c:numRef>
          </c:val>
          <c:smooth val="0"/>
          <c:extLst>
            <c:ext xmlns:c16="http://schemas.microsoft.com/office/drawing/2014/chart" uri="{C3380CC4-5D6E-409C-BE32-E72D297353CC}">
              <c16:uniqueId val="{00000000-088A-4AE4-BEFB-329CF03B3082}"/>
            </c:ext>
          </c:extLst>
        </c:ser>
        <c:dLbls>
          <c:showLegendKey val="0"/>
          <c:showVal val="0"/>
          <c:showCatName val="0"/>
          <c:showSerName val="0"/>
          <c:showPercent val="0"/>
          <c:showBubbleSize val="0"/>
        </c:dLbls>
        <c:smooth val="0"/>
        <c:axId val="128648704"/>
        <c:axId val="128650240"/>
      </c:lineChart>
      <c:catAx>
        <c:axId val="128648704"/>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128650240"/>
        <c:crosses val="autoZero"/>
        <c:auto val="1"/>
        <c:lblAlgn val="ctr"/>
        <c:lblOffset val="100"/>
        <c:noMultiLvlLbl val="0"/>
      </c:catAx>
      <c:valAx>
        <c:axId val="128650240"/>
        <c:scaling>
          <c:orientation val="minMax"/>
          <c:max val="1100"/>
          <c:min val="550"/>
        </c:scaling>
        <c:delete val="0"/>
        <c:axPos val="l"/>
        <c:majorGridlines>
          <c:spPr>
            <a:ln>
              <a:solidFill>
                <a:srgbClr val="000000"/>
              </a:solidFill>
            </a:ln>
          </c:spPr>
        </c:majorGridlines>
        <c:numFmt formatCode="General" sourceLinked="0"/>
        <c:majorTickMark val="none"/>
        <c:minorTickMark val="none"/>
        <c:tickLblPos val="nextTo"/>
        <c:spPr>
          <a:ln w="9525">
            <a:solidFill>
              <a:srgbClr val="000000"/>
            </a:solidFill>
          </a:ln>
        </c:spPr>
        <c:txPr>
          <a:bodyPr/>
          <a:lstStyle/>
          <a:p>
            <a:pPr>
              <a:defRPr>
                <a:solidFill>
                  <a:srgbClr val="000000"/>
                </a:solidFill>
              </a:defRPr>
            </a:pPr>
            <a:endParaRPr lang="en-US"/>
          </a:p>
        </c:txPr>
        <c:crossAx val="128648704"/>
        <c:crosses val="autoZero"/>
        <c:crossBetween val="between"/>
        <c:majorUnit val="50"/>
      </c:valAx>
    </c:plotArea>
    <c:legend>
      <c:legendPos val="b"/>
      <c:layout>
        <c:manualLayout>
          <c:xMode val="edge"/>
          <c:yMode val="edge"/>
          <c:x val="0.66839363290795561"/>
          <c:y val="0.94383253229709962"/>
          <c:w val="0.10574135668386278"/>
          <c:h val="3.8851450386883458E-2"/>
        </c:manualLayout>
      </c:layout>
      <c:overlay val="0"/>
      <c:txPr>
        <a:bodyPr/>
        <a:lstStyle/>
        <a:p>
          <a:pPr>
            <a:defRPr>
              <a:solidFill>
                <a:srgbClr val="000000"/>
              </a:solidFill>
            </a:defRPr>
          </a:pPr>
          <a:endParaRPr lang="en-US"/>
        </a:p>
      </c:txPr>
    </c:legend>
    <c:plotVisOnly val="1"/>
    <c:dispBlanksAs val="zero"/>
    <c:showDLblsOverMax val="0"/>
  </c:chart>
  <c:spPr>
    <a:noFill/>
    <a:ln w="31750">
      <a:solidFill>
        <a:srgbClr val="000000"/>
      </a:solidFill>
    </a:ln>
    <a:scene3d>
      <a:camera prst="orthographicFront"/>
      <a:lightRig rig="threePt" dir="t"/>
    </a:scene3d>
    <a:sp3d>
      <a:bevelT/>
    </a:sp3d>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7F092-D12B-AF48-90A3-12D47885D561}" type="datetimeFigureOut">
              <a:rPr lang="en-US" smtClean="0"/>
              <a:pPr/>
              <a:t>3/8/2021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D3C72D-A034-A040-AEBD-7531D8687346}" type="slidenum">
              <a:rPr lang="en-US" smtClean="0"/>
              <a:pPr/>
              <a:t>‹#›</a:t>
            </a:fld>
            <a:endParaRPr lang="en-US"/>
          </a:p>
        </p:txBody>
      </p:sp>
    </p:spTree>
    <p:extLst>
      <p:ext uri="{BB962C8B-B14F-4D97-AF65-F5344CB8AC3E}">
        <p14:creationId xmlns:p14="http://schemas.microsoft.com/office/powerpoint/2010/main" val="1812554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12917-255B-4099-919C-07EFBEAEB787}" type="datetimeFigureOut">
              <a:rPr lang="en-US" smtClean="0"/>
              <a:pPr/>
              <a:t>3/8/2021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AC7E7-55D5-44ED-9244-4C4F270D3C9A}" type="slidenum">
              <a:rPr lang="en-US" smtClean="0"/>
              <a:pPr/>
              <a:t>‹#›</a:t>
            </a:fld>
            <a:endParaRPr lang="en-US"/>
          </a:p>
        </p:txBody>
      </p:sp>
    </p:spTree>
    <p:extLst>
      <p:ext uri="{BB962C8B-B14F-4D97-AF65-F5344CB8AC3E}">
        <p14:creationId xmlns:p14="http://schemas.microsoft.com/office/powerpoint/2010/main" val="349945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How many of you agree that our country’s debt is huge?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Our country’s debt problem can be illustrated as a set of circles. </a:t>
            </a:r>
          </a:p>
          <a:p>
            <a:endParaRPr lang="en-US"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  Inside the inner circle is of course the national debt. Right now that stands at about $18 trillion. </a:t>
            </a:r>
          </a:p>
          <a:p>
            <a:pPr lvl="0">
              <a:buFont typeface="Arial" pitchFamily="34" charset="0"/>
              <a:buChar char="•"/>
            </a:pPr>
            <a:r>
              <a:rPr lang="en-US" sz="1200" kern="1200" dirty="0">
                <a:solidFill>
                  <a:schemeClr val="tx1"/>
                </a:solidFill>
                <a:latin typeface="+mn-lt"/>
                <a:ea typeface="+mn-ea"/>
                <a:cs typeface="+mn-cs"/>
              </a:rPr>
              <a:t>  The debt for all the states in the US equals about $1.3 trillion. This is why state employee pensions are </a:t>
            </a:r>
          </a:p>
          <a:p>
            <a:pPr>
              <a:buFont typeface="Arial" pitchFamily="34" charset="0"/>
              <a:buNone/>
            </a:pPr>
            <a:r>
              <a:rPr lang="en-US" sz="1200" kern="1200" dirty="0">
                <a:solidFill>
                  <a:schemeClr val="tx1"/>
                </a:solidFill>
                <a:latin typeface="+mn-lt"/>
                <a:ea typeface="+mn-ea"/>
                <a:cs typeface="+mn-cs"/>
              </a:rPr>
              <a:t>    running out of money.</a:t>
            </a:r>
          </a:p>
          <a:p>
            <a:pPr lvl="0">
              <a:buFont typeface="Arial" pitchFamily="34" charset="0"/>
              <a:buChar char="•"/>
            </a:pPr>
            <a:r>
              <a:rPr lang="en-US" sz="1200" kern="1200" dirty="0">
                <a:solidFill>
                  <a:schemeClr val="tx1"/>
                </a:solidFill>
                <a:latin typeface="+mn-lt"/>
                <a:ea typeface="+mn-ea"/>
                <a:cs typeface="+mn-cs"/>
              </a:rPr>
              <a:t>  Next comes local municipalities. They owe about $1.8 trillion, and many of them are teetering on the   </a:t>
            </a:r>
          </a:p>
          <a:p>
            <a:pPr>
              <a:buFont typeface="Arial" pitchFamily="34" charset="0"/>
              <a:buNone/>
            </a:pPr>
            <a:r>
              <a:rPr lang="en-US" sz="1200" kern="1200" dirty="0">
                <a:solidFill>
                  <a:schemeClr val="tx1"/>
                </a:solidFill>
                <a:latin typeface="+mn-lt"/>
                <a:ea typeface="+mn-ea"/>
                <a:cs typeface="+mn-cs"/>
              </a:rPr>
              <a:t>   edge of bankruptcy.</a:t>
            </a:r>
          </a:p>
          <a:p>
            <a:pPr lvl="0">
              <a:buFont typeface="Arial" pitchFamily="34" charset="0"/>
              <a:buChar char="•"/>
            </a:pPr>
            <a:r>
              <a:rPr lang="en-US" sz="1200" kern="1200" dirty="0">
                <a:solidFill>
                  <a:schemeClr val="tx1"/>
                </a:solidFill>
                <a:latin typeface="+mn-lt"/>
                <a:ea typeface="+mn-ea"/>
                <a:cs typeface="+mn-cs"/>
              </a:rPr>
              <a:t>  Now what balloons all this out to something that is over-the-top scary is the US’s total unfunded </a:t>
            </a:r>
          </a:p>
          <a:p>
            <a:pPr>
              <a:buFont typeface="Arial" pitchFamily="34" charset="0"/>
              <a:buNone/>
            </a:pPr>
            <a:r>
              <a:rPr lang="en-US" sz="1200" kern="1200" dirty="0">
                <a:solidFill>
                  <a:schemeClr val="tx1"/>
                </a:solidFill>
                <a:latin typeface="+mn-lt"/>
                <a:ea typeface="+mn-ea"/>
                <a:cs typeface="+mn-cs"/>
              </a:rPr>
              <a:t>   liabilities like Medicare and Social Security. That stands at $224 trillion. </a:t>
            </a:r>
          </a:p>
          <a:p>
            <a:pPr lvl="0">
              <a:buFont typeface="Arial" pitchFamily="34" charset="0"/>
              <a:buChar char="•"/>
            </a:pPr>
            <a:r>
              <a:rPr lang="en-US" sz="1200" kern="1200" dirty="0">
                <a:solidFill>
                  <a:schemeClr val="tx1"/>
                </a:solidFill>
                <a:latin typeface="+mn-lt"/>
                <a:ea typeface="+mn-ea"/>
                <a:cs typeface="+mn-cs"/>
              </a:rPr>
              <a:t>  Add to that all our leveraged debt from the derivatives market (think oil futures and stuff like that)</a:t>
            </a:r>
          </a:p>
          <a:p>
            <a:pPr>
              <a:buFont typeface="Arial" pitchFamily="34" charset="0"/>
              <a:buNone/>
            </a:pPr>
            <a:r>
              <a:rPr lang="en-US" sz="1200" kern="1200" dirty="0">
                <a:solidFill>
                  <a:schemeClr val="tx1"/>
                </a:solidFill>
                <a:latin typeface="+mn-lt"/>
                <a:ea typeface="+mn-ea"/>
                <a:cs typeface="+mn-cs"/>
              </a:rPr>
              <a:t>   you’re looking at $235 trillion more.</a:t>
            </a:r>
          </a:p>
          <a:p>
            <a:pPr lvl="0">
              <a:buFont typeface="Arial" pitchFamily="34" charset="0"/>
              <a:buChar char="•"/>
            </a:pPr>
            <a:r>
              <a:rPr lang="en-US" sz="1200" kern="1200" dirty="0">
                <a:solidFill>
                  <a:schemeClr val="tx1"/>
                </a:solidFill>
                <a:latin typeface="+mn-lt"/>
                <a:ea typeface="+mn-ea"/>
                <a:cs typeface="+mn-cs"/>
              </a:rPr>
              <a:t>  American households hold about $16.1 trillion in personal debt.</a:t>
            </a:r>
          </a:p>
          <a:p>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Add that all up, and the US debt is close to five hundred trillion dollars. </a:t>
            </a:r>
          </a:p>
          <a:p>
            <a:r>
              <a:rPr lang="en-US" sz="1200" kern="1200" dirty="0">
                <a:solidFill>
                  <a:schemeClr val="tx1"/>
                </a:solidFill>
                <a:latin typeface="+mn-lt"/>
                <a:ea typeface="+mn-ea"/>
                <a:cs typeface="+mn-cs"/>
              </a:rPr>
              <a:t>That is an unfathomable amount of money.  </a:t>
            </a:r>
          </a:p>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2</a:t>
            </a:fld>
            <a:endParaRPr lang="en-US"/>
          </a:p>
        </p:txBody>
      </p:sp>
    </p:spTree>
    <p:extLst>
      <p:ext uri="{BB962C8B-B14F-4D97-AF65-F5344CB8AC3E}">
        <p14:creationId xmlns:p14="http://schemas.microsoft.com/office/powerpoint/2010/main" val="353047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Let me introduce you to another set of numbers.  </a:t>
            </a:r>
          </a:p>
          <a:p>
            <a:r>
              <a:rPr lang="en-US" sz="1200" kern="1200" dirty="0">
                <a:solidFill>
                  <a:schemeClr val="tx1"/>
                </a:solidFill>
                <a:latin typeface="+mn-lt"/>
                <a:ea typeface="+mn-ea"/>
                <a:cs typeface="+mn-cs"/>
              </a:rPr>
              <a:t>They are also IRS tax codes. They regulate how the Family Financial Miracle works, and this is one instance where you can make the IRS code work for you.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These codes are not as commonly known. You have to dig for this information. </a:t>
            </a:r>
          </a:p>
          <a:p>
            <a:r>
              <a:rPr lang="en-US" sz="1200" kern="1200" dirty="0">
                <a:solidFill>
                  <a:schemeClr val="tx1"/>
                </a:solidFill>
                <a:latin typeface="+mn-lt"/>
                <a:ea typeface="+mn-ea"/>
                <a:cs typeface="+mn-cs"/>
              </a:rPr>
              <a:t>My mentor, Merle Gilley, spent  three years studying them and  uncovering all the details—and he taught me all that he found.</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What are they? These are the IRS Tax Codes that control the product development and guidelines to create permanent life insurance. </a:t>
            </a:r>
          </a:p>
          <a:p>
            <a:r>
              <a:rPr lang="en-US" sz="1200" kern="1200" dirty="0">
                <a:solidFill>
                  <a:schemeClr val="tx1"/>
                </a:solidFill>
                <a:latin typeface="+mn-lt"/>
                <a:ea typeface="+mn-ea"/>
                <a:cs typeface="+mn-cs"/>
              </a:rPr>
              <a:t>But this is what many don’t know.  These tax codes are exactly what make what I’m about to show you adhere to all three family financial principals.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For when you use them correctly, you can optimize the cash value in a life insurance contract and truly enjoy the living benefits few know about with this product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other words, you have lost control of your future. </a:t>
            </a:r>
          </a:p>
          <a:p>
            <a:r>
              <a:rPr lang="en-US" sz="1200" kern="1200" dirty="0">
                <a:solidFill>
                  <a:schemeClr val="tx1"/>
                </a:solidFill>
                <a:latin typeface="+mn-lt"/>
                <a:ea typeface="+mn-ea"/>
                <a:cs typeface="+mn-cs"/>
              </a:rPr>
              <a:t>Think about it.  </a:t>
            </a:r>
          </a:p>
          <a:p>
            <a:r>
              <a:rPr lang="en-US" sz="1200" kern="1200" dirty="0">
                <a:solidFill>
                  <a:schemeClr val="tx1"/>
                </a:solidFill>
                <a:latin typeface="+mn-lt"/>
                <a:ea typeface="+mn-ea"/>
                <a:cs typeface="+mn-cs"/>
              </a:rPr>
              <a:t>With government regulated qualified plan, you lose two of the three family financial principals, Protection and Income. </a:t>
            </a:r>
          </a:p>
          <a:p>
            <a:r>
              <a:rPr lang="en-US" sz="1200" kern="1200" dirty="0">
                <a:solidFill>
                  <a:schemeClr val="tx1"/>
                </a:solidFill>
                <a:latin typeface="+mn-lt"/>
                <a:ea typeface="+mn-ea"/>
                <a:cs typeface="+mn-cs"/>
              </a:rPr>
              <a:t>No one should be OK with that. </a:t>
            </a:r>
          </a:p>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12</a:t>
            </a:fld>
            <a:endParaRPr lang="en-US"/>
          </a:p>
        </p:txBody>
      </p:sp>
    </p:spTree>
    <p:extLst>
      <p:ext uri="{BB962C8B-B14F-4D97-AF65-F5344CB8AC3E}">
        <p14:creationId xmlns:p14="http://schemas.microsoft.com/office/powerpoint/2010/main" val="219772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When I say life insurance, you think “really?”  </a:t>
            </a:r>
          </a:p>
          <a:p>
            <a:r>
              <a:rPr lang="en-US" sz="1200" kern="1200" dirty="0">
                <a:solidFill>
                  <a:schemeClr val="tx1"/>
                </a:solidFill>
                <a:latin typeface="+mn-lt"/>
                <a:ea typeface="+mn-ea"/>
                <a:cs typeface="+mn-cs"/>
              </a:rPr>
              <a:t>You’re skeptical, I know.  However, the permanent life insurance isn’t the kind your granddad had—where he put in money but didn’t have any access to it while he was alive.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is a very powerful form of life insurance called Index Universal Life.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Index Universal Life Insurance enables you to grow and protect your money while securing a predictable retirement income.  If it is funded properly and distributed smartly, you never have to worry about outliving your retirement. You have access to your cash with no early withdrawal penalties.  And here’s the best part—that money can be available to you tax-free.  Do you know anything else that can do that?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Index Universal Life was specifically created by life insurance companies to capitalize on the tax advantages the IRS Code 7702 and 72(e) provide, the codes I just told you about.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Let me explain how this amazing product works, and how you can use it to create your own Family Financial Miracle. </a:t>
            </a:r>
          </a:p>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13</a:t>
            </a:fld>
            <a:endParaRPr lang="en-US"/>
          </a:p>
        </p:txBody>
      </p:sp>
    </p:spTree>
    <p:extLst>
      <p:ext uri="{BB962C8B-B14F-4D97-AF65-F5344CB8AC3E}">
        <p14:creationId xmlns:p14="http://schemas.microsoft.com/office/powerpoint/2010/main" val="79196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14</a:t>
            </a:fld>
            <a:endParaRPr lang="en-US"/>
          </a:p>
        </p:txBody>
      </p:sp>
    </p:spTree>
    <p:extLst>
      <p:ext uri="{BB962C8B-B14F-4D97-AF65-F5344CB8AC3E}">
        <p14:creationId xmlns:p14="http://schemas.microsoft.com/office/powerpoint/2010/main" val="124998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15</a:t>
            </a:fld>
            <a:endParaRPr lang="en-US"/>
          </a:p>
        </p:txBody>
      </p:sp>
    </p:spTree>
    <p:extLst>
      <p:ext uri="{BB962C8B-B14F-4D97-AF65-F5344CB8AC3E}">
        <p14:creationId xmlns:p14="http://schemas.microsoft.com/office/powerpoint/2010/main" val="24068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From 1913 to 2014 the average tax bracket is 58.43%.  Notice the highest tax bracket from the mid 1940s to the mid 1960s. Yes, That’s right. 90%!</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the average income tax bracket is in the 27% range today, and we have all this government debt, what do you believe will happen to the tax rates levied on the qualified plans like 401(k)’s and IRA’s when distributed during retirement in the future?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you’re thinking the government knows our average tax bracket it low—and that debt needs to be paid somehow, you’re right. It’s all over the news how the government has their eye on your retirement savings in qualified plans like 401(k)s and IRAs. And remember, at age 70½ it is mandatory you take your required minimum distributions. If you don’t, you will pay a 50% penalty on the distribution. </a:t>
            </a:r>
          </a:p>
          <a:p>
            <a:r>
              <a:rPr lang="en-US" sz="1200" kern="1200" dirty="0">
                <a:solidFill>
                  <a:schemeClr val="tx1"/>
                </a:solidFill>
                <a:latin typeface="+mn-lt"/>
                <a:ea typeface="+mn-ea"/>
                <a:cs typeface="+mn-cs"/>
              </a:rPr>
              <a:t> </a:t>
            </a:r>
          </a:p>
          <a:p>
            <a:r>
              <a:rPr lang="en-US" sz="1200" i="1" kern="1200" dirty="0">
                <a:solidFill>
                  <a:schemeClr val="tx1"/>
                </a:solidFill>
                <a:latin typeface="+mn-lt"/>
                <a:ea typeface="+mn-ea"/>
                <a:cs typeface="+mn-cs"/>
              </a:rPr>
              <a:t>The U.S. Government will get their share one way or another. </a:t>
            </a:r>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According to Nancy Pelosi, the government should confiscate the 401(k)s to reduce the US debt, and pay the owners of the account a fixed static income stream for the confiscated account.</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3</a:t>
            </a:fld>
            <a:endParaRPr lang="en-US"/>
          </a:p>
        </p:txBody>
      </p:sp>
    </p:spTree>
    <p:extLst>
      <p:ext uri="{BB962C8B-B14F-4D97-AF65-F5344CB8AC3E}">
        <p14:creationId xmlns:p14="http://schemas.microsoft.com/office/powerpoint/2010/main" val="191193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AC7E7-55D5-44ED-9244-4C4F270D3C9A}" type="slidenum">
              <a:rPr lang="en-US" smtClean="0"/>
              <a:pPr/>
              <a:t>5</a:t>
            </a:fld>
            <a:endParaRPr lang="en-US"/>
          </a:p>
        </p:txBody>
      </p:sp>
    </p:spTree>
    <p:extLst>
      <p:ext uri="{BB962C8B-B14F-4D97-AF65-F5344CB8AC3E}">
        <p14:creationId xmlns:p14="http://schemas.microsoft.com/office/powerpoint/2010/main" val="177034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1087170"/>
            <a:fld id="{A11B139C-ECE5-4018-B6C6-4ADF6C088144}" type="slidenum">
              <a:rPr lang="en-US" smtClean="0">
                <a:latin typeface="Arial" charset="0"/>
              </a:rPr>
              <a:pPr defTabSz="1087170"/>
              <a:t>6</a:t>
            </a:fld>
            <a:endParaRPr lang="en-US" dirty="0">
              <a:latin typeface="Arial" charset="0"/>
            </a:endParaRPr>
          </a:p>
        </p:txBody>
      </p:sp>
      <p:sp>
        <p:nvSpPr>
          <p:cNvPr id="119811" name="Rectangle 2"/>
          <p:cNvSpPr>
            <a:spLocks noGrp="1" noRot="1" noChangeAspect="1" noChangeArrowheads="1" noTextEdit="1"/>
          </p:cNvSpPr>
          <p:nvPr>
            <p:ph type="sldImg"/>
          </p:nvPr>
        </p:nvSpPr>
        <p:spPr>
          <a:xfrm>
            <a:off x="382588" y="684213"/>
            <a:ext cx="6094412" cy="3429000"/>
          </a:xfrm>
          <a:ln/>
        </p:spPr>
      </p:sp>
      <p:sp>
        <p:nvSpPr>
          <p:cNvPr id="119812" name="Rectangle 3"/>
          <p:cNvSpPr>
            <a:spLocks noGrp="1" noChangeArrowheads="1"/>
          </p:cNvSpPr>
          <p:nvPr>
            <p:ph type="body" idx="1"/>
          </p:nvPr>
        </p:nvSpPr>
        <p:spPr>
          <a:noFill/>
          <a:ln/>
        </p:spPr>
        <p:txBody>
          <a:bodyPr/>
          <a:lstStyle/>
          <a:p>
            <a:r>
              <a:rPr lang="en-US" sz="1200" kern="1200" dirty="0">
                <a:solidFill>
                  <a:schemeClr val="tx1"/>
                </a:solidFill>
                <a:latin typeface="+mn-lt"/>
                <a:ea typeface="+mn-ea"/>
                <a:cs typeface="+mn-cs"/>
              </a:rPr>
              <a:t>Index Universal Life Policies are the perfect product if you are looking for a place to grow your money safely, and provide a steady predictable tax-free retirement income. </a:t>
            </a:r>
          </a:p>
          <a:p>
            <a:r>
              <a:rPr lang="en-US" sz="1200" kern="1200" dirty="0">
                <a:solidFill>
                  <a:schemeClr val="tx1"/>
                </a:solidFill>
                <a:latin typeface="+mn-lt"/>
                <a:ea typeface="+mn-ea"/>
                <a:cs typeface="+mn-cs"/>
              </a:rPr>
              <a:t>Let me explain how and why!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Index Universal Life was created to allow you the potential to earn market gains, without exposing your principal to market risk.</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does this by using an Equity Index like the S&amp;P 500 to track and credit market gains. However your money is not in the market; the interest you earn is based on the Index performance. This allows the insurance company to put in place some powerful safety features.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One of those features is an Index Cap and an Index Floor, these are terms you probably never heard of before. Here’s how it works.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IUL contract credits the index performance annually to your policies cash value. The floor means if the S&amp;P Index goes NEGATIVE from your policy anniversary date to the end of the year, your annual earnings from the index will be zero, you do not participate in the index loss. This protects your cash value when the market drops below zero.  It’s your safety net, and it's contractual feature of your IUL policy. Because the floor is permanently set at zero percent, you can never lose money.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 the S&amp;P index has a positive gain, The Index cap percentage is the highest percentage of gains your cash value would be credited for that year. On this illustration the cap is set to 13%.  The insurance company sets the cap. I have seen these caps as low as 8 percent and as high as 17 percent.  Each insurance company is different, and the caps can change annually.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is how the Cap and Floor feature works.</a:t>
            </a:r>
          </a:p>
        </p:txBody>
      </p:sp>
    </p:spTree>
    <p:extLst>
      <p:ext uri="{BB962C8B-B14F-4D97-AF65-F5344CB8AC3E}">
        <p14:creationId xmlns:p14="http://schemas.microsoft.com/office/powerpoint/2010/main" val="20202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Another feature the IUL has that separates it from all other financial products is the locking in of annual gains.   It’s the second layer of protection for your money.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Here is how locking in of annual gains works.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I had $100,000 of cash value in an IUL policy, and the market went up 10%, my cash would be credited $10,000.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That $10,000 would be added to my principal and I would have a new account value of $110,000—never to be given back. If the market went down 10%, in an equity vehicle, I would lose 10% of my $110,000 or end up with less then I started with $99,000.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By sustaining what was earned, even a modest 5% return the next year grows the cash very nicely to $115,500.  But just losing 10%  in one year created an 11% </a:t>
            </a:r>
            <a:r>
              <a:rPr lang="en-US" sz="1200" i="1" kern="1200" dirty="0">
                <a:solidFill>
                  <a:schemeClr val="tx1"/>
                </a:solidFill>
                <a:latin typeface="+mn-lt"/>
                <a:ea typeface="+mn-ea"/>
                <a:cs typeface="+mn-cs"/>
              </a:rPr>
              <a:t>difference</a:t>
            </a:r>
            <a:r>
              <a:rPr lang="en-US" sz="1200" kern="1200" dirty="0">
                <a:solidFill>
                  <a:schemeClr val="tx1"/>
                </a:solidFill>
                <a:latin typeface="+mn-lt"/>
                <a:ea typeface="+mn-ea"/>
                <a:cs typeface="+mn-cs"/>
              </a:rPr>
              <a:t> in the accumulate value of this account.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That’s a difference of $115,500 to $103,950.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Let me continue to share with you why avoiding the market loses are so beneficial in creating wealth.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AC7E7-55D5-44ED-9244-4C4F270D3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00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our previous example our $100,000 experienced a 10% gain, a 10% loss, and a 5% gain giving us an ended balance of $103,950.  </a:t>
            </a:r>
          </a:p>
          <a:p>
            <a:r>
              <a:rPr lang="en-US" sz="1200" kern="1200" dirty="0">
                <a:solidFill>
                  <a:schemeClr val="tx1"/>
                </a:solidFill>
                <a:latin typeface="+mn-lt"/>
                <a:ea typeface="+mn-ea"/>
                <a:cs typeface="+mn-cs"/>
              </a:rPr>
              <a:t>When the market tanked in 2009 by 37%, the $103,950 diminished to $65,488.  </a:t>
            </a:r>
          </a:p>
          <a:p>
            <a:r>
              <a:rPr lang="en-US" sz="1200" kern="1200" dirty="0">
                <a:solidFill>
                  <a:schemeClr val="tx1"/>
                </a:solidFill>
                <a:latin typeface="+mn-lt"/>
                <a:ea typeface="+mn-ea"/>
                <a:cs typeface="+mn-cs"/>
              </a:rPr>
              <a:t>By 2010 the market ran up 26.46% but our account value isn't anywhere near back to where we started.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is how the market works.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0B6A9-67DD-46E9-BE5C-91476D5363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99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If your money had been in an IUL Policy in 2009, your cash value would have been protected because of the zero floor feature.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There is another strong feature of an IUL policy that protects your gains and helps your cash continue to grow. It’s called the reset feature. It resets the equity index value on your IUL's anniversary.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this example the S&amp;P Index dropped from 1,447 to 902.  The year after it dropped, the IUL policy would start with a new Index Value of 902, not 1,447. It would count any gain the next year from this new reset value.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this case the market increased by 26.46%. The IUL is capped at 13%. But the cash value is earning 13% on $115,500 versus 26.46% on the $65,488 we were left with in the open market.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is important to point out the S&amp;P index value hasn't even gotten back to the 2008 starting value of 1,447, yet the cash value in the IUL policy has grown by an additional $15,000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is no other product I know of that can protect and grow your money like this?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0B6A9-67DD-46E9-BE5C-91476D5363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91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latin typeface="+mn-lt"/>
                <a:ea typeface="+mn-ea"/>
                <a:cs typeface="+mn-cs"/>
              </a:rPr>
              <a:t>The number one risk is market risk.</a:t>
            </a:r>
            <a:r>
              <a:rPr lang="en-US" sz="1200" kern="1200" dirty="0">
                <a:solidFill>
                  <a:schemeClr val="tx1"/>
                </a:solidFill>
                <a:latin typeface="+mn-lt"/>
                <a:ea typeface="+mn-ea"/>
                <a:cs typeface="+mn-cs"/>
              </a:rPr>
              <a:t> The last 18 years from 2000 to 2017 we have experienced 4 major market corrections, including the great recession of 08’.  As I said in my introduction, if you lived through any of those, you know how painful a market correction can be.  It’s not just a “paper loss.” When you lose money in the stock market, you’re losing your hard earned cash. </a:t>
            </a:r>
          </a:p>
          <a:p>
            <a:r>
              <a:rPr lang="en-US" sz="1200" kern="1200" dirty="0">
                <a:solidFill>
                  <a:schemeClr val="tx1"/>
                </a:solidFill>
                <a:latin typeface="+mn-lt"/>
                <a:ea typeface="+mn-ea"/>
                <a:cs typeface="+mn-cs"/>
              </a:rPr>
              <a:t>Here’s what has happened over the last 18 years. This chart shows the annual rates of return, including dividends, in the S&amp;P 500 index, one of the most widely used measurements of market performance in the world.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Look at 2000 to 2005 on the chart.  Your account balance on your initial $100,000 investment is still less than what you started with.    </a:t>
            </a:r>
          </a:p>
          <a:p>
            <a:r>
              <a:rPr lang="en-US" sz="1200" kern="1200" dirty="0">
                <a:solidFill>
                  <a:schemeClr val="tx1"/>
                </a:solidFill>
                <a:latin typeface="+mn-lt"/>
                <a:ea typeface="+mn-ea"/>
                <a:cs typeface="+mn-cs"/>
              </a:rPr>
              <a:t>In ’06 and ’07, you’re now above the $100,000 you started with, but in ’08 you lose almost 40%. Your savings is decimated. </a:t>
            </a:r>
          </a:p>
          <a:p>
            <a:r>
              <a:rPr lang="en-US" sz="1200" kern="1200" dirty="0">
                <a:solidFill>
                  <a:schemeClr val="tx1"/>
                </a:solidFill>
                <a:latin typeface="+mn-lt"/>
                <a:ea typeface="+mn-ea"/>
                <a:cs typeface="+mn-cs"/>
              </a:rPr>
              <a:t>You’ll see at the bottom, the total return of 5.40% over the last 18 years.  This doesn’t include taxes on the gains or any fees to manage the account.  If we assumed taxes and fees this would diminish the return by 2%, and our gains would barely stay up with today's inflation. </a:t>
            </a:r>
          </a:p>
          <a:p>
            <a:r>
              <a:rPr lang="en-US" sz="1200" kern="1200" dirty="0">
                <a:solidFill>
                  <a:schemeClr val="tx1"/>
                </a:solidFill>
                <a:latin typeface="+mn-lt"/>
                <a:ea typeface="+mn-ea"/>
                <a:cs typeface="+mn-cs"/>
              </a:rPr>
              <a:t>The chart to right gives a visual of the roller coaster ride you had to experience to receive such a small return.</a:t>
            </a:r>
          </a:p>
          <a:p>
            <a:r>
              <a:rPr lang="en-US" sz="1200" kern="1200" dirty="0">
                <a:solidFill>
                  <a:schemeClr val="tx1"/>
                </a:solidFill>
                <a:latin typeface="+mn-lt"/>
                <a:ea typeface="+mn-ea"/>
                <a:cs typeface="+mn-cs"/>
              </a:rPr>
              <a:t>This is assuming you had the gumption to stay on the ride until today.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Why does this matter to you? Well, the majority of people are influenced to do what everyone else does, follow the Status Quo. If there’s a 401(k) available at work, everyone else is using it, so you do too.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You choose the conservative, moderate, or aggressive fund allocation, depending on what your risk tolerance are or what your co-workers are doing. Some people don't even look at their monthly statements. They have this attitude that it must be OK, no one at work is complaining. If a negative comment is made, it’s dismissed as casual conversation. But if you have your retirement savings in a 401(k) or in an IRA, your money is in the market. It’s exposed to risk. </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If this sounds familiar, type Yes it does! In the comment box</a:t>
            </a:r>
            <a:r>
              <a:rPr lang="en-US" sz="1200" i="1" kern="1200" baseline="0" dirty="0">
                <a:solidFill>
                  <a:schemeClr val="tx1"/>
                </a:solidFill>
                <a:latin typeface="+mn-lt"/>
                <a:ea typeface="+mn-ea"/>
                <a:cs typeface="+mn-cs"/>
              </a:rPr>
              <a:t> right now…</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AC7E7-55D5-44ED-9244-4C4F270D3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64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1087170" rtl="0" eaLnBrk="1" fontAlgn="auto" latinLnBrk="0" hangingPunct="1">
              <a:lnSpc>
                <a:spcPct val="100000"/>
              </a:lnSpc>
              <a:spcBef>
                <a:spcPts val="0"/>
              </a:spcBef>
              <a:spcAft>
                <a:spcPts val="0"/>
              </a:spcAft>
              <a:buClrTx/>
              <a:buSzTx/>
              <a:buFontTx/>
              <a:buNone/>
              <a:tabLst/>
              <a:defRPr/>
            </a:pPr>
            <a:fld id="{A11B139C-ECE5-4018-B6C6-4ADF6C08814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10871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382588" y="684213"/>
            <a:ext cx="6094412" cy="3429000"/>
          </a:xfrm>
          <a:ln/>
        </p:spPr>
      </p:sp>
      <p:sp>
        <p:nvSpPr>
          <p:cNvPr id="119812" name="Rectangle 3"/>
          <p:cNvSpPr>
            <a:spLocks noGrp="1" noChangeArrowheads="1"/>
          </p:cNvSpPr>
          <p:nvPr>
            <p:ph type="body" idx="1"/>
          </p:nvPr>
        </p:nvSpPr>
        <p:spPr>
          <a:noFill/>
          <a:ln/>
        </p:spPr>
        <p:txBody>
          <a:bodyPr/>
          <a:lstStyle/>
          <a:p>
            <a:r>
              <a:rPr lang="en-US" sz="1200" kern="1200" dirty="0">
                <a:solidFill>
                  <a:schemeClr val="tx1"/>
                </a:solidFill>
                <a:latin typeface="+mn-lt"/>
                <a:ea typeface="+mn-ea"/>
                <a:cs typeface="+mn-cs"/>
              </a:rPr>
              <a:t>Let's compare an IUL contract with a cap of 13 percent and a floor of zero to an equity account over  the last 15 years to see how beneficial these features are.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can see how the floor feature works right away from 2000 to 2002 when the market went down 3 years in a row. On the $100,000 initial deposit, the equity account lost money. The IUL policy stayed at $100,000—it didn’t make any money but more importantly, it didn’t lose any either.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year 2003 when the market rebounded, the equity account credited 28.69 percentage.  The index went above the 13% cap that year. The equity account gained 26.38%, but because it had lost so much money in 2000 to 2002, the account hasn’t made back all its losses.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IUL policy, however, because it didn’t lose any money in the down markets, enjoyed a 13% gain. The difference is in the cash value in year 4 on these two accounts: $80,292 in the equity account, versus $113,000 in the IUL cash value. </a:t>
            </a:r>
          </a:p>
          <a:p>
            <a:r>
              <a:rPr lang="en-US" sz="1200" kern="1200" dirty="0">
                <a:solidFill>
                  <a:schemeClr val="tx1"/>
                </a:solidFill>
                <a:latin typeface="+mn-lt"/>
                <a:ea typeface="+mn-ea"/>
                <a:cs typeface="+mn-cs"/>
              </a:rPr>
              <a:t>The floor feature allowed the limited cap feature to still take advantage of the majority of the market upside potential without participating in the downside. Over the past 15 years using a 0% floor and a 13% cap the IUL faired very well against the open market gains and losses, in this example $85,000 better off.  </a:t>
            </a:r>
          </a:p>
          <a:p>
            <a:pPr eaLnBrk="1" hangingPunct="1"/>
            <a:endParaRPr lang="en-US" dirty="0">
              <a:latin typeface="Arial" charset="0"/>
            </a:endParaRPr>
          </a:p>
        </p:txBody>
      </p:sp>
    </p:spTree>
    <p:extLst>
      <p:ext uri="{BB962C8B-B14F-4D97-AF65-F5344CB8AC3E}">
        <p14:creationId xmlns:p14="http://schemas.microsoft.com/office/powerpoint/2010/main" val="257400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pic>
        <p:nvPicPr>
          <p:cNvPr id="7" name="Picture 6" descr="familyfinancialmiracle-slide2.jpg"/>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420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7299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423918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descr="familyfinancialmiracle-slide1.jpg"/>
          <p:cNvPicPr>
            <a:picLocks noChangeAspect="1"/>
          </p:cNvPicPr>
          <p:nvPr userDrawn="1"/>
        </p:nvPicPr>
        <p:blipFill>
          <a:blip r:embed="rId2"/>
          <a:stretch>
            <a:fillRect/>
          </a:stretch>
        </p:blipFill>
        <p:spPr>
          <a:xfrm>
            <a:off x="6763" y="0"/>
            <a:ext cx="9130473" cy="5143499"/>
          </a:xfrm>
          <a:prstGeom prst="rect">
            <a:avLst/>
          </a:prstGeom>
        </p:spPr>
      </p:pic>
      <p:sp>
        <p:nvSpPr>
          <p:cNvPr id="2" name="Title 1"/>
          <p:cNvSpPr>
            <a:spLocks noGrp="1"/>
          </p:cNvSpPr>
          <p:nvPr>
            <p:ph type="title"/>
          </p:nvPr>
        </p:nvSpPr>
        <p:spPr>
          <a:xfrm>
            <a:off x="0" y="2400299"/>
            <a:ext cx="9144000" cy="1714500"/>
          </a:xfrm>
          <a:solidFill>
            <a:schemeClr val="tx2">
              <a:alpha val="70000"/>
            </a:schemeClr>
          </a:solidFill>
        </p:spPr>
        <p:txBody>
          <a:bodyPr vert="horz" lIns="173736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dirty="0"/>
              <a:t>Click to edit Master title style</a:t>
            </a:r>
            <a:endParaRPr dirty="0"/>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896AB6-B452-4A1D-B4F6-B82EE18EFE9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54316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96AB6-B452-4A1D-B4F6-B82EE18EFE9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419406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96AB6-B452-4A1D-B4F6-B82EE18EFE9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232887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896AB6-B452-4A1D-B4F6-B82EE18EFE9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324380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896AB6-B452-4A1D-B4F6-B82EE18EFE98}"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366848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896AB6-B452-4A1D-B4F6-B82EE18EFE98}"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179818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96AB6-B452-4A1D-B4F6-B82EE18EFE98}"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183425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pic>
        <p:nvPicPr>
          <p:cNvPr id="7" name="Picture 6" descr="familyfinancialmiracle-slide1.jpg"/>
          <p:cNvPicPr>
            <a:picLocks noChangeAspect="1"/>
          </p:cNvPicPr>
          <p:nvPr userDrawn="1"/>
        </p:nvPicPr>
        <p:blipFill>
          <a:blip r:embed="rId2"/>
          <a:stretch>
            <a:fillRect/>
          </a:stretch>
        </p:blipFill>
        <p:spPr>
          <a:xfrm>
            <a:off x="6763" y="0"/>
            <a:ext cx="9130473" cy="5143500"/>
          </a:xfrm>
          <a:prstGeom prst="rect">
            <a:avLst/>
          </a:prstGeom>
        </p:spPr>
      </p:pic>
    </p:spTree>
    <p:extLst>
      <p:ext uri="{BB962C8B-B14F-4D97-AF65-F5344CB8AC3E}">
        <p14:creationId xmlns:p14="http://schemas.microsoft.com/office/powerpoint/2010/main" val="209417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896AB6-B452-4A1D-B4F6-B82EE18EFE9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104245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896AB6-B452-4A1D-B4F6-B82EE18EFE9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4118310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96AB6-B452-4A1D-B4F6-B82EE18EFE9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3000246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96AB6-B452-4A1D-B4F6-B82EE18EFE9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9307-3DCB-4DDF-8CE9-4BC6BC9493BD}" type="slidenum">
              <a:rPr lang="en-US" smtClean="0"/>
              <a:t>‹#›</a:t>
            </a:fld>
            <a:endParaRPr lang="en-US"/>
          </a:p>
        </p:txBody>
      </p:sp>
    </p:spTree>
    <p:extLst>
      <p:ext uri="{BB962C8B-B14F-4D97-AF65-F5344CB8AC3E}">
        <p14:creationId xmlns:p14="http://schemas.microsoft.com/office/powerpoint/2010/main" val="4101807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1AAD80-79CE-4405-80CC-1DA342259BCB}"/>
              </a:ext>
            </a:extLst>
          </p:cNvPr>
          <p:cNvSpPr/>
          <p:nvPr userDrawn="1"/>
        </p:nvSpPr>
        <p:spPr>
          <a:xfrm>
            <a:off x="1" y="0"/>
            <a:ext cx="1294622" cy="51435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0" name="Group 9">
            <a:extLst>
              <a:ext uri="{FF2B5EF4-FFF2-40B4-BE49-F238E27FC236}">
                <a16:creationId xmlns:a16="http://schemas.microsoft.com/office/drawing/2014/main" id="{AF951E0B-3669-47F8-B88B-83155449E103}"/>
              </a:ext>
            </a:extLst>
          </p:cNvPr>
          <p:cNvGrpSpPr/>
          <p:nvPr userDrawn="1"/>
        </p:nvGrpSpPr>
        <p:grpSpPr>
          <a:xfrm>
            <a:off x="23329" y="4144618"/>
            <a:ext cx="1363845" cy="878547"/>
            <a:chOff x="63108" y="5530811"/>
            <a:chExt cx="2431011" cy="1182643"/>
          </a:xfrm>
        </p:grpSpPr>
        <p:pic>
          <p:nvPicPr>
            <p:cNvPr id="7" name="Picture 6">
              <a:extLst>
                <a:ext uri="{FF2B5EF4-FFF2-40B4-BE49-F238E27FC236}">
                  <a16:creationId xmlns:a16="http://schemas.microsoft.com/office/drawing/2014/main" id="{E7568EA8-F4F8-4034-99A5-C4D0F6AD5144}"/>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27176" b="68471" l="23818" r="73091">
                          <a14:foregroundMark x1="72000" y1="40588" x2="72000" y2="40588"/>
                          <a14:foregroundMark x1="73091" y1="51529" x2="73091" y2="51529"/>
                          <a14:foregroundMark x1="27091" y1="41765" x2="27091" y2="41765"/>
                          <a14:foregroundMark x1="33909" y1="27294" x2="33909" y2="27294"/>
                          <a14:foregroundMark x1="23818" y1="27176" x2="23818" y2="27176"/>
                          <a14:foregroundMark x1="23909" y1="67412" x2="23909" y2="67412"/>
                          <a14:foregroundMark x1="72727" y1="42588" x2="72727" y2="42588"/>
                          <a14:backgroundMark x1="24091" y1="29647" x2="26109" y2="31309"/>
                          <a14:backgroundMark x1="32350" y1="33962" x2="33000" y2="34118"/>
                          <a14:backgroundMark x1="24818" y1="34588" x2="27000" y2="35647"/>
                          <a14:backgroundMark x1="25364" y1="32588" x2="39364" y2="30824"/>
                          <a14:backgroundMark x1="39364" y1="30824" x2="69545" y2="33412"/>
                          <a14:backgroundMark x1="69545" y1="33412" x2="72273" y2="32941"/>
                        </a14:backgroundRemoval>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2843" t="25854" r="21503" b="31435"/>
            <a:stretch/>
          </p:blipFill>
          <p:spPr>
            <a:xfrm>
              <a:off x="232167" y="5530811"/>
              <a:ext cx="1994198" cy="1182643"/>
            </a:xfrm>
            <a:prstGeom prst="rect">
              <a:avLst/>
            </a:prstGeom>
            <a:noFill/>
          </p:spPr>
        </p:pic>
        <p:sp>
          <p:nvSpPr>
            <p:cNvPr id="8" name="TextBox 7">
              <a:extLst>
                <a:ext uri="{FF2B5EF4-FFF2-40B4-BE49-F238E27FC236}">
                  <a16:creationId xmlns:a16="http://schemas.microsoft.com/office/drawing/2014/main" id="{15002193-A3D9-494D-86AA-51A00A9EDAA5}"/>
                </a:ext>
              </a:extLst>
            </p:cNvPr>
            <p:cNvSpPr txBox="1"/>
            <p:nvPr userDrawn="1"/>
          </p:nvSpPr>
          <p:spPr>
            <a:xfrm>
              <a:off x="73737" y="5613204"/>
              <a:ext cx="2420382" cy="279658"/>
            </a:xfrm>
            <a:prstGeom prst="rect">
              <a:avLst/>
            </a:prstGeom>
            <a:noFill/>
          </p:spPr>
          <p:txBody>
            <a:bodyPr wrap="square" rtlCol="0">
              <a:spAutoFit/>
            </a:bodyPr>
            <a:lstStyle/>
            <a:p>
              <a:pPr algn="ctr"/>
              <a:r>
                <a:rPr lang="en-US" sz="750" spc="750" baseline="0" dirty="0">
                  <a:solidFill>
                    <a:schemeClr val="bg2">
                      <a:lumMod val="90000"/>
                    </a:schemeClr>
                  </a:solidFill>
                  <a:latin typeface="Times New Roman" panose="02020603050405020304" pitchFamily="18" charset="0"/>
                  <a:cs typeface="Times New Roman" panose="02020603050405020304" pitchFamily="18" charset="0"/>
                </a:rPr>
                <a:t>MISSION</a:t>
              </a:r>
            </a:p>
          </p:txBody>
        </p:sp>
        <p:sp>
          <p:nvSpPr>
            <p:cNvPr id="9" name="TextBox 8">
              <a:extLst>
                <a:ext uri="{FF2B5EF4-FFF2-40B4-BE49-F238E27FC236}">
                  <a16:creationId xmlns:a16="http://schemas.microsoft.com/office/drawing/2014/main" id="{BC2825FE-F722-4FE9-BA97-3D52A629325E}"/>
                </a:ext>
              </a:extLst>
            </p:cNvPr>
            <p:cNvSpPr txBox="1"/>
            <p:nvPr userDrawn="1"/>
          </p:nvSpPr>
          <p:spPr>
            <a:xfrm>
              <a:off x="63108" y="6398316"/>
              <a:ext cx="2420382" cy="279658"/>
            </a:xfrm>
            <a:prstGeom prst="rect">
              <a:avLst/>
            </a:prstGeom>
            <a:noFill/>
          </p:spPr>
          <p:txBody>
            <a:bodyPr wrap="square" rtlCol="0">
              <a:spAutoFit/>
            </a:bodyPr>
            <a:lstStyle/>
            <a:p>
              <a:pPr algn="ctr"/>
              <a:r>
                <a:rPr lang="en-US" sz="750" spc="750" baseline="0" dirty="0">
                  <a:solidFill>
                    <a:schemeClr val="bg2">
                      <a:lumMod val="90000"/>
                    </a:schemeClr>
                  </a:solidFill>
                  <a:latin typeface="Times New Roman" panose="02020603050405020304" pitchFamily="18" charset="0"/>
                  <a:cs typeface="Times New Roman" panose="02020603050405020304" pitchFamily="18" charset="0"/>
                </a:rPr>
                <a:t>MILLION</a:t>
              </a:r>
            </a:p>
          </p:txBody>
        </p:sp>
      </p:grpSp>
    </p:spTree>
    <p:extLst>
      <p:ext uri="{BB962C8B-B14F-4D97-AF65-F5344CB8AC3E}">
        <p14:creationId xmlns:p14="http://schemas.microsoft.com/office/powerpoint/2010/main" val="3317998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pic>
        <p:nvPicPr>
          <p:cNvPr id="7" name="Picture 6" descr="familyfinancialmiracle-slide2.jpg"/>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0448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pic>
        <p:nvPicPr>
          <p:cNvPr id="7" name="Picture 6" descr="familyfinancialmiracle-slide1.jpg"/>
          <p:cNvPicPr>
            <a:picLocks noChangeAspect="1"/>
          </p:cNvPicPr>
          <p:nvPr userDrawn="1"/>
        </p:nvPicPr>
        <p:blipFill>
          <a:blip r:embed="rId2"/>
          <a:stretch>
            <a:fillRect/>
          </a:stretch>
        </p:blipFill>
        <p:spPr>
          <a:xfrm>
            <a:off x="6763" y="0"/>
            <a:ext cx="9130473" cy="5143500"/>
          </a:xfrm>
          <a:prstGeom prst="rect">
            <a:avLst/>
          </a:prstGeom>
        </p:spPr>
      </p:pic>
    </p:spTree>
    <p:extLst>
      <p:ext uri="{BB962C8B-B14F-4D97-AF65-F5344CB8AC3E}">
        <p14:creationId xmlns:p14="http://schemas.microsoft.com/office/powerpoint/2010/main" val="1060685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50204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832134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10B99-9490-BA4F-8860-B27F17553088}"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323085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661979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10B99-9490-BA4F-8860-B27F17553088}"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044384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10B99-9490-BA4F-8860-B27F17553088}"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3788744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698401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063680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599735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622470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familyfinancialmiracle-slide1.jpg"/>
          <p:cNvPicPr>
            <a:picLocks noChangeAspect="1"/>
          </p:cNvPicPr>
          <p:nvPr userDrawn="1"/>
        </p:nvPicPr>
        <p:blipFill>
          <a:blip r:embed="rId2"/>
          <a:stretch>
            <a:fillRect/>
          </a:stretch>
        </p:blipFill>
        <p:spPr>
          <a:xfrm>
            <a:off x="6763" y="0"/>
            <a:ext cx="9130473" cy="5143499"/>
          </a:xfrm>
          <a:prstGeom prst="rect">
            <a:avLst/>
          </a:prstGeom>
        </p:spPr>
      </p:pic>
      <p:sp>
        <p:nvSpPr>
          <p:cNvPr id="2" name="Title 1"/>
          <p:cNvSpPr>
            <a:spLocks noGrp="1"/>
          </p:cNvSpPr>
          <p:nvPr>
            <p:ph type="title"/>
          </p:nvPr>
        </p:nvSpPr>
        <p:spPr>
          <a:xfrm>
            <a:off x="0" y="2400299"/>
            <a:ext cx="9144000" cy="1714500"/>
          </a:xfrm>
          <a:solidFill>
            <a:schemeClr val="tx2">
              <a:alpha val="70000"/>
            </a:schemeClr>
          </a:solidFill>
        </p:spPr>
        <p:txBody>
          <a:bodyPr vert="horz" lIns="173736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dirty="0"/>
              <a:t>Click to edit Master title style</a:t>
            </a:r>
            <a:endParaRPr dirty="0"/>
          </a:p>
        </p:txBody>
      </p:sp>
      <p:sp>
        <p:nvSpPr>
          <p:cNvPr id="4" name="Date Placeholder 3"/>
          <p:cNvSpPr>
            <a:spLocks noGrp="1"/>
          </p:cNvSpPr>
          <p:nvPr>
            <p:ph type="dt" sz="half" idx="10"/>
          </p:nvPr>
        </p:nvSpPr>
        <p:spPr/>
        <p:txBody>
          <a:bodyPr/>
          <a:lstStyle/>
          <a:p>
            <a:fld id="{F5E10B99-9490-BA4F-8860-B27F17553088}"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258947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7577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10B99-9490-BA4F-8860-B27F17553088}"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260185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10B99-9490-BA4F-8860-B27F17553088}"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295581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10B99-9490-BA4F-8860-B27F17553088}"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270319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197337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0B99-9490-BA4F-8860-B27F17553088}"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4676A-78A6-4F43-94FF-E066624DCF1C}" type="slidenum">
              <a:rPr lang="en-US" smtClean="0"/>
              <a:pPr/>
              <a:t>‹#›</a:t>
            </a:fld>
            <a:endParaRPr lang="en-US"/>
          </a:p>
        </p:txBody>
      </p:sp>
    </p:spTree>
    <p:extLst>
      <p:ext uri="{BB962C8B-B14F-4D97-AF65-F5344CB8AC3E}">
        <p14:creationId xmlns:p14="http://schemas.microsoft.com/office/powerpoint/2010/main" val="216135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5E10B99-9490-BA4F-8860-B27F17553088}" type="datetimeFigureOut">
              <a:rPr lang="en-US" smtClean="0"/>
              <a:pPr/>
              <a:t>3/8/2021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5B4676A-78A6-4F43-94FF-E066624DCF1C}" type="slidenum">
              <a:rPr lang="en-US" smtClean="0"/>
              <a:pPr/>
              <a:t>‹#›</a:t>
            </a:fld>
            <a:endParaRPr lang="en-US"/>
          </a:p>
        </p:txBody>
      </p:sp>
    </p:spTree>
    <p:extLst>
      <p:ext uri="{BB962C8B-B14F-4D97-AF65-F5344CB8AC3E}">
        <p14:creationId xmlns:p14="http://schemas.microsoft.com/office/powerpoint/2010/main" val="197379998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5E10B99-9490-BA4F-8860-B27F17553088}" type="datetimeFigureOut">
              <a:rPr lang="en-US" smtClean="0"/>
              <a:pPr/>
              <a:t>3/8/2021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B4676A-78A6-4F43-94FF-E066624DCF1C}" type="slidenum">
              <a:rPr lang="en-US" smtClean="0"/>
              <a:pPr/>
              <a:t>‹#›</a:t>
            </a:fld>
            <a:endParaRPr lang="en-US"/>
          </a:p>
        </p:txBody>
      </p:sp>
    </p:spTree>
    <p:extLst>
      <p:ext uri="{BB962C8B-B14F-4D97-AF65-F5344CB8AC3E}">
        <p14:creationId xmlns:p14="http://schemas.microsoft.com/office/powerpoint/2010/main" val="323105342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5E10B99-9490-BA4F-8860-B27F17553088}" type="datetimeFigureOut">
              <a:rPr lang="en-US" smtClean="0"/>
              <a:pPr/>
              <a:t>3/8/2021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5B4676A-78A6-4F43-94FF-E066624DCF1C}" type="slidenum">
              <a:rPr lang="en-US" smtClean="0"/>
              <a:pPr/>
              <a:t>‹#›</a:t>
            </a:fld>
            <a:endParaRPr lang="en-US"/>
          </a:p>
        </p:txBody>
      </p:sp>
    </p:spTree>
    <p:extLst>
      <p:ext uri="{BB962C8B-B14F-4D97-AF65-F5344CB8AC3E}">
        <p14:creationId xmlns:p14="http://schemas.microsoft.com/office/powerpoint/2010/main" val="345326187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chart" Target="../charts/char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chart" Target="../charts/char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54666-09C8-4DBC-9DC6-668E7BEB69A5}"/>
              </a:ext>
            </a:extLst>
          </p:cNvPr>
          <p:cNvSpPr/>
          <p:nvPr/>
        </p:nvSpPr>
        <p:spPr>
          <a:xfrm>
            <a:off x="0" y="-37193"/>
            <a:ext cx="9144000" cy="521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3F698B-D9B7-4CEF-A474-82B1943641A4}"/>
              </a:ext>
            </a:extLst>
          </p:cNvPr>
          <p:cNvSpPr txBox="1"/>
          <p:nvPr/>
        </p:nvSpPr>
        <p:spPr>
          <a:xfrm>
            <a:off x="725556" y="753322"/>
            <a:ext cx="7692887" cy="1938992"/>
          </a:xfrm>
          <a:prstGeom prst="rect">
            <a:avLst/>
          </a:prstGeom>
          <a:noFill/>
        </p:spPr>
        <p:txBody>
          <a:bodyPr wrap="square" rtlCol="0">
            <a:spAutoFit/>
          </a:bodyPr>
          <a:lstStyle/>
          <a:p>
            <a:pPr algn="ctr"/>
            <a:r>
              <a:rPr lang="en-US" sz="6000" dirty="0">
                <a:solidFill>
                  <a:srgbClr val="006600"/>
                </a:solidFill>
                <a:latin typeface="Arial Black" panose="020B0A04020102020204" pitchFamily="34" charset="0"/>
              </a:rPr>
              <a:t>Tax-Free Retirement</a:t>
            </a:r>
          </a:p>
        </p:txBody>
      </p:sp>
      <p:sp>
        <p:nvSpPr>
          <p:cNvPr id="8" name="Rectangle 7">
            <a:extLst>
              <a:ext uri="{FF2B5EF4-FFF2-40B4-BE49-F238E27FC236}">
                <a16:creationId xmlns:a16="http://schemas.microsoft.com/office/drawing/2014/main" id="{63169A2B-CD7A-4CE3-95D6-4D9B3C0E105E}"/>
              </a:ext>
            </a:extLst>
          </p:cNvPr>
          <p:cNvSpPr/>
          <p:nvPr/>
        </p:nvSpPr>
        <p:spPr>
          <a:xfrm>
            <a:off x="854765" y="2735316"/>
            <a:ext cx="7295322"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558C97-0E71-4D09-8E31-29A04B2575D2}"/>
                  </a:ext>
                </a:extLst>
              </p:cNvPr>
              <p:cNvSpPr txBox="1"/>
              <p:nvPr/>
            </p:nvSpPr>
            <p:spPr>
              <a:xfrm>
                <a:off x="596348" y="2826100"/>
                <a:ext cx="7692887" cy="830997"/>
              </a:xfrm>
              <a:prstGeom prst="rect">
                <a:avLst/>
              </a:prstGeom>
              <a:noFill/>
            </p:spPr>
            <p:txBody>
              <a:bodyPr wrap="square" rtlCol="0">
                <a:spAutoFit/>
              </a:bodyPr>
              <a:lstStyle/>
              <a:p>
                <a:pPr algn="ctr"/>
                <a:r>
                  <a:rPr lang="en-US" sz="4800" dirty="0">
                    <a:solidFill>
                      <a:schemeClr val="bg1"/>
                    </a:solidFill>
                    <a:latin typeface="+mj-lt"/>
                  </a:rPr>
                  <a:t>Tax-deferred </a:t>
                </a:r>
                <a14:m>
                  <m:oMath xmlns:m="http://schemas.openxmlformats.org/officeDocument/2006/math">
                    <m:r>
                      <a:rPr lang="en-US" sz="4800" i="1" smtClean="0">
                        <a:solidFill>
                          <a:schemeClr val="bg1"/>
                        </a:solidFill>
                        <a:latin typeface="Cambria Math" panose="02040503050406030204" pitchFamily="18" charset="0"/>
                        <a:ea typeface="Cambria Math" panose="02040503050406030204" pitchFamily="18" charset="0"/>
                      </a:rPr>
                      <m:t>≠</m:t>
                    </m:r>
                  </m:oMath>
                </a14:m>
                <a:r>
                  <a:rPr lang="en-US" sz="4800" dirty="0">
                    <a:solidFill>
                      <a:schemeClr val="bg1"/>
                    </a:solidFill>
                    <a:latin typeface="+mj-lt"/>
                  </a:rPr>
                  <a:t> Tax-free</a:t>
                </a:r>
              </a:p>
            </p:txBody>
          </p:sp>
        </mc:Choice>
        <mc:Fallback xmlns="">
          <p:sp>
            <p:nvSpPr>
              <p:cNvPr id="6" name="TextBox 5">
                <a:extLst>
                  <a:ext uri="{FF2B5EF4-FFF2-40B4-BE49-F238E27FC236}">
                    <a16:creationId xmlns:a16="http://schemas.microsoft.com/office/drawing/2014/main" id="{9E558C97-0E71-4D09-8E31-29A04B2575D2}"/>
                  </a:ext>
                </a:extLst>
              </p:cNvPr>
              <p:cNvSpPr txBox="1">
                <a:spLocks noRot="1" noChangeAspect="1" noMove="1" noResize="1" noEditPoints="1" noAdjustHandles="1" noChangeArrowheads="1" noChangeShapeType="1" noTextEdit="1"/>
              </p:cNvSpPr>
              <p:nvPr/>
            </p:nvSpPr>
            <p:spPr>
              <a:xfrm>
                <a:off x="596348" y="2826100"/>
                <a:ext cx="7692887" cy="830997"/>
              </a:xfrm>
              <a:prstGeom prst="rect">
                <a:avLst/>
              </a:prstGeom>
              <a:blipFill>
                <a:blip r:embed="rId2"/>
                <a:stretch>
                  <a:fillRect t="-16176" b="-3897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69ABACF-976C-481E-8AA6-D457862A1D06}"/>
              </a:ext>
            </a:extLst>
          </p:cNvPr>
          <p:cNvSpPr/>
          <p:nvPr/>
        </p:nvSpPr>
        <p:spPr>
          <a:xfrm>
            <a:off x="854765" y="3790884"/>
            <a:ext cx="7295322"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91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3B287-C944-4161-AB39-80CE803EDD00}"/>
              </a:ext>
            </a:extLst>
          </p:cNvPr>
          <p:cNvSpPr txBox="1"/>
          <p:nvPr/>
        </p:nvSpPr>
        <p:spPr>
          <a:xfrm>
            <a:off x="5603238" y="471946"/>
            <a:ext cx="3090930" cy="769441"/>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6600"/>
                </a:solidFill>
                <a:effectLst/>
                <a:uLnTx/>
                <a:uFillTx/>
                <a:latin typeface="Tw Cen MT Condensed" panose="020B0606020104020203" pitchFamily="34" charset="0"/>
                <a:ea typeface="+mn-ea"/>
                <a:cs typeface="+mn-cs"/>
              </a:rPr>
              <a:t>Market Risk</a:t>
            </a:r>
          </a:p>
        </p:txBody>
      </p:sp>
      <p:graphicFrame>
        <p:nvGraphicFramePr>
          <p:cNvPr id="5" name="Table 4">
            <a:extLst>
              <a:ext uri="{FF2B5EF4-FFF2-40B4-BE49-F238E27FC236}">
                <a16:creationId xmlns:a16="http://schemas.microsoft.com/office/drawing/2014/main" id="{F17B9394-9F43-49AD-8313-F038222105AD}"/>
              </a:ext>
            </a:extLst>
          </p:cNvPr>
          <p:cNvGraphicFramePr>
            <a:graphicFrameLocks noGrp="1"/>
          </p:cNvGraphicFramePr>
          <p:nvPr/>
        </p:nvGraphicFramePr>
        <p:xfrm>
          <a:off x="1634181" y="94903"/>
          <a:ext cx="3680604" cy="4676331"/>
        </p:xfrm>
        <a:graphic>
          <a:graphicData uri="http://schemas.openxmlformats.org/drawingml/2006/table">
            <a:tbl>
              <a:tblPr firstRow="1"/>
              <a:tblGrid>
                <a:gridCol w="1066800">
                  <a:extLst>
                    <a:ext uri="{9D8B030D-6E8A-4147-A177-3AD203B41FA5}">
                      <a16:colId xmlns:a16="http://schemas.microsoft.com/office/drawing/2014/main" val="20000"/>
                    </a:ext>
                  </a:extLst>
                </a:gridCol>
                <a:gridCol w="1345721">
                  <a:extLst>
                    <a:ext uri="{9D8B030D-6E8A-4147-A177-3AD203B41FA5}">
                      <a16:colId xmlns:a16="http://schemas.microsoft.com/office/drawing/2014/main" val="20001"/>
                    </a:ext>
                  </a:extLst>
                </a:gridCol>
                <a:gridCol w="1268083">
                  <a:extLst>
                    <a:ext uri="{9D8B030D-6E8A-4147-A177-3AD203B41FA5}">
                      <a16:colId xmlns:a16="http://schemas.microsoft.com/office/drawing/2014/main" val="20002"/>
                    </a:ext>
                  </a:extLst>
                </a:gridCol>
              </a:tblGrid>
              <a:tr h="44868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u="none" strike="noStrike" dirty="0"/>
                        <a:t>Year</a:t>
                      </a:r>
                      <a:endParaRPr lang="en-US" sz="1200" b="1" i="1" u="none" strike="noStrike" dirty="0">
                        <a:solidFill>
                          <a:schemeClr val="tx1">
                            <a:lumMod val="95000"/>
                          </a:schemeClr>
                        </a:solidFill>
                        <a:latin typeface="Calibri"/>
                      </a:endParaRPr>
                    </a:p>
                  </a:txBody>
                  <a:tcPr marL="8467" marR="8467" marT="8467"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solidFill>
                      <a:srgbClr val="9BBB59">
                        <a:lumMod val="20000"/>
                        <a:lumOff val="8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u="none" strike="noStrike" dirty="0"/>
                        <a:t>Historical Return </a:t>
                      </a:r>
                    </a:p>
                    <a:p>
                      <a:pPr algn="ctr" fontAlgn="b"/>
                      <a:r>
                        <a:rPr lang="en-US" sz="1200" b="1" u="none" strike="noStrike" dirty="0"/>
                        <a:t>of S&amp;P 500</a:t>
                      </a:r>
                      <a:endParaRPr lang="en-US" sz="1200" b="1" i="1" u="none" strike="noStrike" dirty="0">
                        <a:solidFill>
                          <a:schemeClr val="tx1">
                            <a:lumMod val="95000"/>
                          </a:schemeClr>
                        </a:solidFill>
                        <a:latin typeface="Calibri"/>
                      </a:endParaRPr>
                    </a:p>
                  </a:txBody>
                  <a:tcPr marL="8467" marR="8467" marT="8467"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solidFill>
                      <a:srgbClr val="9BBB59">
                        <a:lumMod val="20000"/>
                        <a:lumOff val="8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600" b="1" i="0" u="none" strike="noStrike" dirty="0"/>
                        <a:t>$100,000</a:t>
                      </a:r>
                      <a:endParaRPr lang="en-US" sz="1600" b="1" i="0" u="none" strike="noStrike" dirty="0">
                        <a:solidFill>
                          <a:schemeClr val="tx1">
                            <a:lumMod val="95000"/>
                          </a:schemeClr>
                        </a:solidFill>
                        <a:latin typeface="Calibri"/>
                      </a:endParaRPr>
                    </a:p>
                  </a:txBody>
                  <a:tcPr marL="8467" marR="8467" marT="8467"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solidFill>
                      <a:srgbClr val="9BBB59">
                        <a:lumMod val="20000"/>
                        <a:lumOff val="80000"/>
                      </a:srgbClr>
                    </a:solidFill>
                  </a:tcPr>
                </a:tc>
                <a:extLst>
                  <a:ext uri="{0D108BD9-81ED-4DB2-BD59-A6C34878D82A}">
                    <a16:rowId xmlns:a16="http://schemas.microsoft.com/office/drawing/2014/main" val="10000"/>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2001</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solidFill>
                            <a:srgbClr val="C00000"/>
                          </a:solidFill>
                          <a:effectLst/>
                        </a:rPr>
                        <a:t>-11.89</a:t>
                      </a:r>
                      <a:endParaRPr lang="en-US" sz="1200" b="1" i="1" u="none" strike="noStrike" dirty="0">
                        <a:solidFill>
                          <a:srgbClr val="C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$88,110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1"/>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2002</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solidFill>
                            <a:srgbClr val="C00000"/>
                          </a:solidFill>
                          <a:effectLst/>
                        </a:rPr>
                        <a:t>-22.10</a:t>
                      </a:r>
                      <a:endParaRPr lang="en-US" sz="1200" b="1" i="1" u="none" strike="noStrike" dirty="0">
                        <a:solidFill>
                          <a:srgbClr val="C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$68,638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2"/>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2003</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28.69</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$88,330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3"/>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2004</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10.88</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$97,940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4"/>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2005</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4.91</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$102,749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5"/>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2006</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15.79</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$118,973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6"/>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2007</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5.49</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000000"/>
                          </a:solidFill>
                          <a:effectLst/>
                          <a:latin typeface="Calibri" panose="020F0502020204030204" pitchFamily="34" charset="0"/>
                        </a:rPr>
                        <a:t>$125,505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7"/>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2008</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solidFill>
                            <a:srgbClr val="C00000"/>
                          </a:solidFill>
                          <a:effectLst/>
                        </a:rPr>
                        <a:t>-37.00</a:t>
                      </a:r>
                      <a:endParaRPr lang="en-US" sz="1200" b="1" i="1" u="none" strike="noStrike" dirty="0">
                        <a:solidFill>
                          <a:srgbClr val="C00000"/>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$79,068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8"/>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2009</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26.46</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C00000"/>
                          </a:solidFill>
                          <a:effectLst/>
                          <a:latin typeface="Calibri" panose="020F0502020204030204" pitchFamily="34" charset="0"/>
                        </a:rPr>
                        <a:t>$99,989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09"/>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2010</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15.06</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$115,047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0"/>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2011</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2.11</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000000"/>
                          </a:solidFill>
                          <a:effectLst/>
                          <a:latin typeface="Calibri" panose="020F0502020204030204" pitchFamily="34" charset="0"/>
                        </a:rPr>
                        <a:t>$117,474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1"/>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2012</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16.00</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$136,270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2"/>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2013</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32.39</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$180,408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3"/>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2014</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13.69</a:t>
                      </a:r>
                      <a:endParaRPr lang="en-US" sz="1200" b="1" i="1" u="none" strike="noStrike" dirty="0">
                        <a:solidFill>
                          <a:schemeClr val="tx1"/>
                        </a:solidFill>
                        <a:effectLst/>
                        <a:latin typeface="+mn-lt"/>
                      </a:endParaRPr>
                    </a:p>
                  </a:txBody>
                  <a:tcPr marL="0" marR="0" marT="0"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000000"/>
                          </a:solidFill>
                          <a:effectLst/>
                          <a:latin typeface="Calibri" panose="020F0502020204030204" pitchFamily="34" charset="0"/>
                        </a:rPr>
                        <a:t>$205,106 </a:t>
                      </a:r>
                    </a:p>
                  </a:txBody>
                  <a:tcPr marL="9525" marR="9525" marT="9525" marB="0" anchor="b">
                    <a:lnL>
                      <a:noFill/>
                    </a:lnL>
                    <a:lnR>
                      <a:noFill/>
                    </a:lnR>
                    <a:lnT>
                      <a:noFill/>
                    </a:lnT>
                    <a:lnB>
                      <a:noFill/>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4"/>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2015</a:t>
                      </a:r>
                      <a:endParaRPr lang="en-US" sz="1200" b="1" i="1" u="none" strike="noStrike" dirty="0">
                        <a:solidFill>
                          <a:schemeClr val="tx1"/>
                        </a:solidFill>
                        <a:effectLst/>
                        <a:latin typeface="+mn-lt"/>
                      </a:endParaRPr>
                    </a:p>
                  </a:txBody>
                  <a:tcPr marL="0" marR="0" marT="0" marB="0" anchor="b">
                    <a:lnL w="12700" cap="flat" cmpd="sng" algn="ctr">
                      <a:solidFill>
                        <a:sysClr val="windowText" lastClr="000000"/>
                      </a:solidFill>
                      <a:prstDash val="solid"/>
                      <a:round/>
                      <a:headEnd type="none" w="med" len="med"/>
                      <a:tailEnd type="none" w="med" len="med"/>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effectLst/>
                        </a:rPr>
                        <a:t>1.38</a:t>
                      </a:r>
                      <a:endParaRPr lang="en-US" sz="1200" b="1" i="1" u="none" strike="noStrike" dirty="0">
                        <a:solidFill>
                          <a:schemeClr val="tx1"/>
                        </a:solidFill>
                        <a:effectLst/>
                        <a:latin typeface="+mn-lt"/>
                      </a:endParaRPr>
                    </a:p>
                  </a:txBody>
                  <a:tcPr marL="0" marR="0" marT="0" marB="0" anchor="b">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$207,936 </a:t>
                      </a:r>
                    </a:p>
                  </a:txBody>
                  <a:tcPr marL="9525" marR="9525" marT="9525" marB="0" anchor="b">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0015"/>
                  </a:ext>
                </a:extLst>
              </a:tr>
              <a:tr h="19724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solidFill>
                            <a:schemeClr val="tx1"/>
                          </a:solidFill>
                          <a:effectLst/>
                          <a:latin typeface="+mn-lt"/>
                        </a:rPr>
                        <a:t>2016</a:t>
                      </a:r>
                    </a:p>
                  </a:txBody>
                  <a:tcPr marL="0" marR="0" marT="0" marB="0" anchor="b">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200" b="1" i="1" u="none" strike="noStrike" dirty="0">
                          <a:solidFill>
                            <a:schemeClr val="tx1"/>
                          </a:solidFill>
                          <a:effectLst/>
                          <a:latin typeface="+mn-lt"/>
                        </a:rPr>
                        <a:t>11.96</a:t>
                      </a:r>
                    </a:p>
                  </a:txBody>
                  <a:tcPr marL="0" marR="0" marT="0"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$232,805 </a:t>
                      </a:r>
                    </a:p>
                  </a:txBody>
                  <a:tcPr marL="9525" marR="9525" marT="9525"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557690256"/>
                  </a:ext>
                </a:extLst>
              </a:tr>
              <a:tr h="197243">
                <a:tc>
                  <a:txBody>
                    <a:bodyPr/>
                    <a:lstStyle/>
                    <a:p>
                      <a:pPr algn="ctr" fontAlgn="b"/>
                      <a:r>
                        <a:rPr lang="en-US" sz="1200" b="1" i="1" u="none" strike="noStrike" dirty="0">
                          <a:solidFill>
                            <a:schemeClr val="tx1"/>
                          </a:solidFill>
                          <a:effectLst/>
                          <a:latin typeface="+mn-lt"/>
                        </a:rPr>
                        <a:t>2017</a:t>
                      </a:r>
                    </a:p>
                  </a:txBody>
                  <a:tcPr marL="0" marR="0" marT="0" marB="0" anchor="b">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1" u="none" strike="noStrike" dirty="0">
                          <a:solidFill>
                            <a:schemeClr val="tx1"/>
                          </a:solidFill>
                          <a:effectLst/>
                          <a:latin typeface="+mn-lt"/>
                        </a:rPr>
                        <a:t>21.83</a:t>
                      </a:r>
                    </a:p>
                  </a:txBody>
                  <a:tcPr marL="0" marR="0" marT="0"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000000"/>
                          </a:solidFill>
                          <a:effectLst/>
                          <a:latin typeface="Calibri" panose="020F0502020204030204" pitchFamily="34" charset="0"/>
                        </a:rPr>
                        <a:t>$283,626 </a:t>
                      </a:r>
                    </a:p>
                  </a:txBody>
                  <a:tcPr marL="9525" marR="9525" marT="9525"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2168002669"/>
                  </a:ext>
                </a:extLst>
              </a:tr>
              <a:tr h="197243">
                <a:tc>
                  <a:txBody>
                    <a:bodyPr/>
                    <a:lstStyle/>
                    <a:p>
                      <a:pPr algn="ctr" fontAlgn="b"/>
                      <a:r>
                        <a:rPr lang="en-US" sz="1200" b="1" i="1" u="none" strike="noStrike" dirty="0">
                          <a:solidFill>
                            <a:schemeClr val="tx1"/>
                          </a:solidFill>
                          <a:effectLst/>
                          <a:latin typeface="+mn-lt"/>
                        </a:rPr>
                        <a:t>2018</a:t>
                      </a:r>
                    </a:p>
                  </a:txBody>
                  <a:tcPr marL="0" marR="0" marT="0" marB="0" anchor="b">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1" u="none" strike="noStrike" dirty="0">
                          <a:solidFill>
                            <a:srgbClr val="C00000"/>
                          </a:solidFill>
                          <a:effectLst/>
                          <a:latin typeface="+mn-lt"/>
                        </a:rPr>
                        <a:t>-4.38</a:t>
                      </a:r>
                    </a:p>
                  </a:txBody>
                  <a:tcPr marL="0" marR="0" marT="0"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$271,203 </a:t>
                      </a:r>
                    </a:p>
                  </a:txBody>
                  <a:tcPr marL="9525" marR="9525" marT="9525"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2242798083"/>
                  </a:ext>
                </a:extLst>
              </a:tr>
              <a:tr h="197243">
                <a:tc>
                  <a:txBody>
                    <a:bodyPr/>
                    <a:lstStyle/>
                    <a:p>
                      <a:pPr algn="ctr" fontAlgn="b"/>
                      <a:r>
                        <a:rPr lang="en-US" sz="1200" b="1" i="1" u="none" strike="noStrike" dirty="0">
                          <a:solidFill>
                            <a:schemeClr val="tx1"/>
                          </a:solidFill>
                          <a:effectLst/>
                          <a:latin typeface="+mn-lt"/>
                        </a:rPr>
                        <a:t>2019</a:t>
                      </a:r>
                    </a:p>
                  </a:txBody>
                  <a:tcPr marL="0" marR="0" marT="0" marB="0" anchor="b">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1" u="none" strike="noStrike" dirty="0">
                          <a:solidFill>
                            <a:schemeClr val="tx1"/>
                          </a:solidFill>
                          <a:effectLst/>
                          <a:latin typeface="+mn-lt"/>
                        </a:rPr>
                        <a:t>31.49</a:t>
                      </a:r>
                    </a:p>
                  </a:txBody>
                  <a:tcPr marL="0" marR="0" marT="0"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a:solidFill>
                            <a:srgbClr val="000000"/>
                          </a:solidFill>
                          <a:effectLst/>
                          <a:latin typeface="Calibri" panose="020F0502020204030204" pitchFamily="34" charset="0"/>
                        </a:rPr>
                        <a:t>$356,605 </a:t>
                      </a:r>
                    </a:p>
                  </a:txBody>
                  <a:tcPr marL="9525" marR="9525" marT="9525"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571288016"/>
                  </a:ext>
                </a:extLst>
              </a:tr>
              <a:tr h="197243">
                <a:tc>
                  <a:txBody>
                    <a:bodyPr/>
                    <a:lstStyle/>
                    <a:p>
                      <a:pPr algn="ctr" fontAlgn="b"/>
                      <a:r>
                        <a:rPr lang="en-US" sz="1200" b="1" i="1" u="none" strike="noStrike" dirty="0">
                          <a:solidFill>
                            <a:schemeClr val="tx1"/>
                          </a:solidFill>
                          <a:effectLst/>
                          <a:latin typeface="+mn-lt"/>
                        </a:rPr>
                        <a:t>2020</a:t>
                      </a:r>
                    </a:p>
                  </a:txBody>
                  <a:tcPr marL="0" marR="0" marT="0" marB="0" anchor="b">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1" u="none" strike="noStrike" dirty="0">
                          <a:solidFill>
                            <a:schemeClr val="tx1"/>
                          </a:solidFill>
                          <a:effectLst/>
                          <a:latin typeface="+mn-lt"/>
                        </a:rPr>
                        <a:t>18.40</a:t>
                      </a:r>
                    </a:p>
                  </a:txBody>
                  <a:tcPr marL="0" marR="0" marT="0"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tc>
                  <a:txBody>
                    <a:bodyPr/>
                    <a:lstStyle/>
                    <a:p>
                      <a:pPr algn="ctr" fontAlgn="b"/>
                      <a:r>
                        <a:rPr lang="en-US" sz="1200" b="1" i="0" u="none" strike="noStrike" dirty="0">
                          <a:solidFill>
                            <a:srgbClr val="000000"/>
                          </a:solidFill>
                          <a:effectLst/>
                          <a:latin typeface="Calibri" panose="020F0502020204030204" pitchFamily="34" charset="0"/>
                        </a:rPr>
                        <a:t>$422,220 </a:t>
                      </a:r>
                    </a:p>
                  </a:txBody>
                  <a:tcPr marL="9525" marR="9525" marT="9525"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ysClr val="window" lastClr="FFFFFF"/>
                    </a:solidFill>
                  </a:tcPr>
                </a:tc>
                <a:extLst>
                  <a:ext uri="{0D108BD9-81ED-4DB2-BD59-A6C34878D82A}">
                    <a16:rowId xmlns:a16="http://schemas.microsoft.com/office/drawing/2014/main" val="1591803615"/>
                  </a:ext>
                </a:extLst>
              </a:tr>
              <a:tr h="26777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500" b="1" i="1" u="none" strike="noStrike" dirty="0">
                          <a:solidFill>
                            <a:schemeClr val="bg1"/>
                          </a:solidFill>
                          <a:effectLst/>
                        </a:rPr>
                        <a:t>Avg ROR</a:t>
                      </a:r>
                      <a:endParaRPr lang="en-US" sz="1500" b="1" i="1" u="none" strike="noStrike" dirty="0">
                        <a:solidFill>
                          <a:schemeClr val="bg1"/>
                        </a:solidFill>
                        <a:effectLst/>
                        <a:latin typeface="Calibri"/>
                      </a:endParaRPr>
                    </a:p>
                  </a:txBody>
                  <a:tcPr marL="8467" marR="8467" marT="8467"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BBB59">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1800" b="1" u="none" strike="noStrike" dirty="0">
                          <a:solidFill>
                            <a:schemeClr val="bg1"/>
                          </a:solidFill>
                          <a:effectLst/>
                        </a:rPr>
                        <a:t>7.47%</a:t>
                      </a:r>
                      <a:endParaRPr lang="en-US" sz="1800" b="1" i="0" u="none" strike="noStrike" dirty="0">
                        <a:solidFill>
                          <a:schemeClr val="bg1"/>
                        </a:solidFill>
                        <a:effectLst/>
                        <a:latin typeface="+mn-lt"/>
                      </a:endParaRPr>
                    </a:p>
                  </a:txBody>
                  <a:tcPr marL="8467" marR="8467" marT="8467" marB="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BBB59">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1" u="none" strike="noStrike" dirty="0">
                          <a:solidFill>
                            <a:schemeClr val="bg1"/>
                          </a:solidFill>
                          <a:effectLst/>
                        </a:rPr>
                        <a:t>$422,220</a:t>
                      </a:r>
                      <a:endParaRPr lang="en-US" sz="1200" b="1" i="0" u="none" strike="noStrike" dirty="0">
                        <a:solidFill>
                          <a:schemeClr val="bg1"/>
                        </a:solidFill>
                        <a:effectLst/>
                        <a:latin typeface="+mn-lt"/>
                      </a:endParaRPr>
                    </a:p>
                  </a:txBody>
                  <a:tcPr marL="8467" marR="8467" marT="8467" marB="0" anchor="ctr" anchorCtr="1">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BBB59">
                        <a:lumMod val="75000"/>
                      </a:srgbClr>
                    </a:solidFill>
                  </a:tcPr>
                </a:tc>
                <a:extLst>
                  <a:ext uri="{0D108BD9-81ED-4DB2-BD59-A6C34878D82A}">
                    <a16:rowId xmlns:a16="http://schemas.microsoft.com/office/drawing/2014/main" val="10016"/>
                  </a:ext>
                </a:extLst>
              </a:tr>
            </a:tbl>
          </a:graphicData>
        </a:graphic>
      </p:graphicFrame>
      <p:sp>
        <p:nvSpPr>
          <p:cNvPr id="4" name="Rectangle 3">
            <a:extLst>
              <a:ext uri="{FF2B5EF4-FFF2-40B4-BE49-F238E27FC236}">
                <a16:creationId xmlns:a16="http://schemas.microsoft.com/office/drawing/2014/main" id="{43D067F2-7781-4EC1-B18A-D28C54B46D79}"/>
              </a:ext>
            </a:extLst>
          </p:cNvPr>
          <p:cNvSpPr/>
          <p:nvPr/>
        </p:nvSpPr>
        <p:spPr>
          <a:xfrm>
            <a:off x="6692688" y="4928056"/>
            <a:ext cx="2451312" cy="215444"/>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COPYRIGHT 2018 - TRIQUEST INSURANCE AGENCY, LLC</a:t>
            </a:r>
          </a:p>
        </p:txBody>
      </p:sp>
      <p:pic>
        <p:nvPicPr>
          <p:cNvPr id="3" name="Picture 2">
            <a:extLst>
              <a:ext uri="{FF2B5EF4-FFF2-40B4-BE49-F238E27FC236}">
                <a16:creationId xmlns:a16="http://schemas.microsoft.com/office/drawing/2014/main" id="{89C199D0-17D8-4BA8-B582-70F42B3D0338}"/>
              </a:ext>
            </a:extLst>
          </p:cNvPr>
          <p:cNvPicPr>
            <a:picLocks noChangeAspect="1"/>
          </p:cNvPicPr>
          <p:nvPr/>
        </p:nvPicPr>
        <p:blipFill>
          <a:blip r:embed="rId3"/>
          <a:stretch>
            <a:fillRect/>
          </a:stretch>
        </p:blipFill>
        <p:spPr>
          <a:xfrm>
            <a:off x="5102945" y="1153442"/>
            <a:ext cx="3642184" cy="258218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
        <p:nvSpPr>
          <p:cNvPr id="6" name="TextBox 5">
            <a:extLst>
              <a:ext uri="{FF2B5EF4-FFF2-40B4-BE49-F238E27FC236}">
                <a16:creationId xmlns:a16="http://schemas.microsoft.com/office/drawing/2014/main" id="{C32E6FF7-DDF8-4CC9-B2FD-066BF070180F}"/>
              </a:ext>
            </a:extLst>
          </p:cNvPr>
          <p:cNvSpPr txBox="1"/>
          <p:nvPr/>
        </p:nvSpPr>
        <p:spPr>
          <a:xfrm>
            <a:off x="1354620" y="4751895"/>
            <a:ext cx="5453434" cy="73866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Fee-based financial planning and investment advisory services are offered by Rauch Advisory LLC, a Registered Investment  Advisor in the state of Virginia. Insurance products and services are offered through Equity 1 Inc. Rauch Advisory LLC and Equity 1 Inc are non-affiliated companies.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9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7144"/>
          <a:ext cx="9144000" cy="5150644"/>
        </p:xfrm>
        <a:graphic>
          <a:graphicData uri="http://schemas.openxmlformats.org/presentationml/2006/ole">
            <mc:AlternateContent xmlns:mc="http://schemas.openxmlformats.org/markup-compatibility/2006">
              <mc:Choice xmlns:v="urn:schemas-microsoft-com:vml" Requires="v">
                <p:oleObj name="Bitmap Image" r:id="rId3" imgW="7323455" imgH="5500952" progId="PBrush">
                  <p:embed/>
                </p:oleObj>
              </mc:Choice>
              <mc:Fallback>
                <p:oleObj name="Bitmap Image" r:id="rId3" imgW="7323455" imgH="5500952" progId="PBrush">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44"/>
                        <a:ext cx="9144000" cy="515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a:spLocks noChangeArrowheads="1"/>
          </p:cNvSpPr>
          <p:nvPr/>
        </p:nvSpPr>
        <p:spPr bwMode="auto">
          <a:xfrm>
            <a:off x="812800" y="1697831"/>
            <a:ext cx="1930400" cy="3007519"/>
          </a:xfrm>
          <a:prstGeom prst="rect">
            <a:avLst/>
          </a:prstGeom>
          <a:solidFill>
            <a:srgbClr val="FFFFFF"/>
          </a:solidFill>
          <a:ln w="9525" algn="ctr">
            <a:noFill/>
            <a:round/>
            <a:headEnd/>
            <a:tailEnd/>
          </a:ln>
        </p:spPr>
        <p:txBody>
          <a:bodyPr/>
          <a:lstStyle/>
          <a:p>
            <a:pPr marL="342900" marR="0" lvl="0" indent="-342900" algn="ctr" defTabSz="457200" rtl="0" eaLnBrk="1" fontAlgn="auto" latinLnBrk="0" hangingPunct="1">
              <a:lnSpc>
                <a:spcPct val="90000"/>
              </a:lnSpc>
              <a:spcBef>
                <a:spcPct val="20000"/>
              </a:spcBef>
              <a:spcAft>
                <a:spcPts val="0"/>
              </a:spcAft>
              <a:buClrTx/>
              <a:buSzPct val="650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1358784823"/>
              </p:ext>
            </p:extLst>
          </p:nvPr>
        </p:nvGraphicFramePr>
        <p:xfrm>
          <a:off x="234066" y="43267"/>
          <a:ext cx="8458199" cy="4856917"/>
        </p:xfrm>
        <a:graphic>
          <a:graphicData uri="http://schemas.openxmlformats.org/drawingml/2006/table">
            <a:tbl>
              <a:tblPr firstRow="1">
                <a:tableStyleId>{2D5ABB26-0587-4C30-8999-92F81FD0307C}</a:tableStyleId>
              </a:tblPr>
              <a:tblGrid>
                <a:gridCol w="1207552">
                  <a:extLst>
                    <a:ext uri="{9D8B030D-6E8A-4147-A177-3AD203B41FA5}">
                      <a16:colId xmlns:a16="http://schemas.microsoft.com/office/drawing/2014/main" val="20000"/>
                    </a:ext>
                  </a:extLst>
                </a:gridCol>
                <a:gridCol w="1738424">
                  <a:extLst>
                    <a:ext uri="{9D8B030D-6E8A-4147-A177-3AD203B41FA5}">
                      <a16:colId xmlns:a16="http://schemas.microsoft.com/office/drawing/2014/main" val="20001"/>
                    </a:ext>
                  </a:extLst>
                </a:gridCol>
                <a:gridCol w="1919039">
                  <a:extLst>
                    <a:ext uri="{9D8B030D-6E8A-4147-A177-3AD203B41FA5}">
                      <a16:colId xmlns:a16="http://schemas.microsoft.com/office/drawing/2014/main" val="20002"/>
                    </a:ext>
                  </a:extLst>
                </a:gridCol>
                <a:gridCol w="1806329">
                  <a:extLst>
                    <a:ext uri="{9D8B030D-6E8A-4147-A177-3AD203B41FA5}">
                      <a16:colId xmlns:a16="http://schemas.microsoft.com/office/drawing/2014/main" val="20003"/>
                    </a:ext>
                  </a:extLst>
                </a:gridCol>
                <a:gridCol w="1786855">
                  <a:extLst>
                    <a:ext uri="{9D8B030D-6E8A-4147-A177-3AD203B41FA5}">
                      <a16:colId xmlns:a16="http://schemas.microsoft.com/office/drawing/2014/main" val="20004"/>
                    </a:ext>
                  </a:extLst>
                </a:gridCol>
              </a:tblGrid>
              <a:tr h="472239">
                <a:tc>
                  <a:txBody>
                    <a:bodyPr/>
                    <a:lstStyle/>
                    <a:p>
                      <a:pPr algn="ctr" fontAlgn="b"/>
                      <a:r>
                        <a:rPr lang="en-US" sz="1200" b="1" u="none" strike="noStrike" dirty="0"/>
                        <a:t>Year</a:t>
                      </a:r>
                      <a:endParaRPr lang="en-US" sz="1200" b="1" i="1" u="none" strike="noStrike" dirty="0">
                        <a:solidFill>
                          <a:schemeClr val="tx1">
                            <a:lumMod val="95000"/>
                          </a:schemeClr>
                        </a:solidFill>
                        <a:latin typeface="Calibri"/>
                      </a:endParaRPr>
                    </a:p>
                  </a:txBody>
                  <a:tcPr marL="8467" marR="8467" marT="846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BCC6B5"/>
                    </a:solidFill>
                  </a:tcPr>
                </a:tc>
                <a:tc>
                  <a:txBody>
                    <a:bodyPr/>
                    <a:lstStyle/>
                    <a:p>
                      <a:pPr algn="ctr" fontAlgn="b"/>
                      <a:r>
                        <a:rPr lang="en-US" sz="1200" b="1" u="none" strike="noStrike" dirty="0"/>
                        <a:t>Historical Return </a:t>
                      </a:r>
                    </a:p>
                    <a:p>
                      <a:pPr algn="ctr" fontAlgn="b"/>
                      <a:r>
                        <a:rPr lang="en-US" sz="1200" b="1" u="none" strike="noStrike" dirty="0"/>
                        <a:t>of S&amp;P 500</a:t>
                      </a:r>
                      <a:endParaRPr lang="en-US" sz="1200" b="1" i="1" u="none" strike="noStrike" dirty="0">
                        <a:solidFill>
                          <a:schemeClr val="tx1">
                            <a:lumMod val="95000"/>
                          </a:schemeClr>
                        </a:solidFill>
                        <a:latin typeface="Calibri"/>
                      </a:endParaRPr>
                    </a:p>
                  </a:txBody>
                  <a:tcPr marL="8467" marR="8467" marT="84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BCC6B5"/>
                    </a:solidFill>
                  </a:tcPr>
                </a:tc>
                <a:tc>
                  <a:txBody>
                    <a:bodyPr/>
                    <a:lstStyle/>
                    <a:p>
                      <a:pPr algn="ctr" fontAlgn="b"/>
                      <a:r>
                        <a:rPr lang="en-US" sz="1600" b="1" i="0" u="none" strike="noStrike" dirty="0"/>
                        <a:t>$100,000</a:t>
                      </a:r>
                      <a:endParaRPr lang="en-US" sz="1600" b="1" i="0" u="none" strike="noStrike" dirty="0">
                        <a:solidFill>
                          <a:schemeClr val="tx1">
                            <a:lumMod val="95000"/>
                          </a:schemeClr>
                        </a:solidFill>
                        <a:latin typeface="Calibri"/>
                      </a:endParaRPr>
                    </a:p>
                  </a:txBody>
                  <a:tcPr marL="8467" marR="8467" marT="84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BCC6B5"/>
                    </a:solidFill>
                  </a:tcPr>
                </a:tc>
                <a:tc>
                  <a:txBody>
                    <a:bodyPr/>
                    <a:lstStyle/>
                    <a:p>
                      <a:pPr algn="ctr" fontAlgn="b"/>
                      <a:r>
                        <a:rPr lang="en-US" sz="1200" b="1" i="0" u="none" strike="noStrike" baseline="0" dirty="0"/>
                        <a:t>Index Universal</a:t>
                      </a:r>
                    </a:p>
                    <a:p>
                      <a:pPr algn="ctr" fontAlgn="b"/>
                      <a:r>
                        <a:rPr lang="en-US" sz="1200" b="1" i="0" u="none" strike="noStrike" baseline="0" dirty="0"/>
                        <a:t>Life Policy</a:t>
                      </a:r>
                      <a:endParaRPr lang="en-US" sz="1200" b="1" i="0" u="none" strike="noStrike" dirty="0">
                        <a:solidFill>
                          <a:schemeClr val="tx1">
                            <a:lumMod val="95000"/>
                          </a:schemeClr>
                        </a:solidFill>
                        <a:latin typeface="Calibri"/>
                      </a:endParaRPr>
                    </a:p>
                  </a:txBody>
                  <a:tcPr marL="8467" marR="8467" marT="846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BCC6B5"/>
                    </a:solidFill>
                  </a:tcPr>
                </a:tc>
                <a:tc>
                  <a:txBody>
                    <a:bodyPr/>
                    <a:lstStyle/>
                    <a:p>
                      <a:pPr algn="ctr" fontAlgn="b"/>
                      <a:r>
                        <a:rPr lang="en-US" sz="1600" b="1" i="0" u="none" strike="noStrike" dirty="0"/>
                        <a:t>$100,000</a:t>
                      </a:r>
                      <a:endParaRPr lang="en-US" sz="1600" b="1" i="0" u="none" strike="noStrike" dirty="0">
                        <a:solidFill>
                          <a:schemeClr val="tx1">
                            <a:lumMod val="95000"/>
                          </a:schemeClr>
                        </a:solidFill>
                        <a:latin typeface="Calibri"/>
                      </a:endParaRPr>
                    </a:p>
                  </a:txBody>
                  <a:tcPr marL="8467" marR="8467" marT="846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BCC6B5"/>
                    </a:solidFill>
                  </a:tcPr>
                </a:tc>
                <a:extLst>
                  <a:ext uri="{0D108BD9-81ED-4DB2-BD59-A6C34878D82A}">
                    <a16:rowId xmlns:a16="http://schemas.microsoft.com/office/drawing/2014/main" val="10000"/>
                  </a:ext>
                </a:extLst>
              </a:tr>
              <a:tr h="187172">
                <a:tc>
                  <a:txBody>
                    <a:bodyPr/>
                    <a:lstStyle/>
                    <a:p>
                      <a:pPr algn="ctr" fontAlgn="b"/>
                      <a:r>
                        <a:rPr lang="en-US" sz="1000" b="1" i="1" u="none" strike="noStrike" dirty="0">
                          <a:effectLst/>
                        </a:rPr>
                        <a:t>2001</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000" b="1" i="1" u="none" strike="noStrike" dirty="0">
                          <a:solidFill>
                            <a:srgbClr val="C00000"/>
                          </a:solidFill>
                          <a:effectLst/>
                        </a:rPr>
                        <a:t>-11.89</a:t>
                      </a:r>
                      <a:endParaRPr lang="en-US" sz="1000" b="1" i="1" u="none" strike="noStrike" dirty="0">
                        <a:solidFill>
                          <a:srgbClr val="C00000"/>
                        </a:solidFill>
                        <a:effectLst/>
                        <a:latin typeface="+mn-lt"/>
                      </a:endParaRPr>
                    </a:p>
                  </a:txBody>
                  <a:tcPr marL="0" marR="0" marT="0"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$88,110 </a:t>
                      </a:r>
                    </a:p>
                  </a:txBody>
                  <a:tcPr marL="9525" marR="9525" marT="9525"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rtl="0" fontAlgn="b"/>
                      <a:r>
                        <a:rPr lang="en-US" sz="1000" b="1" i="1" u="none" strike="noStrike" dirty="0">
                          <a:solidFill>
                            <a:srgbClr val="C00000"/>
                          </a:solidFill>
                          <a:effectLst/>
                        </a:rPr>
                        <a:t>0%</a:t>
                      </a:r>
                      <a:endParaRPr lang="en-US" sz="1000" b="1" i="1" u="none" strike="noStrike" dirty="0">
                        <a:solidFill>
                          <a:srgbClr val="C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000" b="1" i="1" u="none" strike="noStrike" dirty="0">
                          <a:solidFill>
                            <a:srgbClr val="000000"/>
                          </a:solidFill>
                          <a:effectLst/>
                          <a:latin typeface="+mn-lt"/>
                        </a:rPr>
                        <a:t>$100,000 </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a16="http://schemas.microsoft.com/office/drawing/2014/main" val="10002"/>
                  </a:ext>
                </a:extLst>
              </a:tr>
              <a:tr h="187172">
                <a:tc>
                  <a:txBody>
                    <a:bodyPr/>
                    <a:lstStyle/>
                    <a:p>
                      <a:pPr algn="ctr" fontAlgn="b"/>
                      <a:r>
                        <a:rPr lang="en-US" sz="1000" b="1" i="1" u="none" strike="noStrike" dirty="0">
                          <a:effectLst/>
                        </a:rPr>
                        <a:t>2002</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solidFill>
                            <a:srgbClr val="C00000"/>
                          </a:solidFill>
                          <a:effectLst/>
                        </a:rPr>
                        <a:t>-22.10</a:t>
                      </a:r>
                      <a:endParaRPr lang="en-US" sz="10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$68,638 </a:t>
                      </a:r>
                    </a:p>
                  </a:txBody>
                  <a:tcPr marL="9525" marR="9525" marT="9525" marB="0" anchor="b">
                    <a:cell3D prstMaterial="dkEdge">
                      <a:bevel/>
                      <a:lightRig rig="flood" dir="t"/>
                    </a:cell3D>
                  </a:tcPr>
                </a:tc>
                <a:tc>
                  <a:txBody>
                    <a:bodyPr/>
                    <a:lstStyle/>
                    <a:p>
                      <a:pPr algn="ctr" rtl="0" fontAlgn="b"/>
                      <a:r>
                        <a:rPr lang="en-US" sz="1000" b="1" i="1" u="none" strike="noStrike" dirty="0">
                          <a:solidFill>
                            <a:srgbClr val="C00000"/>
                          </a:solidFill>
                          <a:effectLst/>
                        </a:rPr>
                        <a:t>0%</a:t>
                      </a:r>
                      <a:endParaRPr lang="en-US" sz="1000" b="1" i="1" u="none" strike="noStrike" dirty="0">
                        <a:solidFill>
                          <a:srgbClr val="C00000"/>
                        </a:solidFill>
                        <a:effectLst/>
                        <a:latin typeface="+mn-lt"/>
                      </a:endParaRPr>
                    </a:p>
                  </a:txBody>
                  <a:tcPr marL="9525" marR="9525" marT="9525"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$100,000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3"/>
                  </a:ext>
                </a:extLst>
              </a:tr>
              <a:tr h="187172">
                <a:tc>
                  <a:txBody>
                    <a:bodyPr/>
                    <a:lstStyle/>
                    <a:p>
                      <a:pPr algn="ctr" fontAlgn="b"/>
                      <a:r>
                        <a:rPr lang="en-US" sz="1000" b="1" i="1" u="none" strike="noStrike" dirty="0">
                          <a:effectLst/>
                        </a:rPr>
                        <a:t>2003</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28.69</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$88,330 </a:t>
                      </a:r>
                    </a:p>
                  </a:txBody>
                  <a:tcPr marL="9525" marR="9525" marT="9525" marB="0" anchor="b">
                    <a:cell3D prstMaterial="dkEdge">
                      <a:bevel/>
                      <a:lightRig rig="flood" dir="t"/>
                    </a:cell3D>
                  </a:tcPr>
                </a:tc>
                <a:tc>
                  <a:txBody>
                    <a:bodyPr/>
                    <a:lstStyle/>
                    <a:p>
                      <a:pPr algn="ctr" rtl="0" fontAlgn="b"/>
                      <a:r>
                        <a:rPr lang="en-US" sz="1000" b="1" i="1" u="none" strike="noStrike" dirty="0">
                          <a:effectLst/>
                        </a:rPr>
                        <a:t>13.00%</a:t>
                      </a:r>
                      <a:endParaRPr lang="en-US" sz="1000" b="1" i="1" u="none" strike="noStrike" dirty="0">
                        <a:solidFill>
                          <a:schemeClr val="tx1"/>
                        </a:solidFill>
                        <a:effectLst/>
                        <a:latin typeface="+mn-lt"/>
                      </a:endParaRPr>
                    </a:p>
                  </a:txBody>
                  <a:tcPr marL="9525" marR="9525" marT="9525"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$113,000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4"/>
                  </a:ext>
                </a:extLst>
              </a:tr>
              <a:tr h="187172">
                <a:tc>
                  <a:txBody>
                    <a:bodyPr/>
                    <a:lstStyle/>
                    <a:p>
                      <a:pPr algn="ctr" fontAlgn="b"/>
                      <a:r>
                        <a:rPr lang="en-US" sz="1000" b="1" i="1" u="none" strike="noStrike" dirty="0">
                          <a:effectLst/>
                        </a:rPr>
                        <a:t>2004</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10.88</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$97,940 </a:t>
                      </a:r>
                    </a:p>
                  </a:txBody>
                  <a:tcPr marL="9525" marR="9525" marT="9525" marB="0" anchor="b">
                    <a:cell3D prstMaterial="dkEdge">
                      <a:bevel/>
                      <a:lightRig rig="flood" dir="t"/>
                    </a:cell3D>
                  </a:tcPr>
                </a:tc>
                <a:tc>
                  <a:txBody>
                    <a:bodyPr/>
                    <a:lstStyle/>
                    <a:p>
                      <a:pPr algn="ctr" fontAlgn="b"/>
                      <a:r>
                        <a:rPr lang="en-US" sz="1000" b="1" i="1" u="none" strike="noStrike" dirty="0">
                          <a:effectLst/>
                        </a:rPr>
                        <a:t>9.00%</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a:solidFill>
                            <a:srgbClr val="000000"/>
                          </a:solidFill>
                          <a:effectLst/>
                          <a:latin typeface="+mn-lt"/>
                        </a:rPr>
                        <a:t>$123,170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5"/>
                  </a:ext>
                </a:extLst>
              </a:tr>
              <a:tr h="187172">
                <a:tc>
                  <a:txBody>
                    <a:bodyPr/>
                    <a:lstStyle/>
                    <a:p>
                      <a:pPr algn="ctr" fontAlgn="b"/>
                      <a:r>
                        <a:rPr lang="en-US" sz="1000" b="1" i="1" u="none" strike="noStrike" dirty="0">
                          <a:effectLst/>
                        </a:rPr>
                        <a:t>2005</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4.91</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$102,749 </a:t>
                      </a:r>
                    </a:p>
                  </a:txBody>
                  <a:tcPr marL="9525" marR="9525" marT="9525" marB="0" anchor="b">
                    <a:cell3D prstMaterial="dkEdge">
                      <a:bevel/>
                      <a:lightRig rig="flood" dir="t"/>
                    </a:cell3D>
                  </a:tcPr>
                </a:tc>
                <a:tc>
                  <a:txBody>
                    <a:bodyPr/>
                    <a:lstStyle/>
                    <a:p>
                      <a:pPr algn="ctr" fontAlgn="b"/>
                      <a:r>
                        <a:rPr lang="en-US" sz="1000" b="1" i="1" u="none" strike="noStrike" dirty="0">
                          <a:effectLst/>
                        </a:rPr>
                        <a:t>3.00%</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$126,865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6"/>
                  </a:ext>
                </a:extLst>
              </a:tr>
              <a:tr h="187172">
                <a:tc>
                  <a:txBody>
                    <a:bodyPr/>
                    <a:lstStyle/>
                    <a:p>
                      <a:pPr algn="ctr" fontAlgn="b"/>
                      <a:r>
                        <a:rPr lang="en-US" sz="1000" b="1" i="1" u="none" strike="noStrike" dirty="0">
                          <a:effectLst/>
                        </a:rPr>
                        <a:t>2006</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15.79</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$118,973 </a:t>
                      </a:r>
                    </a:p>
                  </a:txBody>
                  <a:tcPr marL="9525" marR="9525" marT="9525" marB="0" anchor="b">
                    <a:cell3D prstMaterial="dkEdge">
                      <a:bevel/>
                      <a:lightRig rig="flood" dir="t"/>
                    </a:cell3D>
                  </a:tcPr>
                </a:tc>
                <a:tc>
                  <a:txBody>
                    <a:bodyPr/>
                    <a:lstStyle/>
                    <a:p>
                      <a:pPr algn="ctr" fontAlgn="b"/>
                      <a:r>
                        <a:rPr lang="en-US" sz="1000" b="1" i="1" u="none" strike="noStrike" dirty="0">
                          <a:effectLst/>
                        </a:rPr>
                        <a:t>13.00%</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a:solidFill>
                            <a:srgbClr val="000000"/>
                          </a:solidFill>
                          <a:effectLst/>
                          <a:latin typeface="+mn-lt"/>
                        </a:rPr>
                        <a:t>$143,358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7"/>
                  </a:ext>
                </a:extLst>
              </a:tr>
              <a:tr h="187172">
                <a:tc>
                  <a:txBody>
                    <a:bodyPr/>
                    <a:lstStyle/>
                    <a:p>
                      <a:pPr algn="ctr" fontAlgn="b"/>
                      <a:r>
                        <a:rPr lang="en-US" sz="1000" b="1" i="1" u="none" strike="noStrike" dirty="0">
                          <a:effectLst/>
                        </a:rPr>
                        <a:t>2007</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5.49</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a:solidFill>
                            <a:srgbClr val="000000"/>
                          </a:solidFill>
                          <a:effectLst/>
                          <a:latin typeface="Calibri" panose="020F0502020204030204" pitchFamily="34" charset="0"/>
                          <a:cs typeface="Calibri" panose="020F0502020204030204" pitchFamily="34" charset="0"/>
                        </a:rPr>
                        <a:t>$125,505 </a:t>
                      </a:r>
                    </a:p>
                  </a:txBody>
                  <a:tcPr marL="9525" marR="9525" marT="9525" marB="0" anchor="b">
                    <a:cell3D prstMaterial="dkEdge">
                      <a:bevel/>
                      <a:lightRig rig="flood" dir="t"/>
                    </a:cell3D>
                  </a:tcPr>
                </a:tc>
                <a:tc>
                  <a:txBody>
                    <a:bodyPr/>
                    <a:lstStyle/>
                    <a:p>
                      <a:pPr algn="ctr" fontAlgn="b"/>
                      <a:r>
                        <a:rPr lang="en-US" sz="1000" b="1" i="1" u="none" strike="noStrike" dirty="0">
                          <a:effectLst/>
                        </a:rPr>
                        <a:t>3.53%</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$148,418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8"/>
                  </a:ext>
                </a:extLst>
              </a:tr>
              <a:tr h="187172">
                <a:tc>
                  <a:txBody>
                    <a:bodyPr/>
                    <a:lstStyle/>
                    <a:p>
                      <a:pPr algn="ctr" fontAlgn="b"/>
                      <a:r>
                        <a:rPr lang="en-US" sz="1000" b="1" i="1" u="none" strike="noStrike" dirty="0">
                          <a:effectLst/>
                        </a:rPr>
                        <a:t>2008</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solidFill>
                            <a:srgbClr val="C00000"/>
                          </a:solidFill>
                          <a:effectLst/>
                        </a:rPr>
                        <a:t>-37.00</a:t>
                      </a:r>
                      <a:endParaRPr lang="en-US" sz="10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$79,068 </a:t>
                      </a:r>
                    </a:p>
                  </a:txBody>
                  <a:tcPr marL="9525" marR="9525" marT="9525" marB="0" anchor="b">
                    <a:cell3D prstMaterial="dkEdge">
                      <a:bevel/>
                      <a:lightRig rig="flood" dir="t"/>
                    </a:cell3D>
                  </a:tcPr>
                </a:tc>
                <a:tc>
                  <a:txBody>
                    <a:bodyPr/>
                    <a:lstStyle/>
                    <a:p>
                      <a:pPr algn="ctr" rtl="0" fontAlgn="b"/>
                      <a:r>
                        <a:rPr lang="en-US" sz="1000" b="1" i="1" u="none" strike="noStrike" dirty="0">
                          <a:solidFill>
                            <a:srgbClr val="C00000"/>
                          </a:solidFill>
                          <a:effectLst/>
                        </a:rPr>
                        <a:t>0%</a:t>
                      </a:r>
                      <a:endParaRPr lang="en-US" sz="1000" b="1" i="1" u="none" strike="noStrike" dirty="0">
                        <a:solidFill>
                          <a:srgbClr val="C00000"/>
                        </a:solidFill>
                        <a:effectLst/>
                        <a:latin typeface="+mn-lt"/>
                      </a:endParaRPr>
                    </a:p>
                  </a:txBody>
                  <a:tcPr marL="9525" marR="9525" marT="9525"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$148,418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9"/>
                  </a:ext>
                </a:extLst>
              </a:tr>
              <a:tr h="187172">
                <a:tc>
                  <a:txBody>
                    <a:bodyPr/>
                    <a:lstStyle/>
                    <a:p>
                      <a:pPr algn="ctr" fontAlgn="b"/>
                      <a:r>
                        <a:rPr lang="en-US" sz="1000" b="1" i="1" u="none" strike="noStrike" dirty="0">
                          <a:effectLst/>
                        </a:rPr>
                        <a:t>2009</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26.46</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C00000"/>
                          </a:solidFill>
                          <a:effectLst/>
                          <a:latin typeface="Calibri" panose="020F0502020204030204" pitchFamily="34" charset="0"/>
                          <a:cs typeface="Calibri" panose="020F0502020204030204" pitchFamily="34" charset="0"/>
                        </a:rPr>
                        <a:t>$99,989 </a:t>
                      </a:r>
                    </a:p>
                  </a:txBody>
                  <a:tcPr marL="9525" marR="9525" marT="9525" marB="0" anchor="b">
                    <a:cell3D prstMaterial="dkEdge">
                      <a:bevel/>
                      <a:lightRig rig="flood" dir="t"/>
                    </a:cell3D>
                  </a:tcPr>
                </a:tc>
                <a:tc>
                  <a:txBody>
                    <a:bodyPr/>
                    <a:lstStyle/>
                    <a:p>
                      <a:pPr algn="ctr" rtl="0" fontAlgn="b"/>
                      <a:r>
                        <a:rPr lang="en-US" sz="1000" b="1" i="1" u="none" strike="noStrike" dirty="0">
                          <a:effectLst/>
                        </a:rPr>
                        <a:t>13.00%</a:t>
                      </a:r>
                      <a:endParaRPr lang="en-US" sz="1000" b="1" i="1" u="none" strike="noStrike" dirty="0">
                        <a:solidFill>
                          <a:schemeClr val="tx1"/>
                        </a:solidFill>
                        <a:effectLst/>
                        <a:latin typeface="+mn-lt"/>
                      </a:endParaRPr>
                    </a:p>
                  </a:txBody>
                  <a:tcPr marL="9525" marR="9525" marT="9525"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$167,712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0"/>
                  </a:ext>
                </a:extLst>
              </a:tr>
              <a:tr h="187172">
                <a:tc>
                  <a:txBody>
                    <a:bodyPr/>
                    <a:lstStyle/>
                    <a:p>
                      <a:pPr algn="ctr" fontAlgn="b"/>
                      <a:r>
                        <a:rPr lang="en-US" sz="1000" b="1" i="1" u="none" strike="noStrike" dirty="0">
                          <a:effectLst/>
                        </a:rPr>
                        <a:t>2010</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15.06</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$115,047 </a:t>
                      </a:r>
                    </a:p>
                  </a:txBody>
                  <a:tcPr marL="9525" marR="9525" marT="9525" marB="0" anchor="b">
                    <a:cell3D prstMaterial="dkEdge">
                      <a:bevel/>
                      <a:lightRig rig="flood" dir="t"/>
                    </a:cell3D>
                  </a:tcPr>
                </a:tc>
                <a:tc>
                  <a:txBody>
                    <a:bodyPr/>
                    <a:lstStyle/>
                    <a:p>
                      <a:pPr algn="ctr" fontAlgn="b"/>
                      <a:r>
                        <a:rPr lang="en-US" sz="1000" b="1" i="1" u="none" strike="noStrike" dirty="0">
                          <a:effectLst/>
                        </a:rPr>
                        <a:t>12.78%</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$189,515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1"/>
                  </a:ext>
                </a:extLst>
              </a:tr>
              <a:tr h="187172">
                <a:tc>
                  <a:txBody>
                    <a:bodyPr/>
                    <a:lstStyle/>
                    <a:p>
                      <a:pPr algn="ctr" fontAlgn="b"/>
                      <a:r>
                        <a:rPr lang="en-US" sz="1000" b="1" i="1" u="none" strike="noStrike" dirty="0">
                          <a:effectLst/>
                        </a:rPr>
                        <a:t>2011</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2.11</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a:solidFill>
                            <a:srgbClr val="000000"/>
                          </a:solidFill>
                          <a:effectLst/>
                          <a:latin typeface="Calibri" panose="020F0502020204030204" pitchFamily="34" charset="0"/>
                          <a:cs typeface="Calibri" panose="020F0502020204030204" pitchFamily="34" charset="0"/>
                        </a:rPr>
                        <a:t>$117,474 </a:t>
                      </a:r>
                    </a:p>
                  </a:txBody>
                  <a:tcPr marL="9525" marR="9525" marT="9525" marB="0" anchor="b">
                    <a:cell3D prstMaterial="dkEdge">
                      <a:bevel/>
                      <a:lightRig rig="flood" dir="t"/>
                    </a:cell3D>
                  </a:tcPr>
                </a:tc>
                <a:tc>
                  <a:txBody>
                    <a:bodyPr/>
                    <a:lstStyle/>
                    <a:p>
                      <a:pPr algn="ctr" fontAlgn="b"/>
                      <a:r>
                        <a:rPr lang="en-US" sz="1000" b="1" i="1" u="none" strike="noStrike" dirty="0">
                          <a:solidFill>
                            <a:srgbClr val="C00000"/>
                          </a:solidFill>
                          <a:effectLst/>
                        </a:rPr>
                        <a:t>0%</a:t>
                      </a:r>
                      <a:endParaRPr lang="en-US" sz="1000" b="1" i="1" u="none" strike="noStrike" dirty="0">
                        <a:solidFill>
                          <a:srgbClr val="C00000"/>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$189,515 </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2"/>
                  </a:ext>
                </a:extLst>
              </a:tr>
              <a:tr h="187172">
                <a:tc>
                  <a:txBody>
                    <a:bodyPr/>
                    <a:lstStyle/>
                    <a:p>
                      <a:pPr algn="ctr" fontAlgn="b"/>
                      <a:r>
                        <a:rPr lang="en-US" sz="1000" b="1" i="1" u="none" strike="noStrike" dirty="0">
                          <a:effectLst/>
                        </a:rPr>
                        <a:t>2012</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16.00</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$136,270 </a:t>
                      </a:r>
                    </a:p>
                  </a:txBody>
                  <a:tcPr marL="9525" marR="9525" marT="9525" marB="0" anchor="b">
                    <a:cell3D prstMaterial="dkEdge">
                      <a:bevel/>
                      <a:lightRig rig="flood" dir="t"/>
                    </a:cell3D>
                  </a:tcPr>
                </a:tc>
                <a:tc>
                  <a:txBody>
                    <a:bodyPr/>
                    <a:lstStyle/>
                    <a:p>
                      <a:pPr algn="ctr" fontAlgn="b"/>
                      <a:r>
                        <a:rPr lang="en-US" sz="1000" b="1" i="1" u="none" strike="noStrike" dirty="0">
                          <a:effectLst/>
                        </a:rPr>
                        <a:t>13.00%</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$213,735</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3"/>
                  </a:ext>
                </a:extLst>
              </a:tr>
              <a:tr h="187172">
                <a:tc>
                  <a:txBody>
                    <a:bodyPr/>
                    <a:lstStyle/>
                    <a:p>
                      <a:pPr algn="ctr" fontAlgn="b"/>
                      <a:r>
                        <a:rPr lang="en-US" sz="1000" b="1" i="1" u="none" strike="noStrike" dirty="0">
                          <a:effectLst/>
                        </a:rPr>
                        <a:t>2013</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effectLst/>
                        </a:rPr>
                        <a:t>32.39</a:t>
                      </a:r>
                      <a:endParaRPr lang="en-US" sz="10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$180,408 </a:t>
                      </a:r>
                    </a:p>
                  </a:txBody>
                  <a:tcPr marL="9525" marR="9525" marT="9525" marB="0" anchor="b">
                    <a:cell3D prstMaterial="dkEdge">
                      <a:bevel/>
                      <a:lightRig rig="flood" dir="t"/>
                    </a:cell3D>
                  </a:tcPr>
                </a:tc>
                <a:tc>
                  <a:txBody>
                    <a:bodyPr/>
                    <a:lstStyle/>
                    <a:p>
                      <a:pPr algn="ctr" fontAlgn="b"/>
                      <a:r>
                        <a:rPr lang="en-US" sz="1000" b="1" i="1" u="none" strike="noStrike" dirty="0">
                          <a:effectLst/>
                        </a:rPr>
                        <a:t>13.00%</a:t>
                      </a:r>
                      <a:endParaRPr lang="en-US" sz="1000" b="1" i="1" u="none" strike="noStrike" dirty="0">
                        <a:solidFill>
                          <a:schemeClr val="tx1"/>
                        </a:solidFill>
                        <a:effectLst/>
                        <a:latin typeface="+mn-lt"/>
                      </a:endParaRP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$241,521</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4"/>
                  </a:ext>
                </a:extLst>
              </a:tr>
              <a:tr h="187172">
                <a:tc>
                  <a:txBody>
                    <a:bodyPr/>
                    <a:lstStyle/>
                    <a:p>
                      <a:pPr algn="ctr" fontAlgn="b"/>
                      <a:r>
                        <a:rPr lang="en-US" sz="1000" b="1" i="1" u="none" strike="noStrike" dirty="0">
                          <a:solidFill>
                            <a:schemeClr val="tx1"/>
                          </a:solidFill>
                          <a:effectLst/>
                          <a:latin typeface="+mn-lt"/>
                        </a:rPr>
                        <a:t>2014</a:t>
                      </a: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000" b="1" i="1" u="none" strike="noStrike" dirty="0">
                          <a:solidFill>
                            <a:schemeClr val="tx1"/>
                          </a:solidFill>
                          <a:effectLst/>
                          <a:latin typeface="+mn-lt"/>
                        </a:rPr>
                        <a:t>13.69</a:t>
                      </a:r>
                    </a:p>
                  </a:txBody>
                  <a:tcPr marL="0" marR="0" marT="0" marB="0" anchor="b">
                    <a:cell3D prstMaterial="dkEdge">
                      <a:bevel/>
                      <a:lightRig rig="flood" dir="t"/>
                    </a:cell3D>
                  </a:tcPr>
                </a:tc>
                <a:tc>
                  <a:txBody>
                    <a:bodyPr/>
                    <a:lstStyle/>
                    <a:p>
                      <a:pPr algn="ctr" fontAlgn="b"/>
                      <a:r>
                        <a:rPr lang="en-US" sz="1000" b="1" i="0" u="none" strike="noStrike">
                          <a:solidFill>
                            <a:srgbClr val="000000"/>
                          </a:solidFill>
                          <a:effectLst/>
                          <a:latin typeface="Calibri" panose="020F0502020204030204" pitchFamily="34" charset="0"/>
                          <a:cs typeface="Calibri" panose="020F0502020204030204" pitchFamily="34" charset="0"/>
                        </a:rPr>
                        <a:t>$205,106 </a:t>
                      </a:r>
                    </a:p>
                  </a:txBody>
                  <a:tcPr marL="9525" marR="9525" marT="9525" marB="0" anchor="b">
                    <a:cell3D prstMaterial="dkEdge">
                      <a:bevel/>
                      <a:lightRig rig="flood" dir="t"/>
                    </a:cell3D>
                  </a:tcPr>
                </a:tc>
                <a:tc>
                  <a:txBody>
                    <a:bodyPr/>
                    <a:lstStyle/>
                    <a:p>
                      <a:pPr algn="ctr" fontAlgn="b"/>
                      <a:r>
                        <a:rPr lang="en-US" sz="1000" b="1" i="1" u="none" strike="noStrike" dirty="0">
                          <a:solidFill>
                            <a:schemeClr val="tx1"/>
                          </a:solidFill>
                          <a:effectLst/>
                          <a:latin typeface="+mn-lt"/>
                        </a:rPr>
                        <a:t>11.39%</a:t>
                      </a:r>
                    </a:p>
                  </a:txBody>
                  <a:tcPr marL="8467" marR="8467" marT="8467" marB="0" anchor="b">
                    <a:cell3D prstMaterial="dkEdge">
                      <a:bevel/>
                      <a:lightRig rig="flood" dir="t"/>
                    </a:cell3D>
                  </a:tcPr>
                </a:tc>
                <a:tc>
                  <a:txBody>
                    <a:bodyPr/>
                    <a:lstStyle/>
                    <a:p>
                      <a:pPr algn="ctr" fontAlgn="b"/>
                      <a:r>
                        <a:rPr lang="en-US" sz="1000" b="1" i="1" u="none" strike="noStrike" dirty="0">
                          <a:solidFill>
                            <a:srgbClr val="000000"/>
                          </a:solidFill>
                          <a:effectLst/>
                          <a:latin typeface="+mn-lt"/>
                        </a:rPr>
                        <a:t>$269,030</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715198812"/>
                  </a:ext>
                </a:extLst>
              </a:tr>
              <a:tr h="187172">
                <a:tc>
                  <a:txBody>
                    <a:bodyPr/>
                    <a:lstStyle/>
                    <a:p>
                      <a:pPr algn="ctr" fontAlgn="b"/>
                      <a:r>
                        <a:rPr lang="en-US" sz="1000" b="1" i="1" u="none" strike="noStrike" dirty="0">
                          <a:solidFill>
                            <a:schemeClr val="tx1"/>
                          </a:solidFill>
                          <a:effectLst/>
                          <a:latin typeface="+mn-lt"/>
                        </a:rPr>
                        <a:t>2015</a:t>
                      </a:r>
                    </a:p>
                  </a:txBody>
                  <a:tcPr marL="0" marR="0" marT="0" marB="0" anchor="b">
                    <a:lnL w="12700" cap="flat" cmpd="sng" algn="ctr">
                      <a:solidFill>
                        <a:schemeClr val="tx1"/>
                      </a:solidFill>
                      <a:prstDash val="solid"/>
                      <a:round/>
                      <a:headEnd type="none" w="med" len="med"/>
                      <a:tailEnd type="none" w="med" len="med"/>
                    </a:lnL>
                    <a:lnB>
                      <a:noFill/>
                    </a:lnB>
                    <a:cell3D prstMaterial="dkEdge">
                      <a:bevel/>
                      <a:lightRig rig="flood" dir="t"/>
                    </a:cell3D>
                  </a:tcPr>
                </a:tc>
                <a:tc>
                  <a:txBody>
                    <a:bodyPr/>
                    <a:lstStyle/>
                    <a:p>
                      <a:pPr algn="ctr" fontAlgn="b"/>
                      <a:r>
                        <a:rPr lang="en-US" sz="1000" b="1" i="1" u="none" strike="noStrike" dirty="0">
                          <a:solidFill>
                            <a:schemeClr val="tx1"/>
                          </a:solidFill>
                          <a:effectLst/>
                          <a:latin typeface="+mn-lt"/>
                        </a:rPr>
                        <a:t>1.38</a:t>
                      </a:r>
                    </a:p>
                  </a:txBody>
                  <a:tcPr marL="0" marR="0" marT="0" marB="0" anchor="b">
                    <a:lnB>
                      <a:noFill/>
                    </a:lnB>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$207,936 </a:t>
                      </a:r>
                    </a:p>
                  </a:txBody>
                  <a:tcPr marL="9525" marR="9525" marT="9525" marB="0" anchor="b">
                    <a:lnB>
                      <a:noFill/>
                    </a:lnB>
                    <a:cell3D prstMaterial="dkEdge">
                      <a:bevel/>
                      <a:lightRig rig="flood" dir="t"/>
                    </a:cell3D>
                  </a:tcPr>
                </a:tc>
                <a:tc>
                  <a:txBody>
                    <a:bodyPr/>
                    <a:lstStyle/>
                    <a:p>
                      <a:pPr algn="ctr" fontAlgn="b"/>
                      <a:r>
                        <a:rPr lang="en-US" sz="1000" b="1" i="1" u="none" strike="noStrike" dirty="0">
                          <a:solidFill>
                            <a:srgbClr val="C00000"/>
                          </a:solidFill>
                          <a:effectLst/>
                          <a:latin typeface="+mn-lt"/>
                        </a:rPr>
                        <a:t>0%</a:t>
                      </a:r>
                    </a:p>
                  </a:txBody>
                  <a:tcPr marL="8467" marR="8467" marT="8467" marB="0" anchor="b">
                    <a:lnB>
                      <a:noFill/>
                    </a:lnB>
                    <a:cell3D prstMaterial="dkEdge">
                      <a:bevel/>
                      <a:lightRig rig="flood" dir="t"/>
                    </a:cell3D>
                  </a:tcPr>
                </a:tc>
                <a:tc>
                  <a:txBody>
                    <a:bodyPr/>
                    <a:lstStyle/>
                    <a:p>
                      <a:pPr algn="ctr" fontAlgn="b"/>
                      <a:r>
                        <a:rPr lang="en-US" sz="1000" b="1" i="1" u="none" strike="noStrike" dirty="0">
                          <a:solidFill>
                            <a:srgbClr val="000000"/>
                          </a:solidFill>
                          <a:effectLst/>
                          <a:latin typeface="+mn-lt"/>
                        </a:rPr>
                        <a:t>$269,030</a:t>
                      </a:r>
                    </a:p>
                  </a:txBody>
                  <a:tcPr marL="9525" marR="9525" marT="9525" marB="0" anchor="b">
                    <a:lnR w="12700" cap="flat" cmpd="sng" algn="ctr">
                      <a:solidFill>
                        <a:schemeClr val="tx1"/>
                      </a:solidFill>
                      <a:prstDash val="solid"/>
                      <a:round/>
                      <a:headEnd type="none" w="med" len="med"/>
                      <a:tailEnd type="none" w="med" len="med"/>
                    </a:lnR>
                    <a:lnB>
                      <a:noFill/>
                    </a:lnB>
                    <a:cell3D prstMaterial="dkEdge">
                      <a:bevel/>
                      <a:lightRig rig="flood" dir="t"/>
                    </a:cell3D>
                  </a:tcPr>
                </a:tc>
                <a:extLst>
                  <a:ext uri="{0D108BD9-81ED-4DB2-BD59-A6C34878D82A}">
                    <a16:rowId xmlns:a16="http://schemas.microsoft.com/office/drawing/2014/main" val="2594585527"/>
                  </a:ext>
                </a:extLst>
              </a:tr>
              <a:tr h="187172">
                <a:tc>
                  <a:txBody>
                    <a:bodyPr/>
                    <a:lstStyle/>
                    <a:p>
                      <a:pPr algn="ctr" fontAlgn="b"/>
                      <a:r>
                        <a:rPr lang="en-US" sz="1000" b="1" i="1" u="none" strike="noStrike" dirty="0">
                          <a:effectLst/>
                        </a:rPr>
                        <a:t>2016</a:t>
                      </a:r>
                      <a:endParaRPr lang="en-US" sz="10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effectLst/>
                        </a:rPr>
                        <a:t>11.96</a:t>
                      </a:r>
                      <a:endParaRPr lang="en-US" sz="1000" b="1" i="1" u="none" strike="noStrike" dirty="0">
                        <a:solidFill>
                          <a:schemeClr val="tx1"/>
                        </a:solidFill>
                        <a:effectLst/>
                        <a:latin typeface="+mn-lt"/>
                      </a:endParaRP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$232,805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effectLst/>
                        </a:rPr>
                        <a:t>9.54%</a:t>
                      </a:r>
                      <a:endParaRPr lang="en-US" sz="1000" b="1" i="1" u="none" strike="noStrike" dirty="0">
                        <a:solidFill>
                          <a:schemeClr val="tx1"/>
                        </a:solidFill>
                        <a:effectLst/>
                        <a:latin typeface="+mn-lt"/>
                      </a:endParaRPr>
                    </a:p>
                  </a:txBody>
                  <a:tcPr marL="8467" marR="8467" marT="8467"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000000"/>
                          </a:solidFill>
                          <a:effectLst/>
                          <a:latin typeface="+mn-lt"/>
                        </a:rPr>
                        <a:t>$294,695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15"/>
                  </a:ext>
                </a:extLst>
              </a:tr>
              <a:tr h="187172">
                <a:tc>
                  <a:txBody>
                    <a:bodyPr/>
                    <a:lstStyle/>
                    <a:p>
                      <a:pPr algn="ctr" fontAlgn="b"/>
                      <a:r>
                        <a:rPr lang="en-US" sz="1000" b="1" i="1" u="none" strike="noStrike" dirty="0">
                          <a:solidFill>
                            <a:schemeClr val="tx1"/>
                          </a:solidFill>
                          <a:effectLst/>
                          <a:latin typeface="+mn-lt"/>
                        </a:rPr>
                        <a:t>2017</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21.83</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$283,626 </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13.00%</a:t>
                      </a:r>
                    </a:p>
                  </a:txBody>
                  <a:tcPr marL="8467" marR="8467" marT="8467"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000000"/>
                          </a:solidFill>
                          <a:effectLst/>
                          <a:latin typeface="+mn-lt"/>
                        </a:rPr>
                        <a:t>$333,006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861368578"/>
                  </a:ext>
                </a:extLst>
              </a:tr>
              <a:tr h="187172">
                <a:tc>
                  <a:txBody>
                    <a:bodyPr/>
                    <a:lstStyle/>
                    <a:p>
                      <a:pPr algn="ctr" fontAlgn="b"/>
                      <a:r>
                        <a:rPr lang="en-US" sz="1000" b="1" i="1" u="none" strike="noStrike" dirty="0">
                          <a:solidFill>
                            <a:schemeClr val="tx1"/>
                          </a:solidFill>
                          <a:effectLst/>
                          <a:latin typeface="+mn-lt"/>
                        </a:rPr>
                        <a:t>2018</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C00000"/>
                          </a:solidFill>
                          <a:effectLst/>
                          <a:latin typeface="+mn-lt"/>
                        </a:rPr>
                        <a:t>-4.38</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$271,203 </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C00000"/>
                          </a:solidFill>
                          <a:effectLst/>
                          <a:latin typeface="+mn-lt"/>
                        </a:rPr>
                        <a:t>0%</a:t>
                      </a:r>
                    </a:p>
                  </a:txBody>
                  <a:tcPr marL="8467" marR="8467" marT="8467"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000000"/>
                          </a:solidFill>
                          <a:effectLst/>
                          <a:latin typeface="+mn-lt"/>
                        </a:rPr>
                        <a:t>$333,006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789561119"/>
                  </a:ext>
                </a:extLst>
              </a:tr>
              <a:tr h="187172">
                <a:tc>
                  <a:txBody>
                    <a:bodyPr/>
                    <a:lstStyle/>
                    <a:p>
                      <a:pPr algn="ctr" fontAlgn="b"/>
                      <a:r>
                        <a:rPr lang="en-US" sz="1000" b="1" i="1" u="none" strike="noStrike" dirty="0">
                          <a:solidFill>
                            <a:schemeClr val="tx1"/>
                          </a:solidFill>
                          <a:effectLst/>
                          <a:latin typeface="+mn-lt"/>
                        </a:rPr>
                        <a:t>2019</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31.49</a:t>
                      </a: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$356,605 </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13.00%</a:t>
                      </a:r>
                    </a:p>
                  </a:txBody>
                  <a:tcPr marL="8467" marR="8467" marT="8467"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000000"/>
                          </a:solidFill>
                          <a:effectLst/>
                          <a:latin typeface="+mn-lt"/>
                        </a:rPr>
                        <a:t>$380,027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231392825"/>
                  </a:ext>
                </a:extLst>
              </a:tr>
              <a:tr h="187172">
                <a:tc>
                  <a:txBody>
                    <a:bodyPr/>
                    <a:lstStyle/>
                    <a:p>
                      <a:pPr algn="ctr" fontAlgn="b"/>
                      <a:r>
                        <a:rPr lang="en-US" sz="1000" b="1" i="1" u="none" strike="noStrike" dirty="0">
                          <a:solidFill>
                            <a:schemeClr val="tx1"/>
                          </a:solidFill>
                          <a:effectLst/>
                          <a:latin typeface="+mn-lt"/>
                        </a:rPr>
                        <a:t>2020</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18.40</a:t>
                      </a: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$422,220 </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chemeClr val="tx1"/>
                          </a:solidFill>
                          <a:effectLst/>
                          <a:latin typeface="+mn-lt"/>
                        </a:rPr>
                        <a:t>13.00%</a:t>
                      </a:r>
                    </a:p>
                  </a:txBody>
                  <a:tcPr marL="8467" marR="8467" marT="8467"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000" b="1" i="1" u="none" strike="noStrike" dirty="0">
                          <a:solidFill>
                            <a:srgbClr val="000000"/>
                          </a:solidFill>
                          <a:effectLst/>
                          <a:latin typeface="+mn-lt"/>
                        </a:rPr>
                        <a:t>$429,428</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748979115"/>
                  </a:ext>
                </a:extLst>
              </a:tr>
              <a:tr h="320619">
                <a:tc>
                  <a:txBody>
                    <a:bodyPr/>
                    <a:lstStyle/>
                    <a:p>
                      <a:pPr algn="ctr" fontAlgn="b"/>
                      <a:r>
                        <a:rPr lang="en-US" sz="1200" b="1" i="1" u="none" strike="noStrike" dirty="0">
                          <a:effectLst/>
                        </a:rPr>
                        <a:t>Acct Balance</a:t>
                      </a:r>
                      <a:endParaRPr lang="en-US" sz="1200" b="1" i="1" u="none" strike="noStrike" dirty="0">
                        <a:solidFill>
                          <a:schemeClr val="tx1"/>
                        </a:solidFill>
                        <a:effectLst/>
                        <a:latin typeface="Calibri"/>
                      </a:endParaRPr>
                    </a:p>
                  </a:txBody>
                  <a:tcPr marL="8467" marR="8467" marT="846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solidFill>
                      <a:srgbClr val="9BBB59"/>
                    </a:solidFill>
                  </a:tcPr>
                </a:tc>
                <a:tc>
                  <a:txBody>
                    <a:bodyPr/>
                    <a:lstStyle/>
                    <a:p>
                      <a:pPr algn="ctr" fontAlgn="b"/>
                      <a:endParaRPr lang="en-US" sz="1200" b="1" i="0" u="none" strike="noStrike" dirty="0">
                        <a:solidFill>
                          <a:schemeClr val="tx1"/>
                        </a:solidFill>
                        <a:effectLst/>
                        <a:latin typeface="+mn-lt"/>
                      </a:endParaRPr>
                    </a:p>
                  </a:txBody>
                  <a:tcPr marL="8467" marR="8467" marT="8467" marB="0" anchor="b">
                    <a:lnT w="12700" cap="flat" cmpd="sng" algn="ctr">
                      <a:solidFill>
                        <a:schemeClr val="tx1"/>
                      </a:solidFill>
                      <a:prstDash val="solid"/>
                      <a:round/>
                      <a:headEnd type="none" w="med" len="med"/>
                      <a:tailEnd type="none" w="med" len="med"/>
                    </a:lnT>
                    <a:cell3D prstMaterial="dkEdge">
                      <a:bevel/>
                      <a:lightRig rig="flood" dir="t"/>
                    </a:cell3D>
                    <a:solidFill>
                      <a:srgbClr val="9BBB59"/>
                    </a:solidFill>
                  </a:tcPr>
                </a:tc>
                <a:tc>
                  <a:txBody>
                    <a:bodyPr/>
                    <a:lstStyle/>
                    <a:p>
                      <a:pPr algn="ctr" fontAlgn="b"/>
                      <a:r>
                        <a:rPr lang="en-US" sz="2000" b="1" i="1" u="none" strike="noStrike" dirty="0">
                          <a:effectLst/>
                        </a:rPr>
                        <a:t>$422,220</a:t>
                      </a:r>
                      <a:endParaRPr lang="en-US" sz="2000" b="1" i="1" u="none" strike="noStrike" dirty="0">
                        <a:solidFill>
                          <a:schemeClr val="tx1"/>
                        </a:solidFill>
                        <a:effectLst/>
                        <a:latin typeface="+mn-lt"/>
                      </a:endParaRPr>
                    </a:p>
                  </a:txBody>
                  <a:tcPr marL="8467" marR="8467" marT="8467" marB="0" anchor="b">
                    <a:lnT w="12700" cap="flat" cmpd="sng" algn="ctr">
                      <a:solidFill>
                        <a:schemeClr val="tx1"/>
                      </a:solidFill>
                      <a:prstDash val="solid"/>
                      <a:round/>
                      <a:headEnd type="none" w="med" len="med"/>
                      <a:tailEnd type="none" w="med" len="med"/>
                    </a:lnT>
                    <a:cell3D prstMaterial="dkEdge">
                      <a:bevel/>
                      <a:lightRig rig="flood" dir="t"/>
                    </a:cell3D>
                    <a:solidFill>
                      <a:srgbClr val="9BBB59"/>
                    </a:solidFill>
                  </a:tcPr>
                </a:tc>
                <a:tc>
                  <a:txBody>
                    <a:bodyPr/>
                    <a:lstStyle/>
                    <a:p>
                      <a:pPr algn="ctr" fontAlgn="b"/>
                      <a:endParaRPr lang="en-US" sz="1200" b="1" i="0" u="none" strike="noStrike" dirty="0">
                        <a:solidFill>
                          <a:schemeClr val="tx1"/>
                        </a:solidFill>
                        <a:effectLst/>
                        <a:latin typeface="+mn-lt"/>
                      </a:endParaRPr>
                    </a:p>
                  </a:txBody>
                  <a:tcPr marL="8467" marR="8467" marT="8467" marB="0" anchor="b">
                    <a:lnT w="12700" cap="flat" cmpd="sng" algn="ctr">
                      <a:solidFill>
                        <a:schemeClr val="tx1"/>
                      </a:solidFill>
                      <a:prstDash val="solid"/>
                      <a:round/>
                      <a:headEnd type="none" w="med" len="med"/>
                      <a:tailEnd type="none" w="med" len="med"/>
                    </a:lnT>
                    <a:cell3D prstMaterial="dkEdge">
                      <a:bevel/>
                      <a:lightRig rig="flood" dir="t"/>
                    </a:cell3D>
                    <a:solidFill>
                      <a:srgbClr val="9BBB59"/>
                    </a:solidFill>
                  </a:tcPr>
                </a:tc>
                <a:tc>
                  <a:txBody>
                    <a:bodyPr/>
                    <a:lstStyle/>
                    <a:p>
                      <a:pPr algn="ctr" fontAlgn="b"/>
                      <a:r>
                        <a:rPr lang="en-US" sz="2000" b="1" i="1" u="none" strike="noStrike" dirty="0">
                          <a:effectLst/>
                        </a:rPr>
                        <a:t>$429,428</a:t>
                      </a:r>
                      <a:endParaRPr lang="en-US" sz="2000" b="1" i="1" u="none" strike="noStrike" dirty="0">
                        <a:solidFill>
                          <a:schemeClr val="tx1"/>
                        </a:solidFill>
                        <a:effectLst/>
                        <a:latin typeface="+mn-lt"/>
                      </a:endParaRPr>
                    </a:p>
                  </a:txBody>
                  <a:tcPr marL="8467" marR="8467" marT="84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rgbClr val="9BBB59"/>
                    </a:solidFill>
                  </a:tcPr>
                </a:tc>
                <a:extLst>
                  <a:ext uri="{0D108BD9-81ED-4DB2-BD59-A6C34878D82A}">
                    <a16:rowId xmlns:a16="http://schemas.microsoft.com/office/drawing/2014/main" val="10016"/>
                  </a:ext>
                </a:extLst>
              </a:tr>
              <a:tr h="320619">
                <a:tc>
                  <a:txBody>
                    <a:bodyPr/>
                    <a:lstStyle/>
                    <a:p>
                      <a:pPr algn="ctr" fontAlgn="b"/>
                      <a:r>
                        <a:rPr lang="en-US" sz="1500" b="1" i="1" u="none" strike="noStrike" dirty="0">
                          <a:solidFill>
                            <a:schemeClr val="bg1"/>
                          </a:solidFill>
                          <a:effectLst/>
                        </a:rPr>
                        <a:t>Act ROR</a:t>
                      </a:r>
                      <a:endParaRPr lang="en-US" sz="1500" b="1" i="1" u="none" strike="noStrike" dirty="0">
                        <a:solidFill>
                          <a:schemeClr val="bg1"/>
                        </a:solidFill>
                        <a:effectLst/>
                        <a:latin typeface="Calibri"/>
                      </a:endParaRPr>
                    </a:p>
                  </a:txBody>
                  <a:tcPr marL="8467" marR="8467" marT="846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rgbClr val="006600"/>
                    </a:solidFill>
                  </a:tcPr>
                </a:tc>
                <a:tc>
                  <a:txBody>
                    <a:bodyPr/>
                    <a:lstStyle/>
                    <a:p>
                      <a:pPr algn="ctr" fontAlgn="b"/>
                      <a:r>
                        <a:rPr lang="en-US" sz="2000" b="1" u="none" strike="noStrike" dirty="0">
                          <a:solidFill>
                            <a:schemeClr val="bg1"/>
                          </a:solidFill>
                          <a:effectLst/>
                        </a:rPr>
                        <a:t>7.47%</a:t>
                      </a:r>
                      <a:endParaRPr lang="en-US" sz="2000" b="1" i="0" u="none" strike="noStrike" dirty="0">
                        <a:solidFill>
                          <a:schemeClr val="bg1"/>
                        </a:solidFill>
                        <a:effectLst/>
                        <a:latin typeface="+mn-lt"/>
                      </a:endParaRPr>
                    </a:p>
                  </a:txBody>
                  <a:tcPr marL="8467" marR="8467" marT="8467" marB="0" anchor="b">
                    <a:lnB w="12700" cap="flat" cmpd="sng" algn="ctr">
                      <a:solidFill>
                        <a:schemeClr val="tx1"/>
                      </a:solidFill>
                      <a:prstDash val="solid"/>
                      <a:round/>
                      <a:headEnd type="none" w="med" len="med"/>
                      <a:tailEnd type="none" w="med" len="med"/>
                    </a:lnB>
                    <a:cell3D prstMaterial="dkEdge">
                      <a:bevel/>
                      <a:lightRig rig="flood" dir="t"/>
                    </a:cell3D>
                    <a:solidFill>
                      <a:srgbClr val="006600"/>
                    </a:solidFill>
                  </a:tcPr>
                </a:tc>
                <a:tc>
                  <a:txBody>
                    <a:bodyPr/>
                    <a:lstStyle/>
                    <a:p>
                      <a:pPr algn="r" fontAlgn="b"/>
                      <a:endParaRPr lang="en-US" sz="1200" b="1" i="0" u="none" strike="noStrike" dirty="0">
                        <a:solidFill>
                          <a:schemeClr val="bg1"/>
                        </a:solidFill>
                        <a:effectLst/>
                        <a:latin typeface="+mn-lt"/>
                      </a:endParaRPr>
                    </a:p>
                  </a:txBody>
                  <a:tcPr marL="8467" marR="8467" marT="8467" marB="0" anchor="b">
                    <a:lnB w="12700" cap="flat" cmpd="sng" algn="ctr">
                      <a:solidFill>
                        <a:schemeClr val="tx1"/>
                      </a:solidFill>
                      <a:prstDash val="solid"/>
                      <a:round/>
                      <a:headEnd type="none" w="med" len="med"/>
                      <a:tailEnd type="none" w="med" len="med"/>
                    </a:lnB>
                    <a:cell3D prstMaterial="dkEdge">
                      <a:bevel/>
                      <a:lightRig rig="flood" dir="t"/>
                    </a:cell3D>
                    <a:solidFill>
                      <a:srgbClr val="006600"/>
                    </a:solidFill>
                  </a:tcPr>
                </a:tc>
                <a:tc>
                  <a:txBody>
                    <a:bodyPr/>
                    <a:lstStyle/>
                    <a:p>
                      <a:pPr algn="ctr" fontAlgn="b"/>
                      <a:r>
                        <a:rPr lang="en-US" sz="2000" b="1" i="1" u="none" strike="noStrike" dirty="0">
                          <a:solidFill>
                            <a:schemeClr val="bg1"/>
                          </a:solidFill>
                          <a:effectLst/>
                        </a:rPr>
                        <a:t>7.56%</a:t>
                      </a:r>
                      <a:endParaRPr lang="en-US" sz="2000" b="1" i="1" u="none" strike="noStrike" dirty="0">
                        <a:solidFill>
                          <a:schemeClr val="bg1"/>
                        </a:solidFill>
                        <a:effectLst/>
                        <a:latin typeface="+mn-lt"/>
                      </a:endParaRPr>
                    </a:p>
                  </a:txBody>
                  <a:tcPr marL="8467" marR="8467" marT="8467" marB="0" anchor="b">
                    <a:lnB w="12700" cap="flat" cmpd="sng" algn="ctr">
                      <a:solidFill>
                        <a:schemeClr val="tx1"/>
                      </a:solidFill>
                      <a:prstDash val="solid"/>
                      <a:round/>
                      <a:headEnd type="none" w="med" len="med"/>
                      <a:tailEnd type="none" w="med" len="med"/>
                    </a:lnB>
                    <a:cell3D prstMaterial="dkEdge">
                      <a:bevel/>
                      <a:lightRig rig="flood" dir="t"/>
                    </a:cell3D>
                    <a:solidFill>
                      <a:srgbClr val="006600"/>
                    </a:solidFill>
                  </a:tcPr>
                </a:tc>
                <a:tc>
                  <a:txBody>
                    <a:bodyPr/>
                    <a:lstStyle/>
                    <a:p>
                      <a:pPr algn="r" fontAlgn="b"/>
                      <a:endParaRPr lang="en-US" sz="1200" b="1" i="0" u="none" strike="noStrike" dirty="0">
                        <a:solidFill>
                          <a:schemeClr val="tx1"/>
                        </a:solidFill>
                        <a:effectLst/>
                        <a:latin typeface="+mn-lt"/>
                      </a:endParaRPr>
                    </a:p>
                  </a:txBody>
                  <a:tcPr marL="8467" marR="8467" marT="846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06600"/>
                    </a:solidFill>
                  </a:tcPr>
                </a:tc>
                <a:extLst>
                  <a:ext uri="{0D108BD9-81ED-4DB2-BD59-A6C34878D82A}">
                    <a16:rowId xmlns:a16="http://schemas.microsoft.com/office/drawing/2014/main" val="10017"/>
                  </a:ext>
                </a:extLst>
              </a:tr>
            </a:tbl>
          </a:graphicData>
        </a:graphic>
      </p:graphicFrame>
      <p:sp>
        <p:nvSpPr>
          <p:cNvPr id="7" name="TextBox 6"/>
          <p:cNvSpPr txBox="1"/>
          <p:nvPr/>
        </p:nvSpPr>
        <p:spPr>
          <a:xfrm>
            <a:off x="60329" y="4900179"/>
            <a:ext cx="863193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a:ea typeface="+mn-ea"/>
                <a:cs typeface="+mn-cs"/>
              </a:rPr>
              <a:t>The S&amp;P Index values include the annual dividends or total returns – The IUL column uses only the S&amp;P annual price values. This is why there are differences in the crediting values in years 5, 6, 8,11,12, and 15 on the IUL column.  </a:t>
            </a:r>
          </a:p>
        </p:txBody>
      </p:sp>
    </p:spTree>
    <p:extLst>
      <p:ext uri="{BB962C8B-B14F-4D97-AF65-F5344CB8AC3E}">
        <p14:creationId xmlns:p14="http://schemas.microsoft.com/office/powerpoint/2010/main" val="126138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3B287-C944-4161-AB39-80CE803EDD00}"/>
              </a:ext>
            </a:extLst>
          </p:cNvPr>
          <p:cNvSpPr txBox="1"/>
          <p:nvPr/>
        </p:nvSpPr>
        <p:spPr>
          <a:xfrm>
            <a:off x="1686321" y="663915"/>
            <a:ext cx="3717736"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What are these?</a:t>
            </a:r>
          </a:p>
        </p:txBody>
      </p:sp>
      <p:sp>
        <p:nvSpPr>
          <p:cNvPr id="6" name="TextBox 5">
            <a:extLst>
              <a:ext uri="{FF2B5EF4-FFF2-40B4-BE49-F238E27FC236}">
                <a16:creationId xmlns:a16="http://schemas.microsoft.com/office/drawing/2014/main" id="{D8A78835-674C-4070-B8D8-C9AC114B7F1B}"/>
              </a:ext>
            </a:extLst>
          </p:cNvPr>
          <p:cNvSpPr txBox="1"/>
          <p:nvPr/>
        </p:nvSpPr>
        <p:spPr>
          <a:xfrm>
            <a:off x="1726792" y="1336800"/>
            <a:ext cx="2667000" cy="1323439"/>
          </a:xfrm>
          <a:prstGeom prst="rect">
            <a:avLst/>
          </a:prstGeom>
          <a:noFill/>
        </p:spPr>
        <p:txBody>
          <a:bodyPr wrap="square" rtlCol="0">
            <a:spAutoFit/>
          </a:bodyPr>
          <a:lstStyle/>
          <a:p>
            <a:r>
              <a:rPr lang="en-US" sz="4000" b="1" dirty="0">
                <a:solidFill>
                  <a:schemeClr val="tx1">
                    <a:lumMod val="65000"/>
                    <a:lumOff val="35000"/>
                  </a:schemeClr>
                </a:solidFill>
                <a:latin typeface="Tw Cen MT Condensed" panose="020B0606020104020203" pitchFamily="34" charset="0"/>
              </a:rPr>
              <a:t>7702</a:t>
            </a:r>
          </a:p>
          <a:p>
            <a:r>
              <a:rPr lang="en-US" sz="4000" b="1" dirty="0">
                <a:solidFill>
                  <a:schemeClr val="tx1">
                    <a:lumMod val="65000"/>
                    <a:lumOff val="35000"/>
                  </a:schemeClr>
                </a:solidFill>
                <a:latin typeface="Tw Cen MT Condensed" panose="020B0606020104020203" pitchFamily="34" charset="0"/>
              </a:rPr>
              <a:t>72(e)</a:t>
            </a:r>
          </a:p>
        </p:txBody>
      </p:sp>
      <p:sp>
        <p:nvSpPr>
          <p:cNvPr id="9" name="TextBox 8">
            <a:extLst>
              <a:ext uri="{FF2B5EF4-FFF2-40B4-BE49-F238E27FC236}">
                <a16:creationId xmlns:a16="http://schemas.microsoft.com/office/drawing/2014/main" id="{6D8217CB-DCA6-4F16-AB6C-E36146F417C9}"/>
              </a:ext>
            </a:extLst>
          </p:cNvPr>
          <p:cNvSpPr txBox="1"/>
          <p:nvPr/>
        </p:nvSpPr>
        <p:spPr>
          <a:xfrm>
            <a:off x="1726792" y="2856070"/>
            <a:ext cx="6941389" cy="1015663"/>
          </a:xfrm>
          <a:prstGeom prst="rect">
            <a:avLst/>
          </a:prstGeom>
          <a:noFill/>
        </p:spPr>
        <p:txBody>
          <a:bodyPr wrap="square" rtlCol="0">
            <a:spAutoFit/>
          </a:bodyPr>
          <a:lstStyle/>
          <a:p>
            <a:r>
              <a:rPr lang="en-US" sz="3000" b="1" dirty="0">
                <a:solidFill>
                  <a:schemeClr val="tx1">
                    <a:lumMod val="65000"/>
                    <a:lumOff val="35000"/>
                  </a:schemeClr>
                </a:solidFill>
                <a:latin typeface="Tw Cen MT Condensed" panose="020B0606020104020203" pitchFamily="34" charset="0"/>
              </a:rPr>
              <a:t>These are the IRS Tax codes that control </a:t>
            </a:r>
          </a:p>
          <a:p>
            <a:r>
              <a:rPr lang="en-US" sz="3000" b="1" dirty="0">
                <a:solidFill>
                  <a:schemeClr val="tx1">
                    <a:lumMod val="65000"/>
                    <a:lumOff val="35000"/>
                  </a:schemeClr>
                </a:solidFill>
                <a:latin typeface="Tw Cen MT Condensed" panose="020B0606020104020203" pitchFamily="34" charset="0"/>
              </a:rPr>
              <a:t>the Product Development of Life Insurance</a:t>
            </a:r>
            <a:endParaRPr lang="en-US" sz="3000" b="1" i="1" dirty="0">
              <a:solidFill>
                <a:schemeClr val="tx1">
                  <a:lumMod val="65000"/>
                  <a:lumOff val="35000"/>
                </a:schemeClr>
              </a:solidFill>
              <a:latin typeface="Tw Cen MT Condensed" panose="020B0606020104020203" pitchFamily="34" charset="0"/>
            </a:endParaRPr>
          </a:p>
        </p:txBody>
      </p:sp>
      <p:sp>
        <p:nvSpPr>
          <p:cNvPr id="3" name="Rectangle 2">
            <a:extLst>
              <a:ext uri="{FF2B5EF4-FFF2-40B4-BE49-F238E27FC236}">
                <a16:creationId xmlns:a16="http://schemas.microsoft.com/office/drawing/2014/main" id="{AD50B88D-F01C-4A78-9482-C1F2839B1B0D}"/>
              </a:ext>
            </a:extLst>
          </p:cNvPr>
          <p:cNvSpPr/>
          <p:nvPr/>
        </p:nvSpPr>
        <p:spPr>
          <a:xfrm>
            <a:off x="6692688" y="4928056"/>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extLst>
      <p:ext uri="{BB962C8B-B14F-4D97-AF65-F5344CB8AC3E}">
        <p14:creationId xmlns:p14="http://schemas.microsoft.com/office/powerpoint/2010/main" val="27719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9322E-FF14-419B-B4A5-CF0BE820CCAD}"/>
              </a:ext>
            </a:extLst>
          </p:cNvPr>
          <p:cNvSpPr/>
          <p:nvPr/>
        </p:nvSpPr>
        <p:spPr>
          <a:xfrm>
            <a:off x="1736998" y="1045201"/>
            <a:ext cx="3642084" cy="830997"/>
          </a:xfrm>
          <a:prstGeom prst="rect">
            <a:avLst/>
          </a:prstGeom>
        </p:spPr>
        <p:txBody>
          <a:bodyPr wrap="square">
            <a:spAutoFit/>
            <a:scene3d>
              <a:camera prst="orthographicFront"/>
              <a:lightRig rig="threePt" dir="t"/>
            </a:scene3d>
            <a:sp3d extrusionH="57150">
              <a:bevelT w="38100" h="38100"/>
            </a:sp3d>
          </a:bodyPr>
          <a:lstStyle/>
          <a:p>
            <a:r>
              <a:rPr lang="en-US" sz="4800" b="1" dirty="0">
                <a:solidFill>
                  <a:srgbClr val="006600"/>
                </a:solidFill>
                <a:effectLst>
                  <a:outerShdw blurRad="50800" dist="38100" dir="10800000" algn="r" rotWithShape="0">
                    <a:prstClr val="black">
                      <a:alpha val="40000"/>
                    </a:prstClr>
                  </a:outerShdw>
                </a:effectLst>
                <a:latin typeface="Tw Cen MT Condensed" panose="020B0606020104020203" pitchFamily="34" charset="0"/>
              </a:rPr>
              <a:t> Introducing... </a:t>
            </a:r>
          </a:p>
        </p:txBody>
      </p:sp>
      <p:pic>
        <p:nvPicPr>
          <p:cNvPr id="7" name="Picture 4" descr="C:\Users\bpatterson\Desktop\3_Circles_Graphic_Together.png">
            <a:extLst>
              <a:ext uri="{FF2B5EF4-FFF2-40B4-BE49-F238E27FC236}">
                <a16:creationId xmlns:a16="http://schemas.microsoft.com/office/drawing/2014/main" id="{A8BB7D96-2DF1-4462-8E29-F9375C919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87" y="1017918"/>
            <a:ext cx="3821027" cy="33254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6D83108-F8AE-431E-B69B-BC8082E72BC7}"/>
              </a:ext>
            </a:extLst>
          </p:cNvPr>
          <p:cNvSpPr/>
          <p:nvPr/>
        </p:nvSpPr>
        <p:spPr>
          <a:xfrm>
            <a:off x="1736998" y="1893007"/>
            <a:ext cx="3003803" cy="1905650"/>
          </a:xfrm>
          <a:prstGeom prst="rect">
            <a:avLst/>
          </a:prstGeom>
        </p:spPr>
        <p:txBody>
          <a:bodyPr wrap="square">
            <a:spAutoFit/>
          </a:bodyPr>
          <a:lstStyle/>
          <a:p>
            <a:pPr algn="ctr">
              <a:lnSpc>
                <a:spcPts val="4600"/>
              </a:lnSpc>
            </a:pPr>
            <a:r>
              <a:rPr lang="en-US" sz="5500" b="1" dirty="0">
                <a:solidFill>
                  <a:schemeClr val="tx1">
                    <a:lumMod val="65000"/>
                    <a:lumOff val="35000"/>
                  </a:schemeClr>
                </a:solidFill>
                <a:effectLst>
                  <a:outerShdw blurRad="50800" dist="38100" dir="10800000" algn="r" rotWithShape="0">
                    <a:prstClr val="black">
                      <a:alpha val="40000"/>
                    </a:prstClr>
                  </a:outerShdw>
                </a:effectLst>
                <a:latin typeface="Tw Cen MT Condensed" panose="020B0606020104020203" pitchFamily="34" charset="0"/>
              </a:rPr>
              <a:t>Index </a:t>
            </a:r>
          </a:p>
          <a:p>
            <a:pPr algn="ctr">
              <a:lnSpc>
                <a:spcPts val="4600"/>
              </a:lnSpc>
            </a:pPr>
            <a:r>
              <a:rPr lang="en-US" sz="5500" b="1" dirty="0">
                <a:solidFill>
                  <a:schemeClr val="tx1">
                    <a:lumMod val="65000"/>
                    <a:lumOff val="35000"/>
                  </a:schemeClr>
                </a:solidFill>
                <a:effectLst>
                  <a:outerShdw blurRad="50800" dist="38100" dir="10800000" algn="r" rotWithShape="0">
                    <a:prstClr val="black">
                      <a:alpha val="40000"/>
                    </a:prstClr>
                  </a:outerShdw>
                </a:effectLst>
                <a:latin typeface="Tw Cen MT Condensed" panose="020B0606020104020203" pitchFamily="34" charset="0"/>
              </a:rPr>
              <a:t>Universal </a:t>
            </a:r>
          </a:p>
          <a:p>
            <a:pPr algn="ctr">
              <a:lnSpc>
                <a:spcPts val="4600"/>
              </a:lnSpc>
            </a:pPr>
            <a:r>
              <a:rPr lang="en-US" sz="5500" b="1" dirty="0">
                <a:solidFill>
                  <a:schemeClr val="tx1">
                    <a:lumMod val="65000"/>
                    <a:lumOff val="35000"/>
                  </a:schemeClr>
                </a:solidFill>
                <a:effectLst>
                  <a:outerShdw blurRad="50800" dist="38100" dir="10800000" algn="r" rotWithShape="0">
                    <a:prstClr val="black">
                      <a:alpha val="40000"/>
                    </a:prstClr>
                  </a:outerShdw>
                </a:effectLst>
                <a:latin typeface="Tw Cen MT Condensed" panose="020B0606020104020203" pitchFamily="34" charset="0"/>
              </a:rPr>
              <a:t>Life</a:t>
            </a:r>
          </a:p>
        </p:txBody>
      </p:sp>
      <p:sp>
        <p:nvSpPr>
          <p:cNvPr id="2" name="Rectangle 1">
            <a:extLst>
              <a:ext uri="{FF2B5EF4-FFF2-40B4-BE49-F238E27FC236}">
                <a16:creationId xmlns:a16="http://schemas.microsoft.com/office/drawing/2014/main" id="{9FDEF78E-70E8-4A7A-A09A-0F5C930C7FA7}"/>
              </a:ext>
            </a:extLst>
          </p:cNvPr>
          <p:cNvSpPr/>
          <p:nvPr/>
        </p:nvSpPr>
        <p:spPr>
          <a:xfrm>
            <a:off x="6692688" y="4928056"/>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extLst>
      <p:ext uri="{BB962C8B-B14F-4D97-AF65-F5344CB8AC3E}">
        <p14:creationId xmlns:p14="http://schemas.microsoft.com/office/powerpoint/2010/main" val="335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D7A5EE0-26F5-48F3-AC77-4E1A205DC79B}"/>
              </a:ext>
            </a:extLst>
          </p:cNvPr>
          <p:cNvGrpSpPr/>
          <p:nvPr/>
        </p:nvGrpSpPr>
        <p:grpSpPr>
          <a:xfrm>
            <a:off x="1753273" y="754761"/>
            <a:ext cx="2084094" cy="2603164"/>
            <a:chOff x="1693491" y="754761"/>
            <a:chExt cx="2084094" cy="2603164"/>
          </a:xfrm>
        </p:grpSpPr>
        <p:pic>
          <p:nvPicPr>
            <p:cNvPr id="11" name="Picture 2" descr="C:\Users\bpatterson\Desktop\Bucket.png">
              <a:extLst>
                <a:ext uri="{FF2B5EF4-FFF2-40B4-BE49-F238E27FC236}">
                  <a16:creationId xmlns:a16="http://schemas.microsoft.com/office/drawing/2014/main" id="{A2A9C85B-B8EC-4CBB-9644-0A5A1C382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91" y="1445094"/>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3">
              <a:extLst>
                <a:ext uri="{FF2B5EF4-FFF2-40B4-BE49-F238E27FC236}">
                  <a16:creationId xmlns:a16="http://schemas.microsoft.com/office/drawing/2014/main" id="{D05BFAA4-423D-4041-9109-81B69BCE2BE9}"/>
                </a:ext>
              </a:extLst>
            </p:cNvPr>
            <p:cNvSpPr txBox="1"/>
            <p:nvPr/>
          </p:nvSpPr>
          <p:spPr>
            <a:xfrm>
              <a:off x="1862146" y="2303679"/>
              <a:ext cx="1739900" cy="6536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2000"/>
                </a:lnSpc>
                <a:spcAft>
                  <a:spcPts val="600"/>
                </a:spcAft>
              </a:pPr>
              <a:r>
                <a:rPr lang="en-US" sz="2300" b="1" i="1" dirty="0">
                  <a:solidFill>
                    <a:srgbClr val="C00000"/>
                  </a:solidFill>
                  <a:latin typeface="Abadi" panose="020B0604020104020204" pitchFamily="34" charset="0"/>
                </a:rPr>
                <a:t>Tax</a:t>
              </a:r>
            </a:p>
            <a:p>
              <a:pPr algn="ctr">
                <a:lnSpc>
                  <a:spcPts val="1800"/>
                </a:lnSpc>
                <a:spcAft>
                  <a:spcPts val="600"/>
                </a:spcAft>
              </a:pPr>
              <a:r>
                <a:rPr lang="en-US" sz="2300" b="1" i="1" dirty="0">
                  <a:solidFill>
                    <a:srgbClr val="C00000"/>
                  </a:solidFill>
                  <a:latin typeface="Abadi" panose="020B0604020104020204" pitchFamily="34" charset="0"/>
                </a:rPr>
                <a:t>Deferred</a:t>
              </a:r>
            </a:p>
            <a:p>
              <a:pPr algn="ctr">
                <a:lnSpc>
                  <a:spcPts val="2000"/>
                </a:lnSpc>
              </a:pPr>
              <a:endParaRPr lang="en-US" sz="2300" b="1" i="1" dirty="0">
                <a:solidFill>
                  <a:srgbClr val="C00000"/>
                </a:solidFill>
                <a:latin typeface="Arial Black" pitchFamily="34" charset="0"/>
              </a:endParaRPr>
            </a:p>
          </p:txBody>
        </p:sp>
        <p:sp>
          <p:nvSpPr>
            <p:cNvPr id="2" name="TextBox 1">
              <a:extLst>
                <a:ext uri="{FF2B5EF4-FFF2-40B4-BE49-F238E27FC236}">
                  <a16:creationId xmlns:a16="http://schemas.microsoft.com/office/drawing/2014/main" id="{F961EA5D-414A-4CFE-9063-ED0358EC348F}"/>
                </a:ext>
              </a:extLst>
            </p:cNvPr>
            <p:cNvSpPr txBox="1"/>
            <p:nvPr/>
          </p:nvSpPr>
          <p:spPr>
            <a:xfrm>
              <a:off x="2236457" y="754761"/>
              <a:ext cx="1238262"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80%</a:t>
              </a:r>
            </a:p>
          </p:txBody>
        </p:sp>
      </p:grpSp>
      <p:grpSp>
        <p:nvGrpSpPr>
          <p:cNvPr id="6" name="Group 5">
            <a:extLst>
              <a:ext uri="{FF2B5EF4-FFF2-40B4-BE49-F238E27FC236}">
                <a16:creationId xmlns:a16="http://schemas.microsoft.com/office/drawing/2014/main" id="{C4EB7B63-56D3-4366-AE83-34E0A3123A01}"/>
              </a:ext>
            </a:extLst>
          </p:cNvPr>
          <p:cNvGrpSpPr/>
          <p:nvPr/>
        </p:nvGrpSpPr>
        <p:grpSpPr>
          <a:xfrm>
            <a:off x="6555300" y="734559"/>
            <a:ext cx="2084094" cy="2623366"/>
            <a:chOff x="6555300" y="734559"/>
            <a:chExt cx="2084094" cy="2623366"/>
          </a:xfrm>
        </p:grpSpPr>
        <p:pic>
          <p:nvPicPr>
            <p:cNvPr id="12" name="Picture 2" descr="C:\Users\bpatterson\Desktop\Bucket.png">
              <a:extLst>
                <a:ext uri="{FF2B5EF4-FFF2-40B4-BE49-F238E27FC236}">
                  <a16:creationId xmlns:a16="http://schemas.microsoft.com/office/drawing/2014/main" id="{C32938F7-7CFA-47D7-AA06-DC19E6A2B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300" y="1445094"/>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3">
              <a:extLst>
                <a:ext uri="{FF2B5EF4-FFF2-40B4-BE49-F238E27FC236}">
                  <a16:creationId xmlns:a16="http://schemas.microsoft.com/office/drawing/2014/main" id="{40A1E8B7-955B-49FE-9F3A-0EF2DA096883}"/>
                </a:ext>
              </a:extLst>
            </p:cNvPr>
            <p:cNvSpPr txBox="1"/>
            <p:nvPr/>
          </p:nvSpPr>
          <p:spPr>
            <a:xfrm>
              <a:off x="6758846" y="2228583"/>
              <a:ext cx="1739900" cy="9114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600"/>
                </a:spcAft>
              </a:pPr>
              <a:r>
                <a:rPr lang="en-US" sz="2500" b="1" i="1" dirty="0">
                  <a:solidFill>
                    <a:srgbClr val="C00000"/>
                  </a:solidFill>
                  <a:latin typeface="Abadi" panose="020B0604020104020204" pitchFamily="34" charset="0"/>
                </a:rPr>
                <a:t>Tax</a:t>
              </a:r>
            </a:p>
            <a:p>
              <a:pPr algn="ctr">
                <a:lnSpc>
                  <a:spcPts val="1800"/>
                </a:lnSpc>
                <a:spcAft>
                  <a:spcPts val="600"/>
                </a:spcAft>
              </a:pPr>
              <a:r>
                <a:rPr lang="en-US" sz="2500" b="1" i="1" dirty="0">
                  <a:solidFill>
                    <a:srgbClr val="C00000"/>
                  </a:solidFill>
                  <a:latin typeface="Abadi" panose="020B0604020104020204" pitchFamily="34" charset="0"/>
                </a:rPr>
                <a:t>Free</a:t>
              </a:r>
            </a:p>
            <a:p>
              <a:pPr algn="ctr"/>
              <a:endParaRPr lang="en-US" sz="2500" b="1" i="1" dirty="0">
                <a:solidFill>
                  <a:srgbClr val="C00000"/>
                </a:solidFill>
                <a:latin typeface="Arial Black" pitchFamily="34" charset="0"/>
              </a:endParaRPr>
            </a:p>
          </p:txBody>
        </p:sp>
        <p:sp>
          <p:nvSpPr>
            <p:cNvPr id="22" name="TextBox 21">
              <a:extLst>
                <a:ext uri="{FF2B5EF4-FFF2-40B4-BE49-F238E27FC236}">
                  <a16:creationId xmlns:a16="http://schemas.microsoft.com/office/drawing/2014/main" id="{1B083D27-674D-431D-B033-AEFE9C4F64E8}"/>
                </a:ext>
              </a:extLst>
            </p:cNvPr>
            <p:cNvSpPr txBox="1"/>
            <p:nvPr/>
          </p:nvSpPr>
          <p:spPr>
            <a:xfrm>
              <a:off x="7171607" y="734559"/>
              <a:ext cx="867161"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0%</a:t>
              </a:r>
            </a:p>
          </p:txBody>
        </p:sp>
      </p:grpSp>
      <p:grpSp>
        <p:nvGrpSpPr>
          <p:cNvPr id="5" name="Group 4">
            <a:extLst>
              <a:ext uri="{FF2B5EF4-FFF2-40B4-BE49-F238E27FC236}">
                <a16:creationId xmlns:a16="http://schemas.microsoft.com/office/drawing/2014/main" id="{96704A41-AF95-4F7E-A693-E01F2D7100D0}"/>
              </a:ext>
            </a:extLst>
          </p:cNvPr>
          <p:cNvGrpSpPr/>
          <p:nvPr/>
        </p:nvGrpSpPr>
        <p:grpSpPr>
          <a:xfrm>
            <a:off x="4213044" y="750464"/>
            <a:ext cx="2084094" cy="2611242"/>
            <a:chOff x="4153262" y="750464"/>
            <a:chExt cx="2084094" cy="2611242"/>
          </a:xfrm>
        </p:grpSpPr>
        <p:pic>
          <p:nvPicPr>
            <p:cNvPr id="13" name="Picture 2" descr="C:\Users\bpatterson\Desktop\Bucket.png">
              <a:extLst>
                <a:ext uri="{FF2B5EF4-FFF2-40B4-BE49-F238E27FC236}">
                  <a16:creationId xmlns:a16="http://schemas.microsoft.com/office/drawing/2014/main" id="{6F7A8304-2A03-4ECE-BF27-3FC3BE1C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262" y="1448875"/>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3">
              <a:extLst>
                <a:ext uri="{FF2B5EF4-FFF2-40B4-BE49-F238E27FC236}">
                  <a16:creationId xmlns:a16="http://schemas.microsoft.com/office/drawing/2014/main" id="{1099990C-4336-4249-BCB2-81837C14BD8C}"/>
                </a:ext>
              </a:extLst>
            </p:cNvPr>
            <p:cNvSpPr txBox="1"/>
            <p:nvPr/>
          </p:nvSpPr>
          <p:spPr>
            <a:xfrm>
              <a:off x="4345000" y="2285061"/>
              <a:ext cx="1739900" cy="6536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i="1" dirty="0">
                  <a:solidFill>
                    <a:srgbClr val="C00000"/>
                  </a:solidFill>
                  <a:latin typeface="Abadi" panose="020B0604020104020204" pitchFamily="34" charset="0"/>
                </a:rPr>
                <a:t>Taxable</a:t>
              </a:r>
            </a:p>
            <a:p>
              <a:pPr algn="ctr"/>
              <a:endParaRPr lang="en-US" sz="2400" b="1" i="1" dirty="0">
                <a:solidFill>
                  <a:srgbClr val="C00000"/>
                </a:solidFill>
                <a:latin typeface="Arial Black" pitchFamily="34" charset="0"/>
              </a:endParaRPr>
            </a:p>
          </p:txBody>
        </p:sp>
        <p:sp>
          <p:nvSpPr>
            <p:cNvPr id="23" name="TextBox 22">
              <a:extLst>
                <a:ext uri="{FF2B5EF4-FFF2-40B4-BE49-F238E27FC236}">
                  <a16:creationId xmlns:a16="http://schemas.microsoft.com/office/drawing/2014/main" id="{284F405D-2381-4BEB-89CF-33D756D67D81}"/>
                </a:ext>
              </a:extLst>
            </p:cNvPr>
            <p:cNvSpPr txBox="1"/>
            <p:nvPr/>
          </p:nvSpPr>
          <p:spPr>
            <a:xfrm>
              <a:off x="4654912" y="750464"/>
              <a:ext cx="1062074"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20%</a:t>
              </a:r>
            </a:p>
          </p:txBody>
        </p:sp>
      </p:grpSp>
      <p:sp>
        <p:nvSpPr>
          <p:cNvPr id="3" name="TextBox 2">
            <a:extLst>
              <a:ext uri="{FF2B5EF4-FFF2-40B4-BE49-F238E27FC236}">
                <a16:creationId xmlns:a16="http://schemas.microsoft.com/office/drawing/2014/main" id="{D90ADBD7-E41D-4EAB-ABC2-32951B4DF9D3}"/>
              </a:ext>
            </a:extLst>
          </p:cNvPr>
          <p:cNvSpPr txBox="1"/>
          <p:nvPr/>
        </p:nvSpPr>
        <p:spPr>
          <a:xfrm>
            <a:off x="1271404" y="3321491"/>
            <a:ext cx="7585725" cy="677108"/>
          </a:xfrm>
          <a:prstGeom prst="rect">
            <a:avLst/>
          </a:prstGeom>
          <a:noFill/>
        </p:spPr>
        <p:txBody>
          <a:bodyPr wrap="square" rtlCol="0">
            <a:spAutoFit/>
          </a:bodyPr>
          <a:lstStyle/>
          <a:p>
            <a:pPr algn="ctr"/>
            <a:r>
              <a:rPr lang="en-US" sz="3800" b="1" dirty="0">
                <a:solidFill>
                  <a:schemeClr val="tx1">
                    <a:lumMod val="65000"/>
                    <a:lumOff val="35000"/>
                  </a:schemeClr>
                </a:solidFill>
                <a:latin typeface="Tw Cen MT Condensed" panose="020B0606020104020203" pitchFamily="34" charset="0"/>
              </a:rPr>
              <a:t>Money is typically held in three buckets</a:t>
            </a:r>
          </a:p>
        </p:txBody>
      </p:sp>
      <p:sp>
        <p:nvSpPr>
          <p:cNvPr id="7" name="Rectangle 6">
            <a:extLst>
              <a:ext uri="{FF2B5EF4-FFF2-40B4-BE49-F238E27FC236}">
                <a16:creationId xmlns:a16="http://schemas.microsoft.com/office/drawing/2014/main" id="{05CD330B-993D-4DB5-A12D-E595171EBD87}"/>
              </a:ext>
            </a:extLst>
          </p:cNvPr>
          <p:cNvSpPr/>
          <p:nvPr/>
        </p:nvSpPr>
        <p:spPr>
          <a:xfrm>
            <a:off x="6671254" y="4924225"/>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extLst>
      <p:ext uri="{BB962C8B-B14F-4D97-AF65-F5344CB8AC3E}">
        <p14:creationId xmlns:p14="http://schemas.microsoft.com/office/powerpoint/2010/main" val="18813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D7A5EE0-26F5-48F3-AC77-4E1A205DC79B}"/>
              </a:ext>
            </a:extLst>
          </p:cNvPr>
          <p:cNvGrpSpPr/>
          <p:nvPr/>
        </p:nvGrpSpPr>
        <p:grpSpPr>
          <a:xfrm>
            <a:off x="1693491" y="754761"/>
            <a:ext cx="2084094" cy="2603164"/>
            <a:chOff x="1693491" y="754761"/>
            <a:chExt cx="2084094" cy="2603164"/>
          </a:xfrm>
        </p:grpSpPr>
        <p:pic>
          <p:nvPicPr>
            <p:cNvPr id="11" name="Picture 2" descr="C:\Users\bpatterson\Desktop\Bucket.png">
              <a:extLst>
                <a:ext uri="{FF2B5EF4-FFF2-40B4-BE49-F238E27FC236}">
                  <a16:creationId xmlns:a16="http://schemas.microsoft.com/office/drawing/2014/main" id="{A2A9C85B-B8EC-4CBB-9644-0A5A1C382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91" y="1445094"/>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3">
              <a:extLst>
                <a:ext uri="{FF2B5EF4-FFF2-40B4-BE49-F238E27FC236}">
                  <a16:creationId xmlns:a16="http://schemas.microsoft.com/office/drawing/2014/main" id="{D05BFAA4-423D-4041-9109-81B69BCE2BE9}"/>
                </a:ext>
              </a:extLst>
            </p:cNvPr>
            <p:cNvSpPr txBox="1"/>
            <p:nvPr/>
          </p:nvSpPr>
          <p:spPr>
            <a:xfrm>
              <a:off x="1862146" y="2303679"/>
              <a:ext cx="1739900" cy="6536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2000"/>
                </a:lnSpc>
                <a:spcAft>
                  <a:spcPts val="600"/>
                </a:spcAft>
              </a:pPr>
              <a:r>
                <a:rPr lang="en-US" sz="2300" b="1" i="1" dirty="0">
                  <a:solidFill>
                    <a:srgbClr val="C00000"/>
                  </a:solidFill>
                  <a:latin typeface="Abadi" panose="020B0604020104020204" pitchFamily="34" charset="0"/>
                </a:rPr>
                <a:t>Tax</a:t>
              </a:r>
            </a:p>
            <a:p>
              <a:pPr algn="ctr">
                <a:lnSpc>
                  <a:spcPts val="1800"/>
                </a:lnSpc>
                <a:spcAft>
                  <a:spcPts val="600"/>
                </a:spcAft>
              </a:pPr>
              <a:r>
                <a:rPr lang="en-US" sz="2300" b="1" i="1" dirty="0">
                  <a:solidFill>
                    <a:srgbClr val="C00000"/>
                  </a:solidFill>
                  <a:latin typeface="Abadi" panose="020B0604020104020204" pitchFamily="34" charset="0"/>
                </a:rPr>
                <a:t>Deferred</a:t>
              </a:r>
            </a:p>
            <a:p>
              <a:pPr algn="ctr">
                <a:lnSpc>
                  <a:spcPts val="2000"/>
                </a:lnSpc>
              </a:pPr>
              <a:endParaRPr lang="en-US" sz="2300" b="1" i="1" dirty="0">
                <a:solidFill>
                  <a:srgbClr val="C00000"/>
                </a:solidFill>
                <a:latin typeface="Arial Black" pitchFamily="34" charset="0"/>
              </a:endParaRPr>
            </a:p>
          </p:txBody>
        </p:sp>
        <p:sp>
          <p:nvSpPr>
            <p:cNvPr id="2" name="TextBox 1">
              <a:extLst>
                <a:ext uri="{FF2B5EF4-FFF2-40B4-BE49-F238E27FC236}">
                  <a16:creationId xmlns:a16="http://schemas.microsoft.com/office/drawing/2014/main" id="{F961EA5D-414A-4CFE-9063-ED0358EC348F}"/>
                </a:ext>
              </a:extLst>
            </p:cNvPr>
            <p:cNvSpPr txBox="1"/>
            <p:nvPr/>
          </p:nvSpPr>
          <p:spPr>
            <a:xfrm>
              <a:off x="2236457" y="754761"/>
              <a:ext cx="1238262"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15%</a:t>
              </a:r>
            </a:p>
          </p:txBody>
        </p:sp>
      </p:grpSp>
      <p:grpSp>
        <p:nvGrpSpPr>
          <p:cNvPr id="6" name="Group 5">
            <a:extLst>
              <a:ext uri="{FF2B5EF4-FFF2-40B4-BE49-F238E27FC236}">
                <a16:creationId xmlns:a16="http://schemas.microsoft.com/office/drawing/2014/main" id="{C4EB7B63-56D3-4366-AE83-34E0A3123A01}"/>
              </a:ext>
            </a:extLst>
          </p:cNvPr>
          <p:cNvGrpSpPr/>
          <p:nvPr/>
        </p:nvGrpSpPr>
        <p:grpSpPr>
          <a:xfrm>
            <a:off x="6555300" y="734559"/>
            <a:ext cx="2084094" cy="2623366"/>
            <a:chOff x="6555300" y="734559"/>
            <a:chExt cx="2084094" cy="2623366"/>
          </a:xfrm>
        </p:grpSpPr>
        <p:pic>
          <p:nvPicPr>
            <p:cNvPr id="12" name="Picture 2" descr="C:\Users\bpatterson\Desktop\Bucket.png">
              <a:extLst>
                <a:ext uri="{FF2B5EF4-FFF2-40B4-BE49-F238E27FC236}">
                  <a16:creationId xmlns:a16="http://schemas.microsoft.com/office/drawing/2014/main" id="{C32938F7-7CFA-47D7-AA06-DC19E6A2B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300" y="1445094"/>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3">
              <a:extLst>
                <a:ext uri="{FF2B5EF4-FFF2-40B4-BE49-F238E27FC236}">
                  <a16:creationId xmlns:a16="http://schemas.microsoft.com/office/drawing/2014/main" id="{40A1E8B7-955B-49FE-9F3A-0EF2DA096883}"/>
                </a:ext>
              </a:extLst>
            </p:cNvPr>
            <p:cNvSpPr txBox="1"/>
            <p:nvPr/>
          </p:nvSpPr>
          <p:spPr>
            <a:xfrm>
              <a:off x="6758846" y="2228583"/>
              <a:ext cx="1739900" cy="9114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600"/>
                </a:spcAft>
              </a:pPr>
              <a:r>
                <a:rPr lang="en-US" sz="2500" b="1" i="1" dirty="0">
                  <a:solidFill>
                    <a:srgbClr val="C00000"/>
                  </a:solidFill>
                  <a:latin typeface="Abadi" panose="020B0604020104020204" pitchFamily="34" charset="0"/>
                </a:rPr>
                <a:t>Tax</a:t>
              </a:r>
            </a:p>
            <a:p>
              <a:pPr algn="ctr">
                <a:lnSpc>
                  <a:spcPts val="1800"/>
                </a:lnSpc>
                <a:spcAft>
                  <a:spcPts val="600"/>
                </a:spcAft>
              </a:pPr>
              <a:r>
                <a:rPr lang="en-US" sz="2500" b="1" i="1" dirty="0">
                  <a:solidFill>
                    <a:srgbClr val="C00000"/>
                  </a:solidFill>
                  <a:latin typeface="Abadi" panose="020B0604020104020204" pitchFamily="34" charset="0"/>
                </a:rPr>
                <a:t>Free</a:t>
              </a:r>
            </a:p>
            <a:p>
              <a:pPr algn="ctr"/>
              <a:endParaRPr lang="en-US" sz="2500" b="1" i="1" dirty="0">
                <a:solidFill>
                  <a:srgbClr val="C00000"/>
                </a:solidFill>
                <a:latin typeface="Arial Black" pitchFamily="34" charset="0"/>
              </a:endParaRPr>
            </a:p>
          </p:txBody>
        </p:sp>
        <p:sp>
          <p:nvSpPr>
            <p:cNvPr id="22" name="TextBox 21">
              <a:extLst>
                <a:ext uri="{FF2B5EF4-FFF2-40B4-BE49-F238E27FC236}">
                  <a16:creationId xmlns:a16="http://schemas.microsoft.com/office/drawing/2014/main" id="{1B083D27-674D-431D-B033-AEFE9C4F64E8}"/>
                </a:ext>
              </a:extLst>
            </p:cNvPr>
            <p:cNvSpPr txBox="1"/>
            <p:nvPr/>
          </p:nvSpPr>
          <p:spPr>
            <a:xfrm>
              <a:off x="7171607" y="734559"/>
              <a:ext cx="1062074"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80%</a:t>
              </a:r>
            </a:p>
          </p:txBody>
        </p:sp>
      </p:grpSp>
      <p:grpSp>
        <p:nvGrpSpPr>
          <p:cNvPr id="5" name="Group 4">
            <a:extLst>
              <a:ext uri="{FF2B5EF4-FFF2-40B4-BE49-F238E27FC236}">
                <a16:creationId xmlns:a16="http://schemas.microsoft.com/office/drawing/2014/main" id="{96704A41-AF95-4F7E-A693-E01F2D7100D0}"/>
              </a:ext>
            </a:extLst>
          </p:cNvPr>
          <p:cNvGrpSpPr/>
          <p:nvPr/>
        </p:nvGrpSpPr>
        <p:grpSpPr>
          <a:xfrm>
            <a:off x="4153262" y="750464"/>
            <a:ext cx="2084094" cy="2611242"/>
            <a:chOff x="4153262" y="750464"/>
            <a:chExt cx="2084094" cy="2611242"/>
          </a:xfrm>
        </p:grpSpPr>
        <p:pic>
          <p:nvPicPr>
            <p:cNvPr id="13" name="Picture 2" descr="C:\Users\bpatterson\Desktop\Bucket.png">
              <a:extLst>
                <a:ext uri="{FF2B5EF4-FFF2-40B4-BE49-F238E27FC236}">
                  <a16:creationId xmlns:a16="http://schemas.microsoft.com/office/drawing/2014/main" id="{6F7A8304-2A03-4ECE-BF27-3FC3BE1C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262" y="1448875"/>
              <a:ext cx="2084094" cy="19128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3">
              <a:extLst>
                <a:ext uri="{FF2B5EF4-FFF2-40B4-BE49-F238E27FC236}">
                  <a16:creationId xmlns:a16="http://schemas.microsoft.com/office/drawing/2014/main" id="{1099990C-4336-4249-BCB2-81837C14BD8C}"/>
                </a:ext>
              </a:extLst>
            </p:cNvPr>
            <p:cNvSpPr txBox="1"/>
            <p:nvPr/>
          </p:nvSpPr>
          <p:spPr>
            <a:xfrm>
              <a:off x="4345000" y="2285061"/>
              <a:ext cx="1739900" cy="6536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threePt" dir="t"/>
              </a:scene3d>
              <a:sp3d extrusionH="57150">
                <a:bevelT w="38100" h="38100"/>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i="1" dirty="0">
                  <a:solidFill>
                    <a:srgbClr val="C00000"/>
                  </a:solidFill>
                  <a:latin typeface="Abadi" panose="020B0604020104020204" pitchFamily="34" charset="0"/>
                </a:rPr>
                <a:t>Taxable</a:t>
              </a:r>
            </a:p>
            <a:p>
              <a:pPr algn="ctr"/>
              <a:endParaRPr lang="en-US" sz="2400" b="1" i="1" dirty="0">
                <a:solidFill>
                  <a:srgbClr val="C00000"/>
                </a:solidFill>
                <a:latin typeface="Arial Black" pitchFamily="34" charset="0"/>
              </a:endParaRPr>
            </a:p>
          </p:txBody>
        </p:sp>
        <p:sp>
          <p:nvSpPr>
            <p:cNvPr id="23" name="TextBox 22">
              <a:extLst>
                <a:ext uri="{FF2B5EF4-FFF2-40B4-BE49-F238E27FC236}">
                  <a16:creationId xmlns:a16="http://schemas.microsoft.com/office/drawing/2014/main" id="{284F405D-2381-4BEB-89CF-33D756D67D81}"/>
                </a:ext>
              </a:extLst>
            </p:cNvPr>
            <p:cNvSpPr txBox="1"/>
            <p:nvPr/>
          </p:nvSpPr>
          <p:spPr>
            <a:xfrm>
              <a:off x="4654912" y="750464"/>
              <a:ext cx="1062074"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5%</a:t>
              </a:r>
            </a:p>
          </p:txBody>
        </p:sp>
      </p:grpSp>
      <p:sp>
        <p:nvSpPr>
          <p:cNvPr id="3" name="TextBox 2">
            <a:extLst>
              <a:ext uri="{FF2B5EF4-FFF2-40B4-BE49-F238E27FC236}">
                <a16:creationId xmlns:a16="http://schemas.microsoft.com/office/drawing/2014/main" id="{D90ADBD7-E41D-4EAB-ABC2-32951B4DF9D3}"/>
              </a:ext>
            </a:extLst>
          </p:cNvPr>
          <p:cNvSpPr txBox="1"/>
          <p:nvPr/>
        </p:nvSpPr>
        <p:spPr>
          <a:xfrm>
            <a:off x="1271404" y="3321491"/>
            <a:ext cx="7585725" cy="677108"/>
          </a:xfrm>
          <a:prstGeom prst="rect">
            <a:avLst/>
          </a:prstGeom>
          <a:noFill/>
        </p:spPr>
        <p:txBody>
          <a:bodyPr wrap="square" rtlCol="0">
            <a:spAutoFit/>
          </a:bodyPr>
          <a:lstStyle/>
          <a:p>
            <a:pPr algn="ctr"/>
            <a:r>
              <a:rPr lang="en-US" sz="3800" b="1" dirty="0">
                <a:solidFill>
                  <a:schemeClr val="tx1">
                    <a:lumMod val="65000"/>
                    <a:lumOff val="35000"/>
                  </a:schemeClr>
                </a:solidFill>
                <a:latin typeface="Tw Cen MT Condensed" panose="020B0606020104020203" pitchFamily="34" charset="0"/>
              </a:rPr>
              <a:t>A Better Solution Today!</a:t>
            </a:r>
          </a:p>
        </p:txBody>
      </p:sp>
      <p:sp>
        <p:nvSpPr>
          <p:cNvPr id="7" name="Rectangle 6">
            <a:extLst>
              <a:ext uri="{FF2B5EF4-FFF2-40B4-BE49-F238E27FC236}">
                <a16:creationId xmlns:a16="http://schemas.microsoft.com/office/drawing/2014/main" id="{C872E1C1-235A-4F39-8710-E83C86C237F7}"/>
              </a:ext>
            </a:extLst>
          </p:cNvPr>
          <p:cNvSpPr/>
          <p:nvPr/>
        </p:nvSpPr>
        <p:spPr>
          <a:xfrm>
            <a:off x="6673371" y="4924225"/>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extLst>
      <p:ext uri="{BB962C8B-B14F-4D97-AF65-F5344CB8AC3E}">
        <p14:creationId xmlns:p14="http://schemas.microsoft.com/office/powerpoint/2010/main" val="5602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54666-09C8-4DBC-9DC6-668E7BEB69A5}"/>
              </a:ext>
            </a:extLst>
          </p:cNvPr>
          <p:cNvSpPr/>
          <p:nvPr/>
        </p:nvSpPr>
        <p:spPr>
          <a:xfrm>
            <a:off x="0" y="0"/>
            <a:ext cx="9144000" cy="521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3F698B-D9B7-4CEF-A474-82B1943641A4}"/>
              </a:ext>
            </a:extLst>
          </p:cNvPr>
          <p:cNvSpPr txBox="1"/>
          <p:nvPr/>
        </p:nvSpPr>
        <p:spPr>
          <a:xfrm>
            <a:off x="725556" y="1071374"/>
            <a:ext cx="7692887" cy="2862322"/>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How will you handle your </a:t>
            </a:r>
          </a:p>
          <a:p>
            <a:pPr algn="ctr"/>
            <a:r>
              <a:rPr lang="en-US" sz="6000" dirty="0">
                <a:solidFill>
                  <a:srgbClr val="006600"/>
                </a:solidFill>
                <a:latin typeface="Arial Black" panose="020B0A04020102020204" pitchFamily="34" charset="0"/>
              </a:rPr>
              <a:t>tax risk problem</a:t>
            </a:r>
            <a:r>
              <a:rPr lang="en-US" sz="6000" dirty="0">
                <a:solidFill>
                  <a:schemeClr val="bg1"/>
                </a:solidFill>
                <a:latin typeface="Arial Black" panose="020B0A04020102020204" pitchFamily="34" charset="0"/>
              </a:rPr>
              <a:t>?</a:t>
            </a:r>
          </a:p>
        </p:txBody>
      </p:sp>
      <p:sp>
        <p:nvSpPr>
          <p:cNvPr id="8" name="Rectangle 7">
            <a:extLst>
              <a:ext uri="{FF2B5EF4-FFF2-40B4-BE49-F238E27FC236}">
                <a16:creationId xmlns:a16="http://schemas.microsoft.com/office/drawing/2014/main" id="{63169A2B-CD7A-4CE3-95D6-4D9B3C0E105E}"/>
              </a:ext>
            </a:extLst>
          </p:cNvPr>
          <p:cNvSpPr/>
          <p:nvPr/>
        </p:nvSpPr>
        <p:spPr>
          <a:xfrm>
            <a:off x="854765" y="4528596"/>
            <a:ext cx="7295322"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0EB388-AC71-492F-BC02-1A2EEA0FFC58}"/>
              </a:ext>
            </a:extLst>
          </p:cNvPr>
          <p:cNvSpPr/>
          <p:nvPr/>
        </p:nvSpPr>
        <p:spPr>
          <a:xfrm>
            <a:off x="854765" y="519488"/>
            <a:ext cx="7295322"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08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3B287-C944-4161-AB39-80CE803EDD00}"/>
              </a:ext>
            </a:extLst>
          </p:cNvPr>
          <p:cNvSpPr txBox="1"/>
          <p:nvPr/>
        </p:nvSpPr>
        <p:spPr>
          <a:xfrm>
            <a:off x="1481070" y="96104"/>
            <a:ext cx="2206027"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Tax Risk</a:t>
            </a:r>
          </a:p>
        </p:txBody>
      </p:sp>
      <p:sp>
        <p:nvSpPr>
          <p:cNvPr id="3" name="Rectangle 2">
            <a:extLst>
              <a:ext uri="{FF2B5EF4-FFF2-40B4-BE49-F238E27FC236}">
                <a16:creationId xmlns:a16="http://schemas.microsoft.com/office/drawing/2014/main" id="{75AE7720-06B8-45BD-B09A-1FB133FF7568}"/>
              </a:ext>
            </a:extLst>
          </p:cNvPr>
          <p:cNvSpPr/>
          <p:nvPr/>
        </p:nvSpPr>
        <p:spPr>
          <a:xfrm>
            <a:off x="6692688" y="4928056"/>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pic>
        <p:nvPicPr>
          <p:cNvPr id="4" name="Picture 3">
            <a:extLst>
              <a:ext uri="{FF2B5EF4-FFF2-40B4-BE49-F238E27FC236}">
                <a16:creationId xmlns:a16="http://schemas.microsoft.com/office/drawing/2014/main" id="{322AB741-8EF0-4550-8C26-3022947BF72F}"/>
              </a:ext>
            </a:extLst>
          </p:cNvPr>
          <p:cNvPicPr>
            <a:picLocks noChangeAspect="1"/>
          </p:cNvPicPr>
          <p:nvPr/>
        </p:nvPicPr>
        <p:blipFill>
          <a:blip r:embed="rId3"/>
          <a:stretch>
            <a:fillRect/>
          </a:stretch>
        </p:blipFill>
        <p:spPr>
          <a:xfrm>
            <a:off x="3687097" y="480824"/>
            <a:ext cx="3192939" cy="4254591"/>
          </a:xfrm>
          <a:prstGeom prst="rect">
            <a:avLst/>
          </a:prstGeom>
        </p:spPr>
      </p:pic>
    </p:spTree>
    <p:extLst>
      <p:ext uri="{BB962C8B-B14F-4D97-AF65-F5344CB8AC3E}">
        <p14:creationId xmlns:p14="http://schemas.microsoft.com/office/powerpoint/2010/main" val="131463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844950-8838-4FBB-A2FF-3E7A985AEC41}"/>
              </a:ext>
            </a:extLst>
          </p:cNvPr>
          <p:cNvSpPr txBox="1"/>
          <p:nvPr/>
        </p:nvSpPr>
        <p:spPr>
          <a:xfrm>
            <a:off x="1292604" y="0"/>
            <a:ext cx="7851395" cy="769441"/>
          </a:xfrm>
          <a:prstGeom prst="rect">
            <a:avLst/>
          </a:prstGeom>
          <a:solidFill>
            <a:schemeClr val="accent1">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65000"/>
                    <a:lumOff val="35000"/>
                  </a:schemeClr>
                </a:solidFill>
                <a:effectLst/>
                <a:uLnTx/>
                <a:uFillTx/>
              </a:rPr>
              <a:t>From 1913 until 2018 the Average Income Tax bracket has been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65000"/>
                    <a:lumOff val="35000"/>
                  </a:schemeClr>
                </a:solidFill>
                <a:effectLst/>
                <a:uLnTx/>
                <a:uFillTx/>
              </a:rPr>
              <a:t>57.69% </a:t>
            </a:r>
          </a:p>
        </p:txBody>
      </p:sp>
      <p:pic>
        <p:nvPicPr>
          <p:cNvPr id="3" name="Picture 2">
            <a:extLst>
              <a:ext uri="{FF2B5EF4-FFF2-40B4-BE49-F238E27FC236}">
                <a16:creationId xmlns:a16="http://schemas.microsoft.com/office/drawing/2014/main" id="{15321FCB-EA7E-48CB-9144-8776A73C942D}"/>
              </a:ext>
            </a:extLst>
          </p:cNvPr>
          <p:cNvPicPr>
            <a:picLocks noChangeAspect="1"/>
          </p:cNvPicPr>
          <p:nvPr/>
        </p:nvPicPr>
        <p:blipFill>
          <a:blip r:embed="rId3"/>
          <a:stretch>
            <a:fillRect/>
          </a:stretch>
        </p:blipFill>
        <p:spPr>
          <a:xfrm>
            <a:off x="1292604" y="769440"/>
            <a:ext cx="7851396" cy="4374059"/>
          </a:xfrm>
          <a:prstGeom prst="rect">
            <a:avLst/>
          </a:prstGeom>
        </p:spPr>
      </p:pic>
    </p:spTree>
    <p:extLst>
      <p:ext uri="{BB962C8B-B14F-4D97-AF65-F5344CB8AC3E}">
        <p14:creationId xmlns:p14="http://schemas.microsoft.com/office/powerpoint/2010/main" val="408344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54666-09C8-4DBC-9DC6-668E7BEB69A5}"/>
              </a:ext>
            </a:extLst>
          </p:cNvPr>
          <p:cNvSpPr/>
          <p:nvPr/>
        </p:nvSpPr>
        <p:spPr>
          <a:xfrm>
            <a:off x="0" y="0"/>
            <a:ext cx="4572000" cy="521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53ADBB-A1D2-438B-B098-055DD24462A9}"/>
              </a:ext>
            </a:extLst>
          </p:cNvPr>
          <p:cNvSpPr/>
          <p:nvPr/>
        </p:nvSpPr>
        <p:spPr>
          <a:xfrm>
            <a:off x="4572000" y="0"/>
            <a:ext cx="4572000" cy="5217886"/>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A6E9BB-4525-4310-9DFE-F37A59F7F4EB}"/>
              </a:ext>
            </a:extLst>
          </p:cNvPr>
          <p:cNvSpPr txBox="1"/>
          <p:nvPr/>
        </p:nvSpPr>
        <p:spPr>
          <a:xfrm>
            <a:off x="5319423" y="322137"/>
            <a:ext cx="3442914" cy="707886"/>
          </a:xfrm>
          <a:prstGeom prst="rect">
            <a:avLst/>
          </a:prstGeom>
          <a:noFill/>
        </p:spPr>
        <p:txBody>
          <a:bodyPr wrap="square" rtlCol="0">
            <a:spAutoFit/>
          </a:bodyPr>
          <a:lstStyle/>
          <a:p>
            <a:r>
              <a:rPr lang="en-US" sz="4000" dirty="0">
                <a:solidFill>
                  <a:schemeClr val="bg1"/>
                </a:solidFill>
                <a:latin typeface="Arial Black" panose="020B0A04020102020204" pitchFamily="34" charset="0"/>
              </a:rPr>
              <a:t>INSURE IT</a:t>
            </a:r>
          </a:p>
        </p:txBody>
      </p:sp>
      <p:sp>
        <p:nvSpPr>
          <p:cNvPr id="5" name="TextBox 4">
            <a:extLst>
              <a:ext uri="{FF2B5EF4-FFF2-40B4-BE49-F238E27FC236}">
                <a16:creationId xmlns:a16="http://schemas.microsoft.com/office/drawing/2014/main" id="{D83F698B-D9B7-4CEF-A474-82B1943641A4}"/>
              </a:ext>
            </a:extLst>
          </p:cNvPr>
          <p:cNvSpPr txBox="1"/>
          <p:nvPr/>
        </p:nvSpPr>
        <p:spPr>
          <a:xfrm>
            <a:off x="564543" y="322137"/>
            <a:ext cx="3442914" cy="707886"/>
          </a:xfrm>
          <a:prstGeom prst="rect">
            <a:avLst/>
          </a:prstGeom>
          <a:noFill/>
        </p:spPr>
        <p:txBody>
          <a:bodyPr wrap="square" rtlCol="0">
            <a:spAutoFit/>
          </a:bodyPr>
          <a:lstStyle/>
          <a:p>
            <a:pPr algn="ctr"/>
            <a:r>
              <a:rPr lang="en-US" sz="4000" dirty="0">
                <a:solidFill>
                  <a:schemeClr val="bg1"/>
                </a:solidFill>
                <a:latin typeface="Arial Black" panose="020B0A04020102020204" pitchFamily="34" charset="0"/>
              </a:rPr>
              <a:t>ROTH IT</a:t>
            </a:r>
          </a:p>
        </p:txBody>
      </p:sp>
      <p:sp>
        <p:nvSpPr>
          <p:cNvPr id="8" name="Rectangle 7">
            <a:extLst>
              <a:ext uri="{FF2B5EF4-FFF2-40B4-BE49-F238E27FC236}">
                <a16:creationId xmlns:a16="http://schemas.microsoft.com/office/drawing/2014/main" id="{63169A2B-CD7A-4CE3-95D6-4D9B3C0E105E}"/>
              </a:ext>
            </a:extLst>
          </p:cNvPr>
          <p:cNvSpPr/>
          <p:nvPr/>
        </p:nvSpPr>
        <p:spPr>
          <a:xfrm>
            <a:off x="489005" y="1061828"/>
            <a:ext cx="3593989"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DA91B6-DED7-4BFC-A7BA-9F4464A9D9C5}"/>
              </a:ext>
            </a:extLst>
          </p:cNvPr>
          <p:cNvSpPr/>
          <p:nvPr/>
        </p:nvSpPr>
        <p:spPr>
          <a:xfrm>
            <a:off x="5061005" y="1061828"/>
            <a:ext cx="3593989" cy="95416"/>
          </a:xfrm>
          <a:prstGeom prst="rect">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CF5F67-3D05-44EC-AFE0-6673F97FAB88}"/>
              </a:ext>
            </a:extLst>
          </p:cNvPr>
          <p:cNvSpPr txBox="1"/>
          <p:nvPr/>
        </p:nvSpPr>
        <p:spPr>
          <a:xfrm>
            <a:off x="422744" y="2332690"/>
            <a:ext cx="3442914" cy="1323439"/>
          </a:xfrm>
          <a:prstGeom prst="rect">
            <a:avLst/>
          </a:prstGeom>
          <a:noFill/>
        </p:spPr>
        <p:txBody>
          <a:bodyPr wrap="square" rtlCol="0">
            <a:spAutoFit/>
          </a:bodyPr>
          <a:lstStyle/>
          <a:p>
            <a:pPr algn="ctr"/>
            <a:r>
              <a:rPr lang="en-US" sz="4000" dirty="0">
                <a:solidFill>
                  <a:schemeClr val="bg1"/>
                </a:solidFill>
                <a:latin typeface="Arial Black" panose="020B0A04020102020204" pitchFamily="34" charset="0"/>
              </a:rPr>
              <a:t>ROTH IRA Conversion</a:t>
            </a:r>
          </a:p>
        </p:txBody>
      </p:sp>
      <p:sp>
        <p:nvSpPr>
          <p:cNvPr id="11" name="TextBox 10">
            <a:extLst>
              <a:ext uri="{FF2B5EF4-FFF2-40B4-BE49-F238E27FC236}">
                <a16:creationId xmlns:a16="http://schemas.microsoft.com/office/drawing/2014/main" id="{8F369307-AE9C-4609-AA6C-3D9154E737E0}"/>
              </a:ext>
            </a:extLst>
          </p:cNvPr>
          <p:cNvSpPr txBox="1"/>
          <p:nvPr/>
        </p:nvSpPr>
        <p:spPr>
          <a:xfrm>
            <a:off x="5136543" y="2024913"/>
            <a:ext cx="3442914" cy="1938992"/>
          </a:xfrm>
          <a:prstGeom prst="rect">
            <a:avLst/>
          </a:prstGeom>
          <a:noFill/>
        </p:spPr>
        <p:txBody>
          <a:bodyPr wrap="square" rtlCol="0">
            <a:spAutoFit/>
          </a:bodyPr>
          <a:lstStyle/>
          <a:p>
            <a:pPr algn="ctr"/>
            <a:r>
              <a:rPr lang="en-US" sz="4000" dirty="0">
                <a:solidFill>
                  <a:schemeClr val="bg1"/>
                </a:solidFill>
                <a:latin typeface="Arial Black" panose="020B0A04020102020204" pitchFamily="34" charset="0"/>
              </a:rPr>
              <a:t>Index Universal Life</a:t>
            </a:r>
          </a:p>
        </p:txBody>
      </p:sp>
    </p:spTree>
    <p:extLst>
      <p:ext uri="{BB962C8B-B14F-4D97-AF65-F5344CB8AC3E}">
        <p14:creationId xmlns:p14="http://schemas.microsoft.com/office/powerpoint/2010/main" val="144903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3B287-C944-4161-AB39-80CE803EDD00}"/>
              </a:ext>
            </a:extLst>
          </p:cNvPr>
          <p:cNvSpPr txBox="1"/>
          <p:nvPr/>
        </p:nvSpPr>
        <p:spPr>
          <a:xfrm>
            <a:off x="1725729" y="671289"/>
            <a:ext cx="4676382"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solidFill>
                  <a:srgbClr val="006600"/>
                </a:solidFill>
                <a:latin typeface="Tw Cen MT Condensed" panose="020B0606020104020203" pitchFamily="34" charset="0"/>
              </a:rPr>
              <a:t>Roth IRA Conversions</a:t>
            </a:r>
          </a:p>
        </p:txBody>
      </p:sp>
      <p:sp>
        <p:nvSpPr>
          <p:cNvPr id="12" name="Rectangle 11">
            <a:extLst>
              <a:ext uri="{FF2B5EF4-FFF2-40B4-BE49-F238E27FC236}">
                <a16:creationId xmlns:a16="http://schemas.microsoft.com/office/drawing/2014/main" id="{055CC966-3DDD-4B8C-A3CB-BA100DBD2CAD}"/>
              </a:ext>
            </a:extLst>
          </p:cNvPr>
          <p:cNvSpPr/>
          <p:nvPr/>
        </p:nvSpPr>
        <p:spPr>
          <a:xfrm>
            <a:off x="1725729" y="1371775"/>
            <a:ext cx="6659764" cy="172354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chemeClr val="tx1">
                    <a:lumMod val="65000"/>
                    <a:lumOff val="35000"/>
                  </a:schemeClr>
                </a:solidFill>
                <a:latin typeface="Tw Cen MT Condensed" panose="020B0606020104020203" pitchFamily="34" charset="0"/>
              </a:rPr>
              <a:t>When you convert to a Roth IRA from a Traditional IRA, you generally pay income tax on the contribution.</a:t>
            </a:r>
          </a:p>
          <a:p>
            <a:pPr marL="342900" indent="-342900">
              <a:buFont typeface="Arial" panose="020B0604020202020204" pitchFamily="34" charset="0"/>
              <a:buChar char="•"/>
            </a:pPr>
            <a:r>
              <a:rPr lang="en-US" sz="2400" dirty="0">
                <a:solidFill>
                  <a:schemeClr val="tx1">
                    <a:lumMod val="65000"/>
                    <a:lumOff val="35000"/>
                  </a:schemeClr>
                </a:solidFill>
                <a:latin typeface="Tw Cen MT Condensed" panose="020B0606020104020203" pitchFamily="34" charset="0"/>
              </a:rPr>
              <a:t>The taxable amount that is converted is added to your income taxes and your regular income rate is applied to your total income.</a:t>
            </a:r>
          </a:p>
        </p:txBody>
      </p:sp>
      <p:sp>
        <p:nvSpPr>
          <p:cNvPr id="3" name="TextBox 2">
            <a:extLst>
              <a:ext uri="{FF2B5EF4-FFF2-40B4-BE49-F238E27FC236}">
                <a16:creationId xmlns:a16="http://schemas.microsoft.com/office/drawing/2014/main" id="{6B9B4796-D8A3-4E0E-872C-5B12D7EEB0C6}"/>
              </a:ext>
            </a:extLst>
          </p:cNvPr>
          <p:cNvSpPr txBox="1"/>
          <p:nvPr/>
        </p:nvSpPr>
        <p:spPr>
          <a:xfrm>
            <a:off x="1917459" y="4758315"/>
            <a:ext cx="3485814" cy="246221"/>
          </a:xfrm>
          <a:prstGeom prst="rect">
            <a:avLst/>
          </a:prstGeom>
          <a:noFill/>
        </p:spPr>
        <p:txBody>
          <a:bodyPr wrap="square" rtlCol="0">
            <a:spAutoFit/>
          </a:bodyPr>
          <a:lstStyle/>
          <a:p>
            <a:r>
              <a:rPr lang="en-US" sz="1000" dirty="0"/>
              <a:t>Source: “Roth IRA Conversion Rules,” RothIRA.com </a:t>
            </a:r>
          </a:p>
        </p:txBody>
      </p:sp>
      <p:sp>
        <p:nvSpPr>
          <p:cNvPr id="4" name="Rectangle 3">
            <a:extLst>
              <a:ext uri="{FF2B5EF4-FFF2-40B4-BE49-F238E27FC236}">
                <a16:creationId xmlns:a16="http://schemas.microsoft.com/office/drawing/2014/main" id="{EF1C1AD3-BF4D-4ED7-866E-1C483E4FD0A6}"/>
              </a:ext>
            </a:extLst>
          </p:cNvPr>
          <p:cNvSpPr/>
          <p:nvPr/>
        </p:nvSpPr>
        <p:spPr>
          <a:xfrm>
            <a:off x="6692688" y="4933544"/>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extLst>
      <p:ext uri="{BB962C8B-B14F-4D97-AF65-F5344CB8AC3E}">
        <p14:creationId xmlns:p14="http://schemas.microsoft.com/office/powerpoint/2010/main" val="42627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FA7FFE-BA56-48FD-B14D-522E75DCB762}"/>
              </a:ext>
            </a:extLst>
          </p:cNvPr>
          <p:cNvGrpSpPr/>
          <p:nvPr/>
        </p:nvGrpSpPr>
        <p:grpSpPr>
          <a:xfrm>
            <a:off x="4777701" y="1206240"/>
            <a:ext cx="4529137" cy="3195636"/>
            <a:chOff x="4777701" y="1206240"/>
            <a:chExt cx="4529137" cy="3195636"/>
          </a:xfrm>
        </p:grpSpPr>
        <p:sp>
          <p:nvSpPr>
            <p:cNvPr id="584709" name="Text Box 5"/>
            <p:cNvSpPr txBox="1">
              <a:spLocks noChangeArrowheads="1"/>
            </p:cNvSpPr>
            <p:nvPr/>
          </p:nvSpPr>
          <p:spPr bwMode="auto">
            <a:xfrm>
              <a:off x="4795160" y="1939157"/>
              <a:ext cx="4311650" cy="938719"/>
            </a:xfrm>
            <a:prstGeom prst="rect">
              <a:avLst/>
            </a:prstGeom>
            <a:noFill/>
            <a:ln w="9525">
              <a:noFill/>
              <a:miter lim="800000"/>
              <a:headEnd/>
              <a:tailEnd/>
            </a:ln>
            <a:effectLst/>
          </p:spPr>
          <p:txBody>
            <a:bodyPr>
              <a:spAutoFit/>
            </a:bodyPr>
            <a:lstStyle/>
            <a:p>
              <a:pPr>
                <a:lnSpc>
                  <a:spcPts val="2200"/>
                </a:lnSpc>
                <a:spcBef>
                  <a:spcPts val="0"/>
                </a:spcBef>
                <a:buFont typeface="Arial" pitchFamily="34" charset="0"/>
                <a:buChar char="•"/>
                <a:defRPr/>
              </a:pPr>
              <a:r>
                <a:rPr lang="en-US" sz="2600" dirty="0">
                  <a:solidFill>
                    <a:schemeClr val="tx1">
                      <a:lumMod val="65000"/>
                      <a:lumOff val="35000"/>
                    </a:schemeClr>
                  </a:solidFill>
                  <a:latin typeface="Tw Cen MT Condensed" panose="020B0606020104020203" pitchFamily="34" charset="0"/>
                </a:rPr>
                <a:t> </a:t>
              </a:r>
              <a:r>
                <a:rPr lang="en-US" sz="2400" dirty="0">
                  <a:solidFill>
                    <a:schemeClr val="tx1">
                      <a:lumMod val="65000"/>
                      <a:lumOff val="35000"/>
                    </a:schemeClr>
                  </a:solidFill>
                  <a:latin typeface="Tw Cen MT Condensed" panose="020B0606020104020203" pitchFamily="34" charset="0"/>
                </a:rPr>
                <a:t>Have the potential for   </a:t>
              </a:r>
            </a:p>
            <a:p>
              <a:pPr>
                <a:lnSpc>
                  <a:spcPts val="2200"/>
                </a:lnSpc>
                <a:spcBef>
                  <a:spcPts val="0"/>
                </a:spcBef>
                <a:buFont typeface="Wingdings" pitchFamily="2" charset="2"/>
                <a:buNone/>
                <a:defRPr/>
              </a:pPr>
              <a:r>
                <a:rPr lang="en-US" sz="2400" dirty="0">
                  <a:solidFill>
                    <a:schemeClr val="tx1">
                      <a:lumMod val="65000"/>
                      <a:lumOff val="35000"/>
                    </a:schemeClr>
                  </a:solidFill>
                  <a:latin typeface="Tw Cen MT Condensed" panose="020B0606020104020203" pitchFamily="34" charset="0"/>
                </a:rPr>
                <a:t>   market gain without risk of </a:t>
              </a:r>
            </a:p>
            <a:p>
              <a:pPr>
                <a:lnSpc>
                  <a:spcPts val="2200"/>
                </a:lnSpc>
                <a:spcBef>
                  <a:spcPts val="0"/>
                </a:spcBef>
                <a:buFont typeface="Wingdings" pitchFamily="2" charset="2"/>
                <a:buNone/>
                <a:defRPr/>
              </a:pPr>
              <a:r>
                <a:rPr lang="en-US" sz="2400" dirty="0">
                  <a:solidFill>
                    <a:schemeClr val="tx1">
                      <a:lumMod val="65000"/>
                      <a:lumOff val="35000"/>
                    </a:schemeClr>
                  </a:solidFill>
                  <a:latin typeface="Tw Cen MT Condensed" panose="020B0606020104020203" pitchFamily="34" charset="0"/>
                </a:rPr>
                <a:t>   principal</a:t>
              </a:r>
            </a:p>
          </p:txBody>
        </p:sp>
        <p:sp>
          <p:nvSpPr>
            <p:cNvPr id="584713" name="Text Box 9"/>
            <p:cNvSpPr txBox="1">
              <a:spLocks noChangeArrowheads="1"/>
            </p:cNvSpPr>
            <p:nvPr/>
          </p:nvSpPr>
          <p:spPr bwMode="auto">
            <a:xfrm>
              <a:off x="4777701" y="3078437"/>
              <a:ext cx="4529137" cy="1323439"/>
            </a:xfrm>
            <a:prstGeom prst="rect">
              <a:avLst/>
            </a:prstGeom>
            <a:noFill/>
            <a:ln w="9525">
              <a:noFill/>
              <a:miter lim="800000"/>
              <a:headEnd/>
              <a:tailEnd/>
            </a:ln>
            <a:effectLst/>
          </p:spPr>
          <p:txBody>
            <a:bodyPr>
              <a:spAutoFit/>
            </a:bodyPr>
            <a:lstStyle/>
            <a:p>
              <a:pPr>
                <a:lnSpc>
                  <a:spcPts val="2400"/>
                </a:lnSpc>
                <a:buFont typeface="Arial" pitchFamily="34" charset="0"/>
                <a:buChar char="•"/>
                <a:defRPr/>
              </a:pPr>
              <a:r>
                <a:rPr lang="en-US" sz="2400" dirty="0">
                  <a:solidFill>
                    <a:schemeClr val="tx1">
                      <a:lumMod val="65000"/>
                      <a:lumOff val="35000"/>
                    </a:schemeClr>
                  </a:solidFill>
                  <a:latin typeface="Tw Cen MT Condensed" panose="020B0606020104020203" pitchFamily="34" charset="0"/>
                </a:rPr>
                <a:t> Use of an index like Standard   </a:t>
              </a:r>
            </a:p>
            <a:p>
              <a:pPr>
                <a:lnSpc>
                  <a:spcPts val="2400"/>
                </a:lnSpc>
                <a:buFont typeface="Wingdings" pitchFamily="2" charset="2"/>
                <a:buNone/>
                <a:defRPr/>
              </a:pPr>
              <a:r>
                <a:rPr lang="en-US" sz="2400" dirty="0">
                  <a:solidFill>
                    <a:schemeClr val="tx1">
                      <a:lumMod val="65000"/>
                      <a:lumOff val="35000"/>
                    </a:schemeClr>
                  </a:solidFill>
                  <a:latin typeface="Tw Cen MT Condensed" panose="020B0606020104020203" pitchFamily="34" charset="0"/>
                </a:rPr>
                <a:t>  and Poor’s 500 or the DOW</a:t>
              </a:r>
            </a:p>
            <a:p>
              <a:pPr>
                <a:lnSpc>
                  <a:spcPts val="2400"/>
                </a:lnSpc>
                <a:defRPr/>
              </a:pPr>
              <a:endParaRPr lang="en-US" sz="2400" dirty="0">
                <a:solidFill>
                  <a:schemeClr val="tx1">
                    <a:lumMod val="65000"/>
                    <a:lumOff val="35000"/>
                  </a:schemeClr>
                </a:solidFill>
                <a:latin typeface="Tw Cen MT Condensed" panose="020B0606020104020203" pitchFamily="34" charset="0"/>
              </a:endParaRPr>
            </a:p>
            <a:p>
              <a:pPr>
                <a:lnSpc>
                  <a:spcPts val="2400"/>
                </a:lnSpc>
                <a:buFontTx/>
                <a:buChar char="•"/>
                <a:defRPr/>
              </a:pPr>
              <a:r>
                <a:rPr lang="en-US" sz="2400" dirty="0">
                  <a:solidFill>
                    <a:schemeClr val="tx1">
                      <a:lumMod val="65000"/>
                      <a:lumOff val="35000"/>
                    </a:schemeClr>
                  </a:solidFill>
                  <a:latin typeface="Tw Cen MT Condensed" panose="020B0606020104020203" pitchFamily="34" charset="0"/>
                </a:rPr>
                <a:t> Guarantee of principal</a:t>
              </a:r>
            </a:p>
          </p:txBody>
        </p:sp>
        <p:sp>
          <p:nvSpPr>
            <p:cNvPr id="13" name="Text Box 6"/>
            <p:cNvSpPr txBox="1">
              <a:spLocks noChangeArrowheads="1"/>
            </p:cNvSpPr>
            <p:nvPr/>
          </p:nvSpPr>
          <p:spPr bwMode="auto">
            <a:xfrm>
              <a:off x="4923751" y="1206240"/>
              <a:ext cx="2001837" cy="707886"/>
            </a:xfrm>
            <a:prstGeom prst="rect">
              <a:avLst/>
            </a:prstGeom>
            <a:noFill/>
            <a:ln w="9525">
              <a:noFill/>
              <a:miter lim="800000"/>
              <a:headEnd/>
              <a:tailEnd/>
            </a:ln>
            <a:effectLst/>
          </p:spPr>
          <p:txBody>
            <a:bodyPr>
              <a:spAutoFit/>
              <a:scene3d>
                <a:camera prst="orthographicFront"/>
                <a:lightRig rig="threePt" dir="t"/>
              </a:scene3d>
              <a:sp3d extrusionH="57150">
                <a:bevelT w="38100" h="38100"/>
              </a:sp3d>
            </a:bodyPr>
            <a:lstStyle/>
            <a:p>
              <a:pPr>
                <a:defRPr/>
              </a:pPr>
              <a:r>
                <a:rPr lang="en-US" sz="4000" b="1" dirty="0">
                  <a:effectLst>
                    <a:outerShdw blurRad="60007" dist="310007" dir="7680000" sy="30000" kx="1300200" algn="ctr" rotWithShape="0">
                      <a:prstClr val="black">
                        <a:alpha val="32000"/>
                      </a:prstClr>
                    </a:outerShdw>
                  </a:effectLst>
                  <a:latin typeface="Tw Cen MT Condensed" panose="020B0606020104020203" pitchFamily="34" charset="0"/>
                </a:rPr>
                <a:t>Goals</a:t>
              </a:r>
            </a:p>
          </p:txBody>
        </p:sp>
      </p:grpSp>
      <p:sp>
        <p:nvSpPr>
          <p:cNvPr id="2" name="TextBox 1">
            <a:extLst>
              <a:ext uri="{FF2B5EF4-FFF2-40B4-BE49-F238E27FC236}">
                <a16:creationId xmlns:a16="http://schemas.microsoft.com/office/drawing/2014/main" id="{CAB18CC1-3B47-40D4-AC06-B66C73F213DE}"/>
              </a:ext>
            </a:extLst>
          </p:cNvPr>
          <p:cNvSpPr txBox="1"/>
          <p:nvPr/>
        </p:nvSpPr>
        <p:spPr>
          <a:xfrm>
            <a:off x="2074513" y="215358"/>
            <a:ext cx="6091232" cy="861774"/>
          </a:xfrm>
          <a:prstGeom prst="rect">
            <a:avLst/>
          </a:prstGeom>
          <a:noFill/>
        </p:spPr>
        <p:txBody>
          <a:bodyPr wrap="square" rtlCol="0">
            <a:spAutoFit/>
            <a:scene3d>
              <a:camera prst="orthographicFront"/>
              <a:lightRig rig="threePt" dir="t"/>
            </a:scene3d>
            <a:sp3d extrusionH="57150">
              <a:bevelT w="38100" h="38100"/>
            </a:sp3d>
          </a:bodyPr>
          <a:lstStyle/>
          <a:p>
            <a:r>
              <a:rPr lang="en-US" sz="5000" b="1" dirty="0">
                <a:solidFill>
                  <a:srgbClr val="006600"/>
                </a:solidFill>
                <a:effectLst>
                  <a:outerShdw blurRad="60007" dist="310007" dir="7680000" sy="30000" kx="1300200" algn="ctr" rotWithShape="0">
                    <a:prstClr val="black">
                      <a:alpha val="32000"/>
                    </a:prstClr>
                  </a:outerShdw>
                </a:effectLst>
                <a:latin typeface="Tw Cen MT Condensed" panose="020B0606020104020203" pitchFamily="34" charset="0"/>
              </a:rPr>
              <a:t>Index Universal Life Policy</a:t>
            </a:r>
          </a:p>
        </p:txBody>
      </p:sp>
      <p:grpSp>
        <p:nvGrpSpPr>
          <p:cNvPr id="7" name="Group 6">
            <a:extLst>
              <a:ext uri="{FF2B5EF4-FFF2-40B4-BE49-F238E27FC236}">
                <a16:creationId xmlns:a16="http://schemas.microsoft.com/office/drawing/2014/main" id="{3F92E07F-1474-4C4B-B79E-91ADDF05D9DA}"/>
              </a:ext>
            </a:extLst>
          </p:cNvPr>
          <p:cNvGrpSpPr/>
          <p:nvPr/>
        </p:nvGrpSpPr>
        <p:grpSpPr>
          <a:xfrm>
            <a:off x="2074513" y="1187297"/>
            <a:ext cx="1947980" cy="3630598"/>
            <a:chOff x="2074513" y="1187297"/>
            <a:chExt cx="1947980" cy="3630598"/>
          </a:xfrm>
        </p:grpSpPr>
        <p:sp>
          <p:nvSpPr>
            <p:cNvPr id="584707" name="Text Box 3"/>
            <p:cNvSpPr txBox="1">
              <a:spLocks noChangeArrowheads="1"/>
            </p:cNvSpPr>
            <p:nvPr/>
          </p:nvSpPr>
          <p:spPr bwMode="auto">
            <a:xfrm>
              <a:off x="2346492" y="4325452"/>
              <a:ext cx="764056" cy="492443"/>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none">
              <a:spAutoFit/>
            </a:bodyPr>
            <a:lstStyle/>
            <a:p>
              <a:pPr algn="ctr">
                <a:defRPr/>
              </a:pPr>
              <a:r>
                <a:rPr lang="en-US" sz="2600" b="1" dirty="0">
                  <a:effectLst>
                    <a:outerShdw blurRad="60007" dist="310007" dir="7680000" sy="30000" kx="1300200" algn="ctr" rotWithShape="0">
                      <a:prstClr val="black">
                        <a:alpha val="32000"/>
                      </a:prstClr>
                    </a:outerShdw>
                  </a:effectLst>
                  <a:latin typeface="Tw Cen MT Condensed" panose="020B0606020104020203" pitchFamily="34" charset="0"/>
                </a:rPr>
                <a:t>Floor</a:t>
              </a:r>
            </a:p>
          </p:txBody>
        </p:sp>
        <p:sp>
          <p:nvSpPr>
            <p:cNvPr id="584708" name="Text Box 4"/>
            <p:cNvSpPr txBox="1">
              <a:spLocks noChangeArrowheads="1"/>
            </p:cNvSpPr>
            <p:nvPr/>
          </p:nvSpPr>
          <p:spPr bwMode="auto">
            <a:xfrm>
              <a:off x="3155072" y="3763765"/>
              <a:ext cx="530916" cy="461665"/>
            </a:xfrm>
            <a:prstGeom prst="rect">
              <a:avLst/>
            </a:prstGeom>
            <a:noFill/>
            <a:ln w="9525">
              <a:noFill/>
              <a:miter lim="800000"/>
              <a:headEnd/>
              <a:tailEnd/>
            </a:ln>
            <a:effectLst/>
          </p:spPr>
          <p:txBody>
            <a:bodyPr wrap="none">
              <a:spAutoFit/>
            </a:bodyPr>
            <a:lstStyle/>
            <a:p>
              <a:pPr algn="ctr">
                <a:defRPr/>
              </a:pPr>
              <a:r>
                <a:rPr lang="en-US" sz="2400" b="1" dirty="0">
                  <a:solidFill>
                    <a:schemeClr val="tx1">
                      <a:lumMod val="75000"/>
                      <a:lumOff val="25000"/>
                    </a:schemeClr>
                  </a:solidFill>
                  <a:latin typeface="Tw Cen MT Condensed" panose="020B0606020104020203" pitchFamily="34" charset="0"/>
                </a:rPr>
                <a:t>0%</a:t>
              </a:r>
            </a:p>
          </p:txBody>
        </p:sp>
        <p:sp>
          <p:nvSpPr>
            <p:cNvPr id="584710" name="Text Box 6"/>
            <p:cNvSpPr txBox="1">
              <a:spLocks noChangeArrowheads="1"/>
            </p:cNvSpPr>
            <p:nvPr/>
          </p:nvSpPr>
          <p:spPr bwMode="auto">
            <a:xfrm>
              <a:off x="2259319" y="1187297"/>
              <a:ext cx="984565" cy="492443"/>
            </a:xfrm>
            <a:prstGeom prst="rect">
              <a:avLst/>
            </a:prstGeom>
            <a:noFill/>
            <a:ln w="9525">
              <a:noFill/>
              <a:miter lim="800000"/>
              <a:headEnd/>
              <a:tailEnd/>
            </a:ln>
            <a:effectLst/>
          </p:spPr>
          <p:txBody>
            <a:bodyPr wrap="none">
              <a:spAutoFit/>
            </a:bodyPr>
            <a:lstStyle/>
            <a:p>
              <a:pPr algn="ctr">
                <a:defRPr/>
              </a:pPr>
              <a:r>
                <a:rPr lang="en-US" sz="2600" b="1" dirty="0">
                  <a:effectLst>
                    <a:outerShdw blurRad="60007" dist="310007" dir="7680000" sy="30000" kx="1300200" algn="ctr" rotWithShape="0">
                      <a:prstClr val="black">
                        <a:alpha val="32000"/>
                      </a:prstClr>
                    </a:outerShdw>
                  </a:effectLst>
                  <a:latin typeface="Tw Cen MT Condensed" panose="020B0606020104020203" pitchFamily="34" charset="0"/>
                </a:rPr>
                <a:t>Ceiling</a:t>
              </a:r>
            </a:p>
          </p:txBody>
        </p:sp>
        <p:grpSp>
          <p:nvGrpSpPr>
            <p:cNvPr id="4" name="Group 3">
              <a:extLst>
                <a:ext uri="{FF2B5EF4-FFF2-40B4-BE49-F238E27FC236}">
                  <a16:creationId xmlns:a16="http://schemas.microsoft.com/office/drawing/2014/main" id="{EBDB2DA6-B05F-4629-9B6A-CD80B6CD838A}"/>
                </a:ext>
              </a:extLst>
            </p:cNvPr>
            <p:cNvGrpSpPr/>
            <p:nvPr/>
          </p:nvGrpSpPr>
          <p:grpSpPr>
            <a:xfrm>
              <a:off x="3097240" y="1810364"/>
              <a:ext cx="925253" cy="572387"/>
              <a:chOff x="2315048" y="2090231"/>
              <a:chExt cx="925253" cy="572387"/>
            </a:xfrm>
          </p:grpSpPr>
          <p:sp>
            <p:nvSpPr>
              <p:cNvPr id="584711" name="Text Box 7"/>
              <p:cNvSpPr txBox="1">
                <a:spLocks noChangeArrowheads="1"/>
              </p:cNvSpPr>
              <p:nvPr/>
            </p:nvSpPr>
            <p:spPr bwMode="auto">
              <a:xfrm>
                <a:off x="2315048" y="2090231"/>
                <a:ext cx="925253" cy="400110"/>
              </a:xfrm>
              <a:prstGeom prst="rect">
                <a:avLst/>
              </a:prstGeom>
              <a:noFill/>
              <a:ln w="9525">
                <a:noFill/>
                <a:miter lim="800000"/>
                <a:headEnd/>
                <a:tailEnd/>
              </a:ln>
              <a:effectLst/>
            </p:spPr>
            <p:txBody>
              <a:bodyPr wrap="none">
                <a:spAutoFit/>
              </a:bodyPr>
              <a:lstStyle/>
              <a:p>
                <a:pPr algn="ctr">
                  <a:defRPr/>
                </a:pPr>
                <a:r>
                  <a:rPr lang="en-US" sz="2000" b="1" dirty="0">
                    <a:solidFill>
                      <a:schemeClr val="tx1">
                        <a:lumMod val="75000"/>
                        <a:lumOff val="25000"/>
                      </a:schemeClr>
                    </a:solidFill>
                    <a:latin typeface="Tw Cen MT Condensed" panose="020B0606020104020203" pitchFamily="34" charset="0"/>
                  </a:rPr>
                  <a:t>13.00 %</a:t>
                </a:r>
              </a:p>
            </p:txBody>
          </p:sp>
          <p:sp>
            <p:nvSpPr>
              <p:cNvPr id="584712" name="Text Box 8"/>
              <p:cNvSpPr txBox="1">
                <a:spLocks noChangeArrowheads="1"/>
              </p:cNvSpPr>
              <p:nvPr/>
            </p:nvSpPr>
            <p:spPr bwMode="auto">
              <a:xfrm>
                <a:off x="2347041" y="2324064"/>
                <a:ext cx="630301" cy="338554"/>
              </a:xfrm>
              <a:prstGeom prst="rect">
                <a:avLst/>
              </a:prstGeom>
              <a:noFill/>
              <a:ln w="9525">
                <a:noFill/>
                <a:miter lim="800000"/>
                <a:headEnd/>
                <a:tailEnd/>
              </a:ln>
              <a:effectLst/>
            </p:spPr>
            <p:txBody>
              <a:bodyPr wrap="none">
                <a:spAutoFit/>
              </a:bodyPr>
              <a:lstStyle/>
              <a:p>
                <a:pPr algn="ctr">
                  <a:defRPr/>
                </a:pPr>
                <a:r>
                  <a:rPr lang="en-US" sz="1600" b="1" dirty="0">
                    <a:solidFill>
                      <a:schemeClr val="tx1">
                        <a:lumMod val="75000"/>
                        <a:lumOff val="25000"/>
                      </a:schemeClr>
                    </a:solidFill>
                    <a:latin typeface="Tw Cen MT Condensed" panose="020B0606020104020203" pitchFamily="34" charset="0"/>
                  </a:rPr>
                  <a:t>“Cap”</a:t>
                </a:r>
              </a:p>
            </p:txBody>
          </p:sp>
        </p:grpSp>
        <p:sp>
          <p:nvSpPr>
            <p:cNvPr id="3" name="Rectangle 2">
              <a:extLst>
                <a:ext uri="{FF2B5EF4-FFF2-40B4-BE49-F238E27FC236}">
                  <a16:creationId xmlns:a16="http://schemas.microsoft.com/office/drawing/2014/main" id="{DAA3377D-9501-4BC2-AF30-DECE2487279A}"/>
                </a:ext>
              </a:extLst>
            </p:cNvPr>
            <p:cNvSpPr/>
            <p:nvPr/>
          </p:nvSpPr>
          <p:spPr>
            <a:xfrm rot="10800000">
              <a:off x="2074513" y="1606828"/>
              <a:ext cx="1324252" cy="84267"/>
            </a:xfrm>
            <a:prstGeom prst="rect">
              <a:avLst/>
            </a:prstGeom>
            <a:gradFill flip="none" rotWithShape="1">
              <a:gsLst>
                <a:gs pos="19000">
                  <a:schemeClr val="bg1">
                    <a:lumMod val="65000"/>
                  </a:schemeClr>
                </a:gs>
                <a:gs pos="99000">
                  <a:schemeClr val="bg1">
                    <a:lumMod val="100000"/>
                    <a:alpha val="60000"/>
                  </a:schemeClr>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69D6B0-A332-4F53-A701-CF86085AA2B4}"/>
                </a:ext>
              </a:extLst>
            </p:cNvPr>
            <p:cNvSpPr/>
            <p:nvPr/>
          </p:nvSpPr>
          <p:spPr>
            <a:xfrm rot="10800000">
              <a:off x="2074513" y="4321085"/>
              <a:ext cx="1324252" cy="84267"/>
            </a:xfrm>
            <a:prstGeom prst="rect">
              <a:avLst/>
            </a:prstGeom>
            <a:gradFill flip="none" rotWithShape="1">
              <a:gsLst>
                <a:gs pos="19000">
                  <a:schemeClr val="bg1">
                    <a:lumMod val="65000"/>
                  </a:schemeClr>
                </a:gs>
                <a:gs pos="99000">
                  <a:schemeClr val="bg1">
                    <a:lumMod val="100000"/>
                    <a:alpha val="60000"/>
                  </a:schemeClr>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FF2560-A112-4631-956E-17E449BABA97}"/>
                </a:ext>
              </a:extLst>
            </p:cNvPr>
            <p:cNvGrpSpPr/>
            <p:nvPr/>
          </p:nvGrpSpPr>
          <p:grpSpPr>
            <a:xfrm>
              <a:off x="2606557" y="1810374"/>
              <a:ext cx="230392" cy="2379944"/>
              <a:chOff x="2407776" y="1659299"/>
              <a:chExt cx="230392" cy="2379944"/>
            </a:xfrm>
            <a:effectLst>
              <a:outerShdw blurRad="50800" dist="38100" dir="5400000" algn="t" rotWithShape="0">
                <a:prstClr val="black">
                  <a:alpha val="40000"/>
                </a:prstClr>
              </a:outerShdw>
            </a:effectLst>
          </p:grpSpPr>
          <p:sp>
            <p:nvSpPr>
              <p:cNvPr id="15" name="Rectangle 14">
                <a:extLst>
                  <a:ext uri="{FF2B5EF4-FFF2-40B4-BE49-F238E27FC236}">
                    <a16:creationId xmlns:a16="http://schemas.microsoft.com/office/drawing/2014/main" id="{53A38D2F-742A-4393-A08F-F9AD2EE8F2FB}"/>
                  </a:ext>
                </a:extLst>
              </p:cNvPr>
              <p:cNvSpPr/>
              <p:nvPr/>
            </p:nvSpPr>
            <p:spPr>
              <a:xfrm rot="16200000">
                <a:off x="1477355" y="2781020"/>
                <a:ext cx="2121005" cy="84268"/>
              </a:xfrm>
              <a:prstGeom prst="rect">
                <a:avLst/>
              </a:prstGeom>
              <a:gradFill flip="none" rotWithShape="1">
                <a:gsLst>
                  <a:gs pos="19000">
                    <a:schemeClr val="bg1">
                      <a:lumMod val="65000"/>
                    </a:schemeClr>
                  </a:gs>
                  <a:gs pos="99000">
                    <a:schemeClr val="bg1">
                      <a:lumMod val="100000"/>
                      <a:alpha val="60000"/>
                    </a:schemeClr>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19770DCA-5792-4AEF-AF35-03204D6F5631}"/>
                  </a:ext>
                </a:extLst>
              </p:cNvPr>
              <p:cNvSpPr/>
              <p:nvPr/>
            </p:nvSpPr>
            <p:spPr>
              <a:xfrm rot="16200000">
                <a:off x="2390150" y="1676925"/>
                <a:ext cx="265644" cy="230392"/>
              </a:xfrm>
              <a:prstGeom prst="chevron">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1AA4AA2A-1A40-497C-8A3F-874C6A762AE6}"/>
                  </a:ext>
                </a:extLst>
              </p:cNvPr>
              <p:cNvSpPr/>
              <p:nvPr/>
            </p:nvSpPr>
            <p:spPr>
              <a:xfrm rot="5400000">
                <a:off x="2390150" y="3791225"/>
                <a:ext cx="265644" cy="230392"/>
              </a:xfrm>
              <a:prstGeom prst="chevron">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 name="Rectangle 8">
            <a:extLst>
              <a:ext uri="{FF2B5EF4-FFF2-40B4-BE49-F238E27FC236}">
                <a16:creationId xmlns:a16="http://schemas.microsoft.com/office/drawing/2014/main" id="{007CF3DD-544B-471A-85E7-6C50766CB1E0}"/>
              </a:ext>
            </a:extLst>
          </p:cNvPr>
          <p:cNvSpPr/>
          <p:nvPr/>
        </p:nvSpPr>
        <p:spPr>
          <a:xfrm>
            <a:off x="6655498" y="4928056"/>
            <a:ext cx="2451312" cy="215444"/>
          </a:xfrm>
          <a:prstGeom prst="rect">
            <a:avLst/>
          </a:prstGeom>
          <a:noFill/>
        </p:spPr>
        <p:txBody>
          <a:bodyPr wrap="none" lIns="91440" tIns="45720" rIns="91440" bIns="45720">
            <a:spAutoFit/>
          </a:bodyPr>
          <a:lstStyle/>
          <a:p>
            <a:r>
              <a:rPr lang="en-US" sz="800" dirty="0">
                <a:solidFill>
                  <a:schemeClr val="bg1">
                    <a:lumMod val="50000"/>
                  </a:schemeClr>
                </a:solidFill>
              </a:rPr>
              <a:t>COPYRIGHT 2018 - TRIQUEST INSURANCE AGENCY,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2"/>
          <p:cNvGraphicFramePr>
            <a:graphicFrameLocks noChangeAspect="1"/>
          </p:cNvGraphicFramePr>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name="Bitmap Image" r:id="rId3" imgW="7733333" imgH="5800000" progId="PBrush">
                  <p:embed/>
                </p:oleObj>
              </mc:Choice>
              <mc:Fallback>
                <p:oleObj name="Bitmap Image" r:id="rId3" imgW="7733333" imgH="5800000" progId="PBrush">
                  <p:embed/>
                  <p:pic>
                    <p:nvPicPr>
                      <p:cNvPr id="1669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5731" name="Picture 3"/>
          <p:cNvPicPr>
            <a:picLocks noChangeAspect="1" noChangeArrowheads="1"/>
          </p:cNvPicPr>
          <p:nvPr/>
        </p:nvPicPr>
        <p:blipFill>
          <a:blip r:embed="rId5" cstate="print"/>
          <a:srcRect/>
          <a:stretch>
            <a:fillRect/>
          </a:stretch>
        </p:blipFill>
        <p:spPr bwMode="auto">
          <a:xfrm>
            <a:off x="0" y="0"/>
            <a:ext cx="9144000" cy="5143500"/>
          </a:xfrm>
          <a:prstGeom prst="rect">
            <a:avLst/>
          </a:prstGeom>
          <a:noFill/>
          <a:ln w="9525">
            <a:noFill/>
            <a:miter lim="800000"/>
            <a:headEnd/>
            <a:tailEnd/>
          </a:ln>
        </p:spPr>
      </p:pic>
      <p:pic>
        <p:nvPicPr>
          <p:cNvPr id="585732" name="Picture 4"/>
          <p:cNvPicPr>
            <a:picLocks noChangeAspect="1" noChangeArrowheads="1"/>
          </p:cNvPicPr>
          <p:nvPr/>
        </p:nvPicPr>
        <p:blipFill>
          <a:blip r:embed="rId6" cstate="print"/>
          <a:srcRect/>
          <a:stretch>
            <a:fillRect/>
          </a:stretch>
        </p:blipFill>
        <p:spPr bwMode="auto">
          <a:xfrm>
            <a:off x="0" y="0"/>
            <a:ext cx="9144000" cy="5143500"/>
          </a:xfrm>
          <a:prstGeom prst="rect">
            <a:avLst/>
          </a:prstGeom>
          <a:noFill/>
          <a:ln w="9525">
            <a:noFill/>
            <a:miter lim="800000"/>
            <a:headEnd/>
            <a:tailEnd/>
          </a:ln>
        </p:spPr>
      </p:pic>
      <p:pic>
        <p:nvPicPr>
          <p:cNvPr id="166937" name="Picture 25"/>
          <p:cNvPicPr>
            <a:picLocks noChangeAspect="1" noChangeArrowheads="1"/>
          </p:cNvPicPr>
          <p:nvPr/>
        </p:nvPicPr>
        <p:blipFill>
          <a:blip r:embed="rId7" cstate="print"/>
          <a:srcRect/>
          <a:stretch>
            <a:fillRect/>
          </a:stretch>
        </p:blipFill>
        <p:spPr bwMode="auto">
          <a:xfrm>
            <a:off x="0" y="0"/>
            <a:ext cx="9155113" cy="5150644"/>
          </a:xfrm>
          <a:prstGeom prst="rect">
            <a:avLst/>
          </a:prstGeom>
          <a:noFill/>
        </p:spPr>
      </p:pic>
      <p:pic>
        <p:nvPicPr>
          <p:cNvPr id="166938" name="Picture 26"/>
          <p:cNvPicPr>
            <a:picLocks noChangeAspect="1" noChangeArrowheads="1"/>
          </p:cNvPicPr>
          <p:nvPr/>
        </p:nvPicPr>
        <p:blipFill>
          <a:blip r:embed="rId8" cstate="print"/>
          <a:srcRect/>
          <a:stretch>
            <a:fillRect/>
          </a:stretch>
        </p:blipFill>
        <p:spPr bwMode="auto">
          <a:xfrm>
            <a:off x="0" y="0"/>
            <a:ext cx="9144000" cy="5143500"/>
          </a:xfrm>
          <a:prstGeom prst="rect">
            <a:avLst/>
          </a:prstGeom>
          <a:noFill/>
        </p:spPr>
      </p:pic>
      <p:sp>
        <p:nvSpPr>
          <p:cNvPr id="585735" name="Text Box 7"/>
          <p:cNvSpPr txBox="1">
            <a:spLocks noChangeArrowheads="1"/>
          </p:cNvSpPr>
          <p:nvPr/>
        </p:nvSpPr>
        <p:spPr bwMode="auto">
          <a:xfrm>
            <a:off x="457200" y="3148014"/>
            <a:ext cx="1353256" cy="46166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a:ea typeface="+mn-ea"/>
                <a:cs typeface="+mn-cs"/>
              </a:rPr>
              <a:t>$100,000</a:t>
            </a:r>
          </a:p>
        </p:txBody>
      </p:sp>
      <p:sp>
        <p:nvSpPr>
          <p:cNvPr id="585736" name="Text Box 8"/>
          <p:cNvSpPr txBox="1">
            <a:spLocks noChangeArrowheads="1"/>
          </p:cNvSpPr>
          <p:nvPr/>
        </p:nvSpPr>
        <p:spPr bwMode="auto">
          <a:xfrm>
            <a:off x="3244853" y="2659856"/>
            <a:ext cx="925253" cy="794064"/>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Gains </a:t>
            </a:r>
          </a:p>
          <a:p>
            <a:pPr marL="0" marR="0" lvl="0" indent="0" algn="l" defTabSz="457200" rtl="0" eaLnBrk="0" fontAlgn="auto" latinLnBrk="0" hangingPunct="0">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Become</a:t>
            </a:r>
          </a:p>
          <a:p>
            <a:pPr marL="0" marR="0" lvl="0" indent="0" algn="l" defTabSz="457200" rtl="0" eaLnBrk="0" fontAlgn="auto" latinLnBrk="0" hangingPunct="0">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Principal</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5737" name="Text Box 9"/>
          <p:cNvSpPr txBox="1">
            <a:spLocks noChangeArrowheads="1"/>
          </p:cNvSpPr>
          <p:nvPr/>
        </p:nvSpPr>
        <p:spPr bwMode="auto">
          <a:xfrm>
            <a:off x="228600" y="4366024"/>
            <a:ext cx="8686800" cy="430887"/>
          </a:xfrm>
          <a:prstGeom prst="rect">
            <a:avLst/>
          </a:prstGeom>
          <a:noFill/>
          <a:ln w="9525">
            <a:noFill/>
            <a:miter lim="800000"/>
            <a:headEnd/>
            <a:tailEnd/>
          </a:ln>
          <a:effectLst/>
        </p:spPr>
        <p:txBody>
          <a:bodyPr>
            <a:spAutoFit/>
          </a:body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Times New Roman" pitchFamily="18" charset="0"/>
              </a:rPr>
              <a:t>That is a</a:t>
            </a:r>
            <a:r>
              <a:rPr kumimoji="0" lang="en-US" sz="2000" b="1" i="0" u="none" strike="noStrike" kern="1200" cap="none" spc="0" normalizeH="0" baseline="0" noProof="0" dirty="0">
                <a:ln>
                  <a:noFill/>
                </a:ln>
                <a:solidFill>
                  <a:prstClr val="black"/>
                </a:solidFill>
                <a:effectLst/>
                <a:uLnTx/>
                <a:uFillTx/>
                <a:latin typeface="Calibri"/>
                <a:ea typeface="+mn-ea"/>
                <a:cs typeface="Times New Roman" pitchFamily="18" charset="0"/>
              </a:rPr>
              <a:t> </a:t>
            </a:r>
            <a:r>
              <a:rPr kumimoji="0" lang="en-US" sz="2200" b="1" i="0" u="none" strike="noStrike" kern="1200" cap="none" spc="0" normalizeH="0" baseline="0" noProof="0" dirty="0">
                <a:ln>
                  <a:noFill/>
                </a:ln>
                <a:solidFill>
                  <a:srgbClr val="006600"/>
                </a:solidFill>
                <a:effectLst/>
                <a:uLnTx/>
                <a:uFillTx/>
                <a:latin typeface="Calibri"/>
                <a:ea typeface="+mn-ea"/>
                <a:cs typeface="Times New Roman" pitchFamily="18" charset="0"/>
              </a:rPr>
              <a:t>$11,705</a:t>
            </a:r>
            <a:r>
              <a:rPr kumimoji="0" lang="en-US" sz="2000" b="1" i="0" u="none" strike="noStrike" kern="1200" cap="none" spc="0" normalizeH="0" baseline="0" noProof="0" dirty="0">
                <a:ln>
                  <a:noFill/>
                </a:ln>
                <a:solidFill>
                  <a:prstClr val="black"/>
                </a:solidFill>
                <a:effectLst/>
                <a:uLnTx/>
                <a:uFillTx/>
                <a:latin typeface="Calibri"/>
                <a:ea typeface="+mn-ea"/>
                <a:cs typeface="Times New Roman" pitchFamily="18" charset="0"/>
              </a:rPr>
              <a:t> </a:t>
            </a:r>
            <a:r>
              <a:rPr kumimoji="0" lang="en-US" sz="2000" b="1" i="0" u="none" strike="noStrike" kern="1200" cap="none" spc="0" normalizeH="0" baseline="0" noProof="0" dirty="0">
                <a:ln>
                  <a:noFill/>
                </a:ln>
                <a:solidFill>
                  <a:srgbClr val="000000"/>
                </a:solidFill>
                <a:effectLst/>
                <a:uLnTx/>
                <a:uFillTx/>
                <a:latin typeface="Calibri"/>
                <a:ea typeface="+mn-ea"/>
                <a:cs typeface="Times New Roman" pitchFamily="18" charset="0"/>
              </a:rPr>
              <a:t>difference because of the annual lock in and reset.</a:t>
            </a:r>
          </a:p>
        </p:txBody>
      </p:sp>
      <p:sp>
        <p:nvSpPr>
          <p:cNvPr id="585738" name="Text Box 10"/>
          <p:cNvSpPr txBox="1">
            <a:spLocks noChangeArrowheads="1"/>
          </p:cNvSpPr>
          <p:nvPr/>
        </p:nvSpPr>
        <p:spPr bwMode="auto">
          <a:xfrm>
            <a:off x="1898650" y="2752726"/>
            <a:ext cx="720069" cy="46166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a:ea typeface="+mn-ea"/>
                <a:cs typeface="+mn-cs"/>
              </a:rPr>
              <a:t>10%</a:t>
            </a:r>
          </a:p>
        </p:txBody>
      </p:sp>
      <p:sp>
        <p:nvSpPr>
          <p:cNvPr id="585740" name="Text Box 12"/>
          <p:cNvSpPr txBox="1">
            <a:spLocks noChangeArrowheads="1"/>
          </p:cNvSpPr>
          <p:nvPr/>
        </p:nvSpPr>
        <p:spPr bwMode="auto">
          <a:xfrm>
            <a:off x="3092452" y="2233614"/>
            <a:ext cx="1353256" cy="46166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a:ea typeface="+mn-ea"/>
                <a:cs typeface="+mn-cs"/>
              </a:rPr>
              <a:t>$110,000</a:t>
            </a:r>
          </a:p>
        </p:txBody>
      </p:sp>
      <p:sp>
        <p:nvSpPr>
          <p:cNvPr id="585741" name="Text Box 13"/>
          <p:cNvSpPr txBox="1">
            <a:spLocks noChangeArrowheads="1"/>
          </p:cNvSpPr>
          <p:nvPr/>
        </p:nvSpPr>
        <p:spPr bwMode="auto">
          <a:xfrm>
            <a:off x="4648200" y="3719514"/>
            <a:ext cx="1197764" cy="46166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CC0000"/>
                </a:solidFill>
                <a:effectLst/>
                <a:uLnTx/>
                <a:uFillTx/>
                <a:latin typeface="Calibri"/>
                <a:ea typeface="+mn-ea"/>
                <a:cs typeface="+mn-cs"/>
              </a:rPr>
              <a:t>$99,000</a:t>
            </a:r>
          </a:p>
        </p:txBody>
      </p:sp>
      <p:sp>
        <p:nvSpPr>
          <p:cNvPr id="585742" name="Text Box 14"/>
          <p:cNvSpPr txBox="1">
            <a:spLocks noChangeArrowheads="1"/>
          </p:cNvSpPr>
          <p:nvPr/>
        </p:nvSpPr>
        <p:spPr bwMode="auto">
          <a:xfrm>
            <a:off x="4367215" y="3164682"/>
            <a:ext cx="761747" cy="430887"/>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200" b="1" i="1" u="none" strike="noStrike" kern="1200" cap="none" spc="0" normalizeH="0" baseline="0" noProof="0" dirty="0">
                <a:ln>
                  <a:noFill/>
                </a:ln>
                <a:solidFill>
                  <a:srgbClr val="CC0000"/>
                </a:solidFill>
                <a:effectLst/>
                <a:uLnTx/>
                <a:uFillTx/>
                <a:latin typeface="Calibri"/>
                <a:ea typeface="+mn-ea"/>
                <a:cs typeface="+mn-cs"/>
              </a:rPr>
              <a:t>-10%</a:t>
            </a:r>
          </a:p>
        </p:txBody>
      </p:sp>
      <p:grpSp>
        <p:nvGrpSpPr>
          <p:cNvPr id="2" name="Group 16"/>
          <p:cNvGrpSpPr>
            <a:grpSpLocks/>
          </p:cNvGrpSpPr>
          <p:nvPr/>
        </p:nvGrpSpPr>
        <p:grpSpPr bwMode="auto">
          <a:xfrm>
            <a:off x="7010408" y="1497807"/>
            <a:ext cx="1352551" cy="1883569"/>
            <a:chOff x="4416" y="1258"/>
            <a:chExt cx="852" cy="1582"/>
          </a:xfrm>
        </p:grpSpPr>
        <p:sp>
          <p:nvSpPr>
            <p:cNvPr id="585745" name="Rectangle 17"/>
            <p:cNvSpPr>
              <a:spLocks noChangeArrowheads="1"/>
            </p:cNvSpPr>
            <p:nvPr/>
          </p:nvSpPr>
          <p:spPr bwMode="auto">
            <a:xfrm>
              <a:off x="4416" y="1258"/>
              <a:ext cx="852" cy="388"/>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a:ea typeface="+mn-ea"/>
                  <a:cs typeface="+mn-cs"/>
                </a:rPr>
                <a:t>$115,500</a:t>
              </a:r>
            </a:p>
          </p:txBody>
        </p:sp>
        <p:sp>
          <p:nvSpPr>
            <p:cNvPr id="585746" name="Rectangle 18"/>
            <p:cNvSpPr>
              <a:spLocks noChangeArrowheads="1"/>
            </p:cNvSpPr>
            <p:nvPr/>
          </p:nvSpPr>
          <p:spPr bwMode="auto">
            <a:xfrm>
              <a:off x="4416" y="2452"/>
              <a:ext cx="852" cy="388"/>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6600"/>
                  </a:solidFill>
                  <a:effectLst/>
                  <a:uLnTx/>
                  <a:uFillTx/>
                  <a:latin typeface="Calibri"/>
                  <a:ea typeface="+mn-ea"/>
                  <a:cs typeface="+mn-cs"/>
                </a:rPr>
                <a:t>$103,950</a:t>
              </a:r>
            </a:p>
          </p:txBody>
        </p:sp>
      </p:grpSp>
      <p:grpSp>
        <p:nvGrpSpPr>
          <p:cNvPr id="3" name="Group 19"/>
          <p:cNvGrpSpPr>
            <a:grpSpLocks/>
          </p:cNvGrpSpPr>
          <p:nvPr/>
        </p:nvGrpSpPr>
        <p:grpSpPr bwMode="auto">
          <a:xfrm>
            <a:off x="6553202" y="2062165"/>
            <a:ext cx="641350" cy="1947863"/>
            <a:chOff x="4128" y="1732"/>
            <a:chExt cx="404" cy="1636"/>
          </a:xfrm>
        </p:grpSpPr>
        <p:sp>
          <p:nvSpPr>
            <p:cNvPr id="585748" name="Rectangle 20"/>
            <p:cNvSpPr>
              <a:spLocks noChangeArrowheads="1"/>
            </p:cNvSpPr>
            <p:nvPr/>
          </p:nvSpPr>
          <p:spPr bwMode="auto">
            <a:xfrm>
              <a:off x="4128" y="1732"/>
              <a:ext cx="356" cy="388"/>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6600"/>
                  </a:solidFill>
                  <a:effectLst/>
                  <a:uLnTx/>
                  <a:uFillTx/>
                  <a:latin typeface="Calibri"/>
                  <a:ea typeface="+mn-ea"/>
                  <a:cs typeface="+mn-cs"/>
                </a:rPr>
                <a:t>5%</a:t>
              </a:r>
            </a:p>
          </p:txBody>
        </p:sp>
        <p:sp>
          <p:nvSpPr>
            <p:cNvPr id="585749" name="Rectangle 21"/>
            <p:cNvSpPr>
              <a:spLocks noChangeArrowheads="1"/>
            </p:cNvSpPr>
            <p:nvPr/>
          </p:nvSpPr>
          <p:spPr bwMode="auto">
            <a:xfrm>
              <a:off x="4176" y="2980"/>
              <a:ext cx="356" cy="388"/>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6600"/>
                  </a:solidFill>
                  <a:effectLst/>
                  <a:uLnTx/>
                  <a:uFillTx/>
                  <a:latin typeface="Calibri"/>
                  <a:ea typeface="+mn-ea"/>
                  <a:cs typeface="+mn-cs"/>
                </a:rPr>
                <a:t>5%</a:t>
              </a:r>
            </a:p>
          </p:txBody>
        </p:sp>
      </p:grpSp>
      <p:sp>
        <p:nvSpPr>
          <p:cNvPr id="585750" name="Rectangle 22"/>
          <p:cNvSpPr>
            <a:spLocks noChangeArrowheads="1"/>
          </p:cNvSpPr>
          <p:nvPr/>
        </p:nvSpPr>
        <p:spPr bwMode="auto">
          <a:xfrm>
            <a:off x="8058152" y="2292519"/>
            <a:ext cx="785793" cy="507831"/>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A50021"/>
                </a:solidFill>
                <a:effectLst/>
                <a:uLnTx/>
                <a:uFillTx/>
                <a:latin typeface="Calibri"/>
                <a:ea typeface="+mn-ea"/>
                <a:cs typeface="+mn-cs"/>
              </a:rPr>
              <a:t>11%</a:t>
            </a:r>
          </a:p>
        </p:txBody>
      </p:sp>
      <p:sp>
        <p:nvSpPr>
          <p:cNvPr id="585751" name="AutoShape 23"/>
          <p:cNvSpPr>
            <a:spLocks noChangeArrowheads="1"/>
          </p:cNvSpPr>
          <p:nvPr/>
        </p:nvSpPr>
        <p:spPr bwMode="auto">
          <a:xfrm>
            <a:off x="8420100" y="1885950"/>
            <a:ext cx="152400" cy="457200"/>
          </a:xfrm>
          <a:prstGeom prst="upArrow">
            <a:avLst>
              <a:gd name="adj1" fmla="val 50000"/>
              <a:gd name="adj2" fmla="val 100000"/>
            </a:avLst>
          </a:prstGeom>
          <a:solidFill>
            <a:srgbClr val="A50021"/>
          </a:solidFill>
          <a:ln w="9525">
            <a:solidFill>
              <a:srgbClr val="A50021"/>
            </a:solidFill>
            <a:miter lim="800000"/>
            <a:headEnd/>
            <a:tailEnd/>
          </a:ln>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srgbClr val="A50021"/>
              </a:solidFill>
              <a:effectLst/>
              <a:uLnTx/>
              <a:uFillTx/>
              <a:latin typeface="Times New Roman" pitchFamily="18" charset="0"/>
              <a:ea typeface="+mn-ea"/>
              <a:cs typeface="+mn-cs"/>
            </a:endParaRPr>
          </a:p>
        </p:txBody>
      </p:sp>
      <p:sp>
        <p:nvSpPr>
          <p:cNvPr id="585752" name="AutoShape 24"/>
          <p:cNvSpPr>
            <a:spLocks noChangeArrowheads="1"/>
          </p:cNvSpPr>
          <p:nvPr/>
        </p:nvSpPr>
        <p:spPr bwMode="auto">
          <a:xfrm>
            <a:off x="8420100" y="2771775"/>
            <a:ext cx="152400" cy="457200"/>
          </a:xfrm>
          <a:prstGeom prst="downArrow">
            <a:avLst>
              <a:gd name="adj1" fmla="val 50000"/>
              <a:gd name="adj2" fmla="val 100000"/>
            </a:avLst>
          </a:prstGeom>
          <a:solidFill>
            <a:srgbClr val="A50021"/>
          </a:solidFill>
          <a:ln w="9525">
            <a:solidFill>
              <a:srgbClr val="A50021"/>
            </a:solidFill>
            <a:miter lim="800000"/>
            <a:headEnd/>
            <a:tailEnd/>
          </a:ln>
          <a:scene3d>
            <a:camera prst="orthographicFront"/>
            <a:lightRig rig="threePt" dir="t"/>
          </a:scene3d>
          <a:sp3d>
            <a:bevelT/>
          </a:sp3d>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 Box 12"/>
          <p:cNvSpPr txBox="1">
            <a:spLocks noChangeArrowheads="1"/>
          </p:cNvSpPr>
          <p:nvPr/>
        </p:nvSpPr>
        <p:spPr bwMode="auto">
          <a:xfrm>
            <a:off x="4515306" y="2233614"/>
            <a:ext cx="1353256" cy="46166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a:ea typeface="+mn-ea"/>
                <a:cs typeface="+mn-cs"/>
              </a:rPr>
              <a:t>$110,000</a:t>
            </a:r>
          </a:p>
        </p:txBody>
      </p:sp>
      <p:sp>
        <p:nvSpPr>
          <p:cNvPr id="25" name="Rectangle 24"/>
          <p:cNvSpPr/>
          <p:nvPr/>
        </p:nvSpPr>
        <p:spPr bwMode="auto">
          <a:xfrm>
            <a:off x="0" y="2214564"/>
            <a:ext cx="3152775" cy="3643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27" name="Text Box 11"/>
          <p:cNvSpPr txBox="1">
            <a:spLocks noChangeArrowheads="1"/>
          </p:cNvSpPr>
          <p:nvPr/>
        </p:nvSpPr>
        <p:spPr bwMode="auto">
          <a:xfrm>
            <a:off x="593889" y="0"/>
            <a:ext cx="7871381" cy="1323439"/>
          </a:xfrm>
          <a:prstGeom prst="rect">
            <a:avLst/>
          </a:prstGeom>
          <a:noFill/>
          <a:ln w="9525">
            <a:noFill/>
            <a:miter lim="800000"/>
            <a:headEnd/>
            <a:tailEnd/>
          </a:ln>
          <a:effectLst/>
        </p:spPr>
        <p:txBody>
          <a:bodyPr wrap="square">
            <a:spAutoFit/>
            <a:scene3d>
              <a:camera prst="orthographicFront"/>
              <a:lightRig rig="threePt" dir="t"/>
            </a:scene3d>
            <a:sp3d extrusionH="57150">
              <a:bevelT w="38100" h="38100"/>
            </a:sp3d>
          </a:bodyPr>
          <a:lstStyle/>
          <a:p>
            <a:pPr marL="0" marR="0" lvl="0" indent="0" algn="ctr" defTabSz="457200" rtl="0" eaLnBrk="0" fontAlgn="auto" latinLnBrk="0" hangingPunct="0">
              <a:lnSpc>
                <a:spcPct val="100000"/>
              </a:lnSpc>
              <a:spcBef>
                <a:spcPts val="0"/>
              </a:spcBef>
              <a:spcAft>
                <a:spcPts val="0"/>
              </a:spcAft>
              <a:buClrTx/>
              <a:buSzPct val="135000"/>
              <a:buFontTx/>
              <a:buNone/>
              <a:tabLst/>
              <a:defRPr/>
            </a:pPr>
            <a:r>
              <a:rPr kumimoji="0" lang="en-US" sz="4000" b="1" i="1"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Times New Roman" pitchFamily="18" charset="0"/>
              </a:rPr>
              <a:t>The Powerful Advantage of </a:t>
            </a:r>
          </a:p>
          <a:p>
            <a:pPr marL="0" marR="0" lvl="0" indent="0" algn="ctr" defTabSz="457200" rtl="0" eaLnBrk="0" fontAlgn="auto" latinLnBrk="0" hangingPunct="0">
              <a:lnSpc>
                <a:spcPct val="100000"/>
              </a:lnSpc>
              <a:spcBef>
                <a:spcPts val="0"/>
              </a:spcBef>
              <a:spcAft>
                <a:spcPts val="0"/>
              </a:spcAft>
              <a:buClrTx/>
              <a:buSzPct val="135000"/>
              <a:buFontTx/>
              <a:buNone/>
              <a:tabLst/>
              <a:defRPr/>
            </a:pPr>
            <a:r>
              <a:rPr kumimoji="0" lang="en-US" sz="4000" b="1" i="1" u="none" strike="noStrike" kern="1200" cap="none" spc="0" normalizeH="0" baseline="0" noProof="0" dirty="0">
                <a:ln>
                  <a:noFill/>
                </a:ln>
                <a:solidFill>
                  <a:srgbClr val="FF00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Times New Roman" pitchFamily="18" charset="0"/>
              </a:rPr>
              <a:t>Locking in </a:t>
            </a:r>
            <a:r>
              <a:rPr kumimoji="0" lang="en-US" sz="4000" b="1" i="1"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Times New Roman" pitchFamily="18" charset="0"/>
              </a:rPr>
              <a:t>Annual</a:t>
            </a:r>
            <a:r>
              <a:rPr kumimoji="0" lang="en-US" sz="4000" b="1" i="1" u="none" strike="noStrike" kern="1200" cap="none" spc="0" normalizeH="0" baseline="0" noProof="0" dirty="0">
                <a:ln>
                  <a:noFill/>
                </a:ln>
                <a:solidFill>
                  <a:srgbClr val="FF00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Times New Roman" pitchFamily="18" charset="0"/>
              </a:rPr>
              <a:t> </a:t>
            </a:r>
            <a:r>
              <a:rPr kumimoji="0" lang="en-US" sz="4000" b="1" i="1"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Times New Roman" pitchFamily="18" charset="0"/>
              </a:rPr>
              <a:t>Gains</a:t>
            </a:r>
          </a:p>
        </p:txBody>
      </p:sp>
    </p:spTree>
    <p:extLst>
      <p:ext uri="{BB962C8B-B14F-4D97-AF65-F5344CB8AC3E}">
        <p14:creationId xmlns:p14="http://schemas.microsoft.com/office/powerpoint/2010/main" val="2590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57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57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573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57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57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85732"/>
                                        </p:tgtEl>
                                        <p:attrNameLst>
                                          <p:attrName>style.visibility</p:attrName>
                                        </p:attrNameLst>
                                      </p:cBhvr>
                                      <p:to>
                                        <p:strVal val="visible"/>
                                      </p:to>
                                    </p:set>
                                    <p:animEffect transition="in" filter="dissolve">
                                      <p:cBhvr>
                                        <p:cTn id="24" dur="500"/>
                                        <p:tgtEl>
                                          <p:spTgt spid="585732"/>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85742"/>
                                        </p:tgtEl>
                                        <p:attrNameLst>
                                          <p:attrName>style.visibility</p:attrName>
                                        </p:attrNameLst>
                                      </p:cBhvr>
                                      <p:to>
                                        <p:strVal val="visible"/>
                                      </p:to>
                                    </p:set>
                                    <p:animEffect transition="in" filter="wipe(down)">
                                      <p:cBhvr>
                                        <p:cTn id="28" dur="500"/>
                                        <p:tgtEl>
                                          <p:spTgt spid="5857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85741"/>
                                        </p:tgtEl>
                                        <p:attrNameLst>
                                          <p:attrName>style.visibility</p:attrName>
                                        </p:attrNameLst>
                                      </p:cBhvr>
                                      <p:to>
                                        <p:strVal val="visible"/>
                                      </p:to>
                                    </p:set>
                                    <p:animEffect transition="in" filter="wipe(down)">
                                      <p:cBhvr>
                                        <p:cTn id="33" dur="500"/>
                                        <p:tgtEl>
                                          <p:spTgt spid="58574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6937"/>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8574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2" presetClass="entr" presetSubtype="8" accel="50000" decel="5000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000" fill="hold"/>
                                        <p:tgtEl>
                                          <p:spTgt spid="24"/>
                                        </p:tgtEl>
                                        <p:attrNameLst>
                                          <p:attrName>ppt_x</p:attrName>
                                        </p:attrNameLst>
                                      </p:cBhvr>
                                      <p:tavLst>
                                        <p:tav tm="0">
                                          <p:val>
                                            <p:strVal val="0-#ppt_w/2"/>
                                          </p:val>
                                        </p:tav>
                                        <p:tav tm="100000">
                                          <p:val>
                                            <p:strVal val="#ppt_x"/>
                                          </p:val>
                                        </p:tav>
                                      </p:tavLst>
                                    </p:anim>
                                    <p:anim calcmode="lin" valueType="num">
                                      <p:cBhvr additive="base">
                                        <p:cTn id="45"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6938"/>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5750"/>
                                        </p:tgtEl>
                                        <p:attrNameLst>
                                          <p:attrName>style.visibility</p:attrName>
                                        </p:attrNameLst>
                                      </p:cBhvr>
                                      <p:to>
                                        <p:strVal val="visible"/>
                                      </p:to>
                                    </p:set>
                                  </p:childTnLst>
                                </p:cTn>
                              </p:par>
                              <p:par>
                                <p:cTn id="59" presetID="22" presetClass="entr" presetSubtype="4" fill="hold" grpId="0" nodeType="withEffect">
                                  <p:stCondLst>
                                    <p:cond delay="0"/>
                                  </p:stCondLst>
                                  <p:childTnLst>
                                    <p:set>
                                      <p:cBhvr>
                                        <p:cTn id="60" dur="1" fill="hold">
                                          <p:stCondLst>
                                            <p:cond delay="0"/>
                                          </p:stCondLst>
                                        </p:cTn>
                                        <p:tgtEl>
                                          <p:spTgt spid="585751"/>
                                        </p:tgtEl>
                                        <p:attrNameLst>
                                          <p:attrName>style.visibility</p:attrName>
                                        </p:attrNameLst>
                                      </p:cBhvr>
                                      <p:to>
                                        <p:strVal val="visible"/>
                                      </p:to>
                                    </p:set>
                                    <p:animEffect transition="in" filter="wipe(down)">
                                      <p:cBhvr>
                                        <p:cTn id="61" dur="500"/>
                                        <p:tgtEl>
                                          <p:spTgt spid="58575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85752"/>
                                        </p:tgtEl>
                                        <p:attrNameLst>
                                          <p:attrName>style.visibility</p:attrName>
                                        </p:attrNameLst>
                                      </p:cBhvr>
                                      <p:to>
                                        <p:strVal val="visible"/>
                                      </p:to>
                                    </p:set>
                                    <p:animEffect transition="in" filter="wipe(up)">
                                      <p:cBhvr>
                                        <p:cTn id="64" dur="500"/>
                                        <p:tgtEl>
                                          <p:spTgt spid="585752"/>
                                        </p:tgtEl>
                                      </p:cBhvr>
                                    </p:animEffect>
                                  </p:childTnLst>
                                </p:cTn>
                              </p:par>
                              <p:par>
                                <p:cTn id="65" presetID="23" presetClass="entr" presetSubtype="16" fill="hold" grpId="0" nodeType="withEffect">
                                  <p:stCondLst>
                                    <p:cond delay="0"/>
                                  </p:stCondLst>
                                  <p:childTnLst>
                                    <p:set>
                                      <p:cBhvr>
                                        <p:cTn id="66" dur="1" fill="hold">
                                          <p:stCondLst>
                                            <p:cond delay="0"/>
                                          </p:stCondLst>
                                        </p:cTn>
                                        <p:tgtEl>
                                          <p:spTgt spid="585737"/>
                                        </p:tgtEl>
                                        <p:attrNameLst>
                                          <p:attrName>style.visibility</p:attrName>
                                        </p:attrNameLst>
                                      </p:cBhvr>
                                      <p:to>
                                        <p:strVal val="visible"/>
                                      </p:to>
                                    </p:set>
                                    <p:anim calcmode="lin" valueType="num">
                                      <p:cBhvr>
                                        <p:cTn id="67" dur="500" fill="hold"/>
                                        <p:tgtEl>
                                          <p:spTgt spid="585737"/>
                                        </p:tgtEl>
                                        <p:attrNameLst>
                                          <p:attrName>ppt_w</p:attrName>
                                        </p:attrNameLst>
                                      </p:cBhvr>
                                      <p:tavLst>
                                        <p:tav tm="0">
                                          <p:val>
                                            <p:fltVal val="0"/>
                                          </p:val>
                                        </p:tav>
                                        <p:tav tm="100000">
                                          <p:val>
                                            <p:strVal val="#ppt_w"/>
                                          </p:val>
                                        </p:tav>
                                      </p:tavLst>
                                    </p:anim>
                                    <p:anim calcmode="lin" valueType="num">
                                      <p:cBhvr>
                                        <p:cTn id="68" dur="500" fill="hold"/>
                                        <p:tgtEl>
                                          <p:spTgt spid="5857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5" grpId="0" autoUpdateAnimBg="0"/>
      <p:bldP spid="585736" grpId="0" autoUpdateAnimBg="0"/>
      <p:bldP spid="585737" grpId="0" autoUpdateAnimBg="0"/>
      <p:bldP spid="585738" grpId="0" autoUpdateAnimBg="0"/>
      <p:bldP spid="585740" grpId="0" autoUpdateAnimBg="0"/>
      <p:bldP spid="585740" grpId="1"/>
      <p:bldP spid="585741" grpId="0" autoUpdateAnimBg="0"/>
      <p:bldP spid="585742" grpId="0" autoUpdateAnimBg="0"/>
      <p:bldP spid="585750" grpId="0"/>
      <p:bldP spid="585751" grpId="0" animBg="1"/>
      <p:bldP spid="585752" grpId="0" animBg="1"/>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name="Bitmap Image" r:id="rId3" imgW="7733333" imgH="5800000" progId="PBrush">
                  <p:embed/>
                </p:oleObj>
              </mc:Choice>
              <mc:Fallback>
                <p:oleObj name="Bitmap Image" r:id="rId3" imgW="7733333" imgH="5800000" progId="PBrush">
                  <p:embed/>
                  <p:pic>
                    <p:nvPicPr>
                      <p:cNvPr id="92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Chart 17"/>
          <p:cNvGraphicFramePr/>
          <p:nvPr>
            <p:extLst>
              <p:ext uri="{D42A27DB-BD31-4B8C-83A1-F6EECF244321}">
                <p14:modId xmlns:p14="http://schemas.microsoft.com/office/powerpoint/2010/main" val="1210505589"/>
              </p:ext>
            </p:extLst>
          </p:nvPr>
        </p:nvGraphicFramePr>
        <p:xfrm>
          <a:off x="152400" y="609861"/>
          <a:ext cx="8839200" cy="4190739"/>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1101224" y="971550"/>
            <a:ext cx="1413376"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$103,950</a:t>
            </a:r>
          </a:p>
        </p:txBody>
      </p:sp>
      <p:sp>
        <p:nvSpPr>
          <p:cNvPr id="12" name="Rectangle 11"/>
          <p:cNvSpPr/>
          <p:nvPr/>
        </p:nvSpPr>
        <p:spPr>
          <a:xfrm flipH="1">
            <a:off x="1049055" y="1428750"/>
            <a:ext cx="1465545" cy="438582"/>
          </a:xfrm>
          <a:prstGeom prst="rect">
            <a:avLst/>
          </a:prstGeom>
          <a:noFill/>
          <a:ln>
            <a:noFill/>
          </a:ln>
        </p:spPr>
        <p:txBody>
          <a:bodyPr wrap="square">
            <a:spAutoFit/>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003300"/>
                </a:solidFill>
                <a:effectLst/>
                <a:uLnTx/>
                <a:uFillTx/>
                <a:latin typeface="Arial" pitchFamily="34" charset="0"/>
                <a:ea typeface="+mn-ea"/>
                <a:cs typeface="Arial" pitchFamily="34" charset="0"/>
              </a:rPr>
              <a:t>1,447</a:t>
            </a:r>
          </a:p>
        </p:txBody>
      </p:sp>
      <p:sp>
        <p:nvSpPr>
          <p:cNvPr id="16" name="Flowchart: Connector 15"/>
          <p:cNvSpPr/>
          <p:nvPr/>
        </p:nvSpPr>
        <p:spPr>
          <a:xfrm>
            <a:off x="1753644" y="1770786"/>
            <a:ext cx="175364" cy="145696"/>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266172" y="-21263"/>
            <a:ext cx="6875745" cy="677108"/>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mn-cs"/>
              </a:rPr>
              <a:t>How the Market Works</a:t>
            </a:r>
          </a:p>
        </p:txBody>
      </p:sp>
      <p:sp>
        <p:nvSpPr>
          <p:cNvPr id="22" name="Flowchart: Connector 21"/>
          <p:cNvSpPr/>
          <p:nvPr/>
        </p:nvSpPr>
        <p:spPr>
          <a:xfrm>
            <a:off x="4897677" y="3706059"/>
            <a:ext cx="175364" cy="145696"/>
          </a:xfrm>
          <a:prstGeom prst="flowChartConnector">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lowchart: Connector 22"/>
          <p:cNvSpPr/>
          <p:nvPr/>
        </p:nvSpPr>
        <p:spPr>
          <a:xfrm>
            <a:off x="8192022" y="1864733"/>
            <a:ext cx="175364" cy="145696"/>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40"/>
          <p:cNvGrpSpPr/>
          <p:nvPr/>
        </p:nvGrpSpPr>
        <p:grpSpPr>
          <a:xfrm>
            <a:off x="6936008" y="1490803"/>
            <a:ext cx="2040482" cy="2408948"/>
            <a:chOff x="6936008" y="1987736"/>
            <a:chExt cx="2040482" cy="3211931"/>
          </a:xfrm>
        </p:grpSpPr>
        <p:sp>
          <p:nvSpPr>
            <p:cNvPr id="21" name="Rectangle 20"/>
            <p:cNvSpPr/>
            <p:nvPr/>
          </p:nvSpPr>
          <p:spPr>
            <a:xfrm flipH="1">
              <a:off x="7510945" y="1987736"/>
              <a:ext cx="1465545" cy="584776"/>
            </a:xfrm>
            <a:prstGeom prst="rect">
              <a:avLst/>
            </a:prstGeom>
            <a:noFill/>
            <a:ln>
              <a:noFill/>
            </a:ln>
          </p:spPr>
          <p:txBody>
            <a:bodyPr wrap="square">
              <a:spAutoFit/>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1,140</a:t>
              </a:r>
            </a:p>
          </p:txBody>
        </p:sp>
        <p:grpSp>
          <p:nvGrpSpPr>
            <p:cNvPr id="3" name="Group 39"/>
            <p:cNvGrpSpPr/>
            <p:nvPr/>
          </p:nvGrpSpPr>
          <p:grpSpPr>
            <a:xfrm>
              <a:off x="6936008" y="2789491"/>
              <a:ext cx="1529523" cy="2410176"/>
              <a:chOff x="6936008" y="2789491"/>
              <a:chExt cx="1529523" cy="2410176"/>
            </a:xfrm>
          </p:grpSpPr>
          <p:sp>
            <p:nvSpPr>
              <p:cNvPr id="8" name="Rectangle 7"/>
              <p:cNvSpPr/>
              <p:nvPr/>
            </p:nvSpPr>
            <p:spPr>
              <a:xfrm>
                <a:off x="6936008" y="3191170"/>
                <a:ext cx="1261884" cy="947952"/>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26.46%</a:t>
                </a:r>
              </a:p>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No Cap</a:t>
                </a:r>
              </a:p>
            </p:txBody>
          </p:sp>
          <p:sp>
            <p:nvSpPr>
              <p:cNvPr id="10" name="Up Arrow 9"/>
              <p:cNvSpPr/>
              <p:nvPr/>
            </p:nvSpPr>
            <p:spPr bwMode="auto">
              <a:xfrm>
                <a:off x="8103581" y="2789491"/>
                <a:ext cx="361950" cy="2410176"/>
              </a:xfrm>
              <a:prstGeom prst="upArrow">
                <a:avLst/>
              </a:prstGeom>
              <a:solidFill>
                <a:srgbClr val="00B05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grpSp>
      </p:grpSp>
      <p:grpSp>
        <p:nvGrpSpPr>
          <p:cNvPr id="4" name="Group 38"/>
          <p:cNvGrpSpPr/>
          <p:nvPr/>
        </p:nvGrpSpPr>
        <p:grpSpPr>
          <a:xfrm>
            <a:off x="1652677" y="2054540"/>
            <a:ext cx="4071718" cy="1807632"/>
            <a:chOff x="1652677" y="2739387"/>
            <a:chExt cx="4071718" cy="2410176"/>
          </a:xfrm>
        </p:grpSpPr>
        <p:grpSp>
          <p:nvGrpSpPr>
            <p:cNvPr id="5" name="Group 36"/>
            <p:cNvGrpSpPr/>
            <p:nvPr/>
          </p:nvGrpSpPr>
          <p:grpSpPr>
            <a:xfrm>
              <a:off x="1652677" y="2739387"/>
              <a:ext cx="4071718" cy="2410176"/>
              <a:chOff x="1652677" y="2739387"/>
              <a:chExt cx="4071718" cy="2410176"/>
            </a:xfrm>
          </p:grpSpPr>
          <p:sp>
            <p:nvSpPr>
              <p:cNvPr id="19" name="Rectangle 18"/>
              <p:cNvSpPr/>
              <p:nvPr/>
            </p:nvSpPr>
            <p:spPr>
              <a:xfrm flipH="1">
                <a:off x="4258850" y="4445000"/>
                <a:ext cx="1465545" cy="584776"/>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902</a:t>
                </a:r>
              </a:p>
            </p:txBody>
          </p:sp>
          <p:sp>
            <p:nvSpPr>
              <p:cNvPr id="25" name="Up Arrow 24"/>
              <p:cNvSpPr/>
              <p:nvPr/>
            </p:nvSpPr>
            <p:spPr bwMode="auto">
              <a:xfrm rot="10800000">
                <a:off x="1652677" y="2739387"/>
                <a:ext cx="361950" cy="2410176"/>
              </a:xfrm>
              <a:prstGeom prst="upArrow">
                <a:avLst/>
              </a:prstGeom>
              <a:solidFill>
                <a:srgbClr val="C0000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grpSp>
        <p:sp>
          <p:nvSpPr>
            <p:cNvPr id="37" name="Rectangle 36"/>
            <p:cNvSpPr/>
            <p:nvPr/>
          </p:nvSpPr>
          <p:spPr>
            <a:xfrm>
              <a:off x="2040568" y="3578883"/>
              <a:ext cx="904415" cy="504753"/>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-37%</a:t>
              </a:r>
            </a:p>
          </p:txBody>
        </p:sp>
        <p:sp>
          <p:nvSpPr>
            <p:cNvPr id="26" name="Rectangle 25"/>
            <p:cNvSpPr/>
            <p:nvPr/>
          </p:nvSpPr>
          <p:spPr>
            <a:xfrm>
              <a:off x="2032635" y="4054758"/>
              <a:ext cx="952505" cy="947952"/>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No</a:t>
              </a:r>
            </a:p>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Floor</a:t>
              </a:r>
            </a:p>
          </p:txBody>
        </p:sp>
      </p:grpSp>
      <p:sp>
        <p:nvSpPr>
          <p:cNvPr id="27" name="Rectangle 26"/>
          <p:cNvSpPr/>
          <p:nvPr/>
        </p:nvSpPr>
        <p:spPr>
          <a:xfrm>
            <a:off x="7450285" y="1111666"/>
            <a:ext cx="1423555"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$82,817</a:t>
            </a:r>
          </a:p>
        </p:txBody>
      </p:sp>
      <p:sp>
        <p:nvSpPr>
          <p:cNvPr id="28" name="Up Arrow 27"/>
          <p:cNvSpPr/>
          <p:nvPr/>
        </p:nvSpPr>
        <p:spPr bwMode="auto">
          <a:xfrm rot="5400000">
            <a:off x="4953825" y="-1083295"/>
            <a:ext cx="124693" cy="5470900"/>
          </a:xfrm>
          <a:prstGeom prst="upArrow">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sp>
        <p:nvSpPr>
          <p:cNvPr id="30" name="Rectangle 29"/>
          <p:cNvSpPr/>
          <p:nvPr/>
        </p:nvSpPr>
        <p:spPr bwMode="auto">
          <a:xfrm>
            <a:off x="545910" y="4475613"/>
            <a:ext cx="8393374" cy="15353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9" name="Rectangle 28"/>
          <p:cNvSpPr/>
          <p:nvPr/>
        </p:nvSpPr>
        <p:spPr>
          <a:xfrm flipH="1">
            <a:off x="4292657" y="4407462"/>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mn-ea"/>
                <a:cs typeface="+mn-cs"/>
              </a:rPr>
              <a:t>3/2009</a:t>
            </a:r>
          </a:p>
        </p:txBody>
      </p:sp>
      <p:sp>
        <p:nvSpPr>
          <p:cNvPr id="32" name="Rectangle 31"/>
          <p:cNvSpPr/>
          <p:nvPr/>
        </p:nvSpPr>
        <p:spPr>
          <a:xfrm flipH="1">
            <a:off x="7451680" y="4442095"/>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mn-ea"/>
                <a:cs typeface="+mn-cs"/>
              </a:rPr>
              <a:t>3/2010</a:t>
            </a:r>
          </a:p>
        </p:txBody>
      </p:sp>
      <p:sp>
        <p:nvSpPr>
          <p:cNvPr id="33" name="Rectangle 32"/>
          <p:cNvSpPr/>
          <p:nvPr/>
        </p:nvSpPr>
        <p:spPr>
          <a:xfrm>
            <a:off x="4292657" y="3880081"/>
            <a:ext cx="1443124"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rPr>
              <a:t>$65,489</a:t>
            </a:r>
          </a:p>
        </p:txBody>
      </p:sp>
      <p:sp>
        <p:nvSpPr>
          <p:cNvPr id="31" name="Rectangle 30"/>
          <p:cNvSpPr/>
          <p:nvPr/>
        </p:nvSpPr>
        <p:spPr>
          <a:xfrm flipH="1">
            <a:off x="942992" y="4393611"/>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mn-ea"/>
                <a:cs typeface="+mn-cs"/>
              </a:rPr>
              <a:t>3/2008</a:t>
            </a:r>
          </a:p>
        </p:txBody>
      </p:sp>
      <p:sp>
        <p:nvSpPr>
          <p:cNvPr id="34" name="TextBox 33">
            <a:extLst>
              <a:ext uri="{FF2B5EF4-FFF2-40B4-BE49-F238E27FC236}">
                <a16:creationId xmlns:a16="http://schemas.microsoft.com/office/drawing/2014/main" id="{D3EAE191-4134-4E46-B558-85F1721CB268}"/>
              </a:ext>
            </a:extLst>
          </p:cNvPr>
          <p:cNvSpPr txBox="1"/>
          <p:nvPr/>
        </p:nvSpPr>
        <p:spPr>
          <a:xfrm>
            <a:off x="152400" y="4758406"/>
            <a:ext cx="87422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Fee-based financial planning and investment advisory services are offered by Rauch Advisory LLC, a Registered Investment Advisor in the state of Virginia. Insurance products and services are offered through Equity 1 Inc. Rauch Advisory LLC and Equity 1 Inc are non-affiliated companies.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0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3" presetClass="entr" presetSubtype="16"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name="Bitmap Image" r:id="rId3" imgW="7733333" imgH="5800000" progId="PBrush">
                  <p:embed/>
                </p:oleObj>
              </mc:Choice>
              <mc:Fallback>
                <p:oleObj name="Bitmap Image" r:id="rId3" imgW="7733333" imgH="5800000" progId="PBrush">
                  <p:embed/>
                  <p:pic>
                    <p:nvPicPr>
                      <p:cNvPr id="92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Chart 17"/>
          <p:cNvGraphicFramePr/>
          <p:nvPr>
            <p:extLst>
              <p:ext uri="{D42A27DB-BD31-4B8C-83A1-F6EECF244321}">
                <p14:modId xmlns:p14="http://schemas.microsoft.com/office/powerpoint/2010/main" val="87360252"/>
              </p:ext>
            </p:extLst>
          </p:nvPr>
        </p:nvGraphicFramePr>
        <p:xfrm>
          <a:off x="152400" y="609861"/>
          <a:ext cx="8839200" cy="4285476"/>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1205134" y="895350"/>
            <a:ext cx="1413376"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$115,500</a:t>
            </a:r>
          </a:p>
        </p:txBody>
      </p:sp>
      <p:grpSp>
        <p:nvGrpSpPr>
          <p:cNvPr id="2" name="Group 38"/>
          <p:cNvGrpSpPr/>
          <p:nvPr/>
        </p:nvGrpSpPr>
        <p:grpSpPr>
          <a:xfrm>
            <a:off x="5532525" y="2092118"/>
            <a:ext cx="2933006" cy="1807632"/>
            <a:chOff x="5532525" y="2789491"/>
            <a:chExt cx="2933006" cy="2410176"/>
          </a:xfrm>
        </p:grpSpPr>
        <p:sp>
          <p:nvSpPr>
            <p:cNvPr id="8" name="Rectangle 7"/>
            <p:cNvSpPr/>
            <p:nvPr/>
          </p:nvSpPr>
          <p:spPr>
            <a:xfrm>
              <a:off x="7288870" y="3191170"/>
              <a:ext cx="801823" cy="947952"/>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13%</a:t>
              </a:r>
            </a:p>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Cap</a:t>
              </a:r>
            </a:p>
          </p:txBody>
        </p:sp>
        <p:sp>
          <p:nvSpPr>
            <p:cNvPr id="10" name="Up Arrow 9"/>
            <p:cNvSpPr/>
            <p:nvPr/>
          </p:nvSpPr>
          <p:spPr bwMode="auto">
            <a:xfrm>
              <a:off x="8103581" y="2789491"/>
              <a:ext cx="361950" cy="2410176"/>
            </a:xfrm>
            <a:prstGeom prst="upArrow">
              <a:avLst/>
            </a:prstGeom>
            <a:solidFill>
              <a:srgbClr val="00B05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sp>
          <p:nvSpPr>
            <p:cNvPr id="33" name="Rectangle 32"/>
            <p:cNvSpPr/>
            <p:nvPr/>
          </p:nvSpPr>
          <p:spPr>
            <a:xfrm>
              <a:off x="5532525" y="3248176"/>
              <a:ext cx="1141659" cy="467820"/>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2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26.46%</a:t>
              </a:r>
            </a:p>
          </p:txBody>
        </p:sp>
      </p:grpSp>
      <p:sp>
        <p:nvSpPr>
          <p:cNvPr id="12" name="Rectangle 11"/>
          <p:cNvSpPr/>
          <p:nvPr/>
        </p:nvSpPr>
        <p:spPr>
          <a:xfrm flipH="1">
            <a:off x="1125255" y="1428750"/>
            <a:ext cx="1465545" cy="438582"/>
          </a:xfrm>
          <a:prstGeom prst="rect">
            <a:avLst/>
          </a:prstGeom>
          <a:noFill/>
          <a:ln>
            <a:noFill/>
          </a:ln>
        </p:spPr>
        <p:txBody>
          <a:bodyPr wrap="square">
            <a:spAutoFit/>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003300"/>
                </a:solidFill>
                <a:effectLst/>
                <a:uLnTx/>
                <a:uFillTx/>
                <a:latin typeface="Arial" pitchFamily="34" charset="0"/>
                <a:ea typeface="+mn-ea"/>
                <a:cs typeface="Arial" pitchFamily="34" charset="0"/>
              </a:rPr>
              <a:t>1,447</a:t>
            </a:r>
          </a:p>
        </p:txBody>
      </p:sp>
      <p:sp>
        <p:nvSpPr>
          <p:cNvPr id="16" name="Flowchart: Connector 15"/>
          <p:cNvSpPr/>
          <p:nvPr/>
        </p:nvSpPr>
        <p:spPr>
          <a:xfrm>
            <a:off x="1753644" y="1770786"/>
            <a:ext cx="175364" cy="145696"/>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266172" y="1"/>
            <a:ext cx="6875745" cy="707886"/>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mn-cs"/>
              </a:rPr>
              <a:t>How Index </a:t>
            </a:r>
            <a:r>
              <a:rPr kumimoji="0" lang="en-US" sz="4000" b="1" i="0" u="none" strike="noStrike" kern="120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mn-cs"/>
              </a:rPr>
              <a:t>Reset</a:t>
            </a:r>
            <a:r>
              <a:rPr kumimoji="0" lang="en-US" sz="4000" b="1" i="0" u="none" strike="noStrike" kern="1200" cap="none" spc="0" normalizeH="0" baseline="0" noProof="0" dirty="0">
                <a:ln>
                  <a:noFill/>
                </a:ln>
                <a:solidFill>
                  <a:srgbClr val="003300"/>
                </a:solidFill>
                <a:effectLst>
                  <a:outerShdw blurRad="60007" dist="200025" dir="15000000" sy="30000" kx="-1800000" algn="bl" rotWithShape="0">
                    <a:prstClr val="black">
                      <a:alpha val="32000"/>
                    </a:prstClr>
                  </a:outerShdw>
                </a:effectLst>
                <a:uLnTx/>
                <a:uFillTx/>
                <a:latin typeface="Abadi" panose="020B0604020202020204" pitchFamily="34" charset="0"/>
                <a:ea typeface="+mn-ea"/>
                <a:cs typeface="+mn-cs"/>
              </a:rPr>
              <a:t> Works</a:t>
            </a:r>
          </a:p>
        </p:txBody>
      </p:sp>
      <p:sp>
        <p:nvSpPr>
          <p:cNvPr id="22" name="Flowchart: Connector 21"/>
          <p:cNvSpPr/>
          <p:nvPr/>
        </p:nvSpPr>
        <p:spPr>
          <a:xfrm>
            <a:off x="4897677" y="3706059"/>
            <a:ext cx="175364" cy="145696"/>
          </a:xfrm>
          <a:prstGeom prst="flowChartConnector">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lowchart: Connector 22"/>
          <p:cNvSpPr/>
          <p:nvPr/>
        </p:nvSpPr>
        <p:spPr>
          <a:xfrm>
            <a:off x="8192022" y="1864733"/>
            <a:ext cx="175364" cy="145696"/>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36"/>
          <p:cNvGrpSpPr/>
          <p:nvPr/>
        </p:nvGrpSpPr>
        <p:grpSpPr>
          <a:xfrm>
            <a:off x="1652677" y="2054540"/>
            <a:ext cx="4071718" cy="1807632"/>
            <a:chOff x="1652677" y="2739387"/>
            <a:chExt cx="4071718" cy="2410176"/>
          </a:xfrm>
        </p:grpSpPr>
        <p:sp>
          <p:nvSpPr>
            <p:cNvPr id="19" name="Rectangle 18"/>
            <p:cNvSpPr/>
            <p:nvPr/>
          </p:nvSpPr>
          <p:spPr>
            <a:xfrm flipH="1">
              <a:off x="4258850" y="4445000"/>
              <a:ext cx="1465545" cy="584776"/>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902</a:t>
              </a:r>
            </a:p>
          </p:txBody>
        </p:sp>
        <p:sp>
          <p:nvSpPr>
            <p:cNvPr id="25" name="Up Arrow 24"/>
            <p:cNvSpPr/>
            <p:nvPr/>
          </p:nvSpPr>
          <p:spPr bwMode="auto">
            <a:xfrm rot="10800000">
              <a:off x="1652677" y="2739387"/>
              <a:ext cx="361950" cy="2410176"/>
            </a:xfrm>
            <a:prstGeom prst="upArrow">
              <a:avLst/>
            </a:prstGeom>
            <a:solidFill>
              <a:srgbClr val="C0000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grpSp>
      <p:sp>
        <p:nvSpPr>
          <p:cNvPr id="26" name="Rectangle 25"/>
          <p:cNvSpPr/>
          <p:nvPr/>
        </p:nvSpPr>
        <p:spPr>
          <a:xfrm>
            <a:off x="2041278" y="3052487"/>
            <a:ext cx="952505" cy="710964"/>
          </a:xfrm>
          <a:prstGeom prst="rect">
            <a:avLst/>
          </a:prstGeom>
          <a:noFill/>
          <a:ln>
            <a:noFill/>
          </a:ln>
        </p:spPr>
        <p:txBody>
          <a:bodyPr wrap="none" bIns="0">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0%</a:t>
            </a:r>
          </a:p>
          <a:p>
            <a:pPr marL="342900" marR="0" lvl="0" indent="-342900" algn="ctr" defTabSz="457200" rtl="0" eaLnBrk="1" fontAlgn="auto" latinLnBrk="0" hangingPunct="1">
              <a:lnSpc>
                <a:spcPct val="9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Floor</a:t>
            </a:r>
          </a:p>
        </p:txBody>
      </p:sp>
      <p:sp>
        <p:nvSpPr>
          <p:cNvPr id="27" name="Rectangle 26"/>
          <p:cNvSpPr/>
          <p:nvPr/>
        </p:nvSpPr>
        <p:spPr>
          <a:xfrm>
            <a:off x="7450285" y="895350"/>
            <a:ext cx="1423555"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$130,515</a:t>
            </a:r>
          </a:p>
        </p:txBody>
      </p:sp>
      <p:sp>
        <p:nvSpPr>
          <p:cNvPr id="21" name="Rectangle 20"/>
          <p:cNvSpPr/>
          <p:nvPr/>
        </p:nvSpPr>
        <p:spPr>
          <a:xfrm flipH="1">
            <a:off x="7510947" y="1428750"/>
            <a:ext cx="1465545" cy="438582"/>
          </a:xfrm>
          <a:prstGeom prst="rect">
            <a:avLst/>
          </a:prstGeom>
          <a:noFill/>
          <a:ln>
            <a:noFill/>
          </a:ln>
        </p:spPr>
        <p:txBody>
          <a:bodyPr wrap="square">
            <a:spAutoFit/>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25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1,140</a:t>
            </a:r>
          </a:p>
        </p:txBody>
      </p:sp>
      <p:sp>
        <p:nvSpPr>
          <p:cNvPr id="28" name="Up Arrow 27"/>
          <p:cNvSpPr/>
          <p:nvPr/>
        </p:nvSpPr>
        <p:spPr bwMode="auto">
          <a:xfrm rot="5400000">
            <a:off x="4953824" y="-1083294"/>
            <a:ext cx="124693" cy="5470900"/>
          </a:xfrm>
          <a:prstGeom prst="upArrow">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srgbClr val="00B050"/>
              </a:solidFill>
              <a:effectLst/>
              <a:uLnTx/>
              <a:uFillTx/>
              <a:latin typeface="Tahoma" pitchFamily="34" charset="0"/>
              <a:ea typeface="+mn-ea"/>
              <a:cs typeface="+mn-cs"/>
            </a:endParaRPr>
          </a:p>
        </p:txBody>
      </p:sp>
      <p:sp>
        <p:nvSpPr>
          <p:cNvPr id="30" name="Rectangle 29"/>
          <p:cNvSpPr/>
          <p:nvPr/>
        </p:nvSpPr>
        <p:spPr bwMode="auto">
          <a:xfrm>
            <a:off x="545910" y="4476750"/>
            <a:ext cx="8393374" cy="15353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Pct val="65000"/>
              <a:buFont typeface="Wingdings" pitchFamily="2" charset="2"/>
              <a:buNone/>
              <a:tabLst/>
              <a:defRPr/>
            </a:pPr>
            <a:endParaRPr kumimoji="0" lang="en-US" sz="4000" b="1"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9" name="Rectangle 28"/>
          <p:cNvSpPr/>
          <p:nvPr/>
        </p:nvSpPr>
        <p:spPr>
          <a:xfrm flipH="1">
            <a:off x="4283073" y="4553705"/>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3/2009</a:t>
            </a:r>
          </a:p>
        </p:txBody>
      </p:sp>
      <p:sp>
        <p:nvSpPr>
          <p:cNvPr id="31" name="Rectangle 30"/>
          <p:cNvSpPr/>
          <p:nvPr/>
        </p:nvSpPr>
        <p:spPr>
          <a:xfrm flipH="1">
            <a:off x="7435706" y="4553705"/>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a:ln>
                  <a:noFill/>
                </a:ln>
                <a:solidFill>
                  <a:srgbClr val="000000"/>
                </a:solidFill>
                <a:effectLst/>
                <a:uLnTx/>
                <a:uFillTx/>
                <a:latin typeface="Arial" pitchFamily="34" charset="0"/>
                <a:ea typeface="+mn-ea"/>
                <a:cs typeface="Arial" pitchFamily="34" charset="0"/>
              </a:rPr>
              <a:t>3/2010</a:t>
            </a:r>
            <a:endParaRPr kumimoji="0" lang="en-US"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Rectangle 23"/>
          <p:cNvSpPr/>
          <p:nvPr/>
        </p:nvSpPr>
        <p:spPr>
          <a:xfrm>
            <a:off x="4292657" y="3952684"/>
            <a:ext cx="1443124" cy="295466"/>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Arial" pitchFamily="34" charset="0"/>
                <a:ea typeface="+mn-ea"/>
                <a:cs typeface="Arial" pitchFamily="34" charset="0"/>
              </a:rPr>
              <a:t>$115,500</a:t>
            </a:r>
          </a:p>
        </p:txBody>
      </p:sp>
      <p:sp>
        <p:nvSpPr>
          <p:cNvPr id="32" name="Rectangle 31"/>
          <p:cNvSpPr/>
          <p:nvPr/>
        </p:nvSpPr>
        <p:spPr>
          <a:xfrm flipH="1">
            <a:off x="760152" y="4553705"/>
            <a:ext cx="1419369" cy="341632"/>
          </a:xfrm>
          <a:prstGeom prst="rect">
            <a:avLst/>
          </a:prstGeom>
          <a:noFill/>
          <a:ln>
            <a:noFill/>
          </a:ln>
        </p:spPr>
        <p:txBody>
          <a:bodyPr wrap="square">
            <a:spAutoFit/>
            <a:scene3d>
              <a:camera prst="orthographicFront"/>
              <a:lightRig rig="threePt" dir="t"/>
            </a:scene3d>
            <a:sp3d extrusionH="57150">
              <a:bevelT w="38100" h="38100"/>
            </a:sp3d>
          </a:bodyPr>
          <a:lstStyle/>
          <a:p>
            <a:pPr marL="342900" marR="0" lvl="0" indent="-342900" algn="ctr" defTabSz="457200" rtl="0" eaLnBrk="1" fontAlgn="auto" latinLnBrk="0" hangingPunct="1">
              <a:lnSpc>
                <a:spcPct val="90000"/>
              </a:lnSpc>
              <a:spcBef>
                <a:spcPct val="20000"/>
              </a:spcBef>
              <a:spcAft>
                <a:spcPts val="0"/>
              </a:spcAft>
              <a:buClrTx/>
              <a:buSzPct val="65000"/>
              <a:buFontTx/>
              <a:buNone/>
              <a:tabLst/>
              <a:defRPr/>
            </a:pPr>
            <a:r>
              <a:rPr kumimoji="0" lang="en-US"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3/2008</a:t>
            </a:r>
          </a:p>
        </p:txBody>
      </p:sp>
    </p:spTree>
    <p:extLst>
      <p:ext uri="{BB962C8B-B14F-4D97-AF65-F5344CB8AC3E}">
        <p14:creationId xmlns:p14="http://schemas.microsoft.com/office/powerpoint/2010/main" val="18846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1" grpId="0"/>
      <p:bldP spid="28"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44009</TotalTime>
  <Words>3208</Words>
  <Application>Microsoft Office PowerPoint</Application>
  <PresentationFormat>On-screen Show (16:9)</PresentationFormat>
  <Paragraphs>423</Paragraphs>
  <Slides>16</Slides>
  <Notes>13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0" baseType="lpstr">
      <vt:lpstr>Arial Black</vt:lpstr>
      <vt:lpstr>Abadi</vt:lpstr>
      <vt:lpstr>Tahoma</vt:lpstr>
      <vt:lpstr>Calibri Light</vt:lpstr>
      <vt:lpstr>Wingdings</vt:lpstr>
      <vt:lpstr>Cambria Math</vt:lpstr>
      <vt:lpstr>Tw Cen MT Condensed</vt:lpstr>
      <vt:lpstr>Arial</vt:lpstr>
      <vt:lpstr>Times New Roman</vt:lpstr>
      <vt:lpstr>Calibri</vt:lpstr>
      <vt:lpstr>Office Theme</vt:lpstr>
      <vt:lpstr>1_Office Theme</vt:lpstr>
      <vt:lpstr>2_Office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Elena Litinsky</dc:creator>
  <cp:lastModifiedBy>Sara Gassenmeyer</cp:lastModifiedBy>
  <cp:revision>864</cp:revision>
  <cp:lastPrinted>2015-02-11T18:11:06Z</cp:lastPrinted>
  <dcterms:created xsi:type="dcterms:W3CDTF">2015-02-11T16:39:06Z</dcterms:created>
  <dcterms:modified xsi:type="dcterms:W3CDTF">2021-03-08T17:49:14Z</dcterms:modified>
</cp:coreProperties>
</file>