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9"/>
  </p:notesMasterIdLst>
  <p:handoutMasterIdLst>
    <p:handoutMasterId r:id="rId20"/>
  </p:handoutMasterIdLst>
  <p:sldIdLst>
    <p:sldId id="308" r:id="rId2"/>
    <p:sldId id="477" r:id="rId3"/>
    <p:sldId id="479" r:id="rId4"/>
    <p:sldId id="469" r:id="rId5"/>
    <p:sldId id="456" r:id="rId6"/>
    <p:sldId id="464" r:id="rId7"/>
    <p:sldId id="455" r:id="rId8"/>
    <p:sldId id="475" r:id="rId9"/>
    <p:sldId id="476" r:id="rId10"/>
    <p:sldId id="481" r:id="rId11"/>
    <p:sldId id="482" r:id="rId12"/>
    <p:sldId id="483" r:id="rId13"/>
    <p:sldId id="474" r:id="rId14"/>
    <p:sldId id="460" r:id="rId15"/>
    <p:sldId id="462" r:id="rId16"/>
    <p:sldId id="461" r:id="rId17"/>
    <p:sldId id="46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Millar" initials="DM" lastIdx="47" clrIdx="0">
    <p:extLst>
      <p:ext uri="{19B8F6BF-5375-455C-9EA6-DF929625EA0E}">
        <p15:presenceInfo xmlns:p15="http://schemas.microsoft.com/office/powerpoint/2012/main" userId="7c81545e29dccd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90"/>
    <a:srgbClr val="9BBB59"/>
    <a:srgbClr val="0E6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686" autoAdjust="0"/>
    <p:restoredTop sz="69500" autoAdjust="0"/>
  </p:normalViewPr>
  <p:slideViewPr>
    <p:cSldViewPr snapToGrid="0" snapToObjects="1">
      <p:cViewPr>
        <p:scale>
          <a:sx n="120" d="100"/>
          <a:sy n="120" d="100"/>
        </p:scale>
        <p:origin x="864" y="5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5T16:47:31.079" idx="3">
    <p:pos x="10" y="10"/>
    <p:text>This implies that the UIL is an investment advisory service.  Don't use "manage your money."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7F092-D12B-AF48-90A3-12D47885D56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3C72D-A034-A040-AEBD-7531D8687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5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12917-255B-4099-919C-07EFBEAEB787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AC7E7-55D5-44ED-9244-4C4F270D3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0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7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9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6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2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C7E7-55D5-44ED-9244-4C4F270D3C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familyfinancialmiracle-slid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milyfinancialmiracle-slid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" y="0"/>
            <a:ext cx="9130473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299"/>
            <a:ext cx="9144000" cy="1714500"/>
          </a:xfrm>
          <a:solidFill>
            <a:schemeClr val="tx2">
              <a:alpha val="70000"/>
            </a:schemeClr>
          </a:solidFill>
        </p:spPr>
        <p:txBody>
          <a:bodyPr vert="horz" lIns="1737360" tIns="45720" rIns="27432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amilyfinancialmiracle-slid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7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4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5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1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9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0B99-9490-BA4F-8860-B27F1755308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676A-78A6-4F43-94FF-E066624DC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patterson\Desktop\MFFM_Slid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2" y="0"/>
            <a:ext cx="9167813" cy="51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5332" y="3330054"/>
            <a:ext cx="3207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156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Prospecting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102358" y="44269"/>
            <a:ext cx="8946108" cy="70635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accent3"/>
                </a:solidFill>
                <a:latin typeface="Myriad Pro" pitchFamily="34" charset="0"/>
              </a:rPr>
              <a:t>Creating a Sense of Urgency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648" y="962167"/>
            <a:ext cx="8044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Bill, you remember in 2000, and in 2008 when the 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market crashed? The span between those corrections were 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about 8 years. We’re now in 2021, and we’ve had a pretty good 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run for the last 11 years. We’ve been hearing for a while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from the financial analyst we are headed for another big 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correction. Does that bother you at all?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648" y="3555242"/>
            <a:ext cx="804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Yes, it does!</a:t>
            </a:r>
          </a:p>
        </p:txBody>
      </p:sp>
    </p:spTree>
    <p:extLst>
      <p:ext uri="{BB962C8B-B14F-4D97-AF65-F5344CB8AC3E}">
        <p14:creationId xmlns:p14="http://schemas.microsoft.com/office/powerpoint/2010/main" val="189154815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102358" y="44269"/>
            <a:ext cx="8946108" cy="70635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accent3"/>
                </a:solidFill>
                <a:latin typeface="Myriad Pro" pitchFamily="34" charset="0"/>
              </a:rPr>
              <a:t>Creating a Sense of Urgency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648" y="962167"/>
            <a:ext cx="8044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Jim, I was listening to news, and I heard our national debt has 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exceeded 85 trillion dollars, and it was stated that 75% of all 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the money received from our taxes are being used to pay for 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Social Security and Medicare. This leaves very little funds 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available for our Military, or to afford to run our government. </a:t>
            </a:r>
          </a:p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Does this bother you?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648" y="3807730"/>
            <a:ext cx="804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i="1" dirty="0">
                <a:solidFill>
                  <a:schemeClr val="bg1"/>
                </a:solidFill>
              </a:rPr>
              <a:t>Yes it does!</a:t>
            </a:r>
          </a:p>
        </p:txBody>
      </p:sp>
    </p:spTree>
    <p:extLst>
      <p:ext uri="{BB962C8B-B14F-4D97-AF65-F5344CB8AC3E}">
        <p14:creationId xmlns:p14="http://schemas.microsoft.com/office/powerpoint/2010/main" val="189154815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102358" y="44269"/>
            <a:ext cx="8946108" cy="70635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3"/>
                </a:solidFill>
                <a:latin typeface="Myriad Pro" pitchFamily="34" charset="0"/>
              </a:rPr>
              <a:t>Fulfill a need and Set Expectations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648" y="736975"/>
            <a:ext cx="80448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200" i="1" dirty="0">
                <a:solidFill>
                  <a:schemeClr val="bg1"/>
                </a:solidFill>
              </a:rPr>
              <a:t>I recently read a book that a good friend of mine authored, that </a:t>
            </a:r>
          </a:p>
          <a:p>
            <a:pPr marL="342900" indent="-342900"/>
            <a:r>
              <a:rPr lang="en-US" sz="2200" i="1" dirty="0">
                <a:solidFill>
                  <a:schemeClr val="bg1"/>
                </a:solidFill>
              </a:rPr>
              <a:t>has changed the direction I’ve decided to take my business.</a:t>
            </a:r>
          </a:p>
          <a:p>
            <a:pPr marL="342900" indent="-342900"/>
            <a:r>
              <a:rPr lang="en-US" sz="2200" i="1" dirty="0">
                <a:solidFill>
                  <a:schemeClr val="bg1"/>
                </a:solidFill>
              </a:rPr>
              <a:t>He addresses some of the issues we are talking about. His book </a:t>
            </a:r>
          </a:p>
          <a:p>
            <a:pPr marL="342900" indent="-342900"/>
            <a:r>
              <a:rPr lang="en-US" sz="2200" i="1" dirty="0">
                <a:solidFill>
                  <a:schemeClr val="bg1"/>
                </a:solidFill>
              </a:rPr>
              <a:t>has 135 pages, but I’ve highlighted 20 of some of the most </a:t>
            </a:r>
          </a:p>
          <a:p>
            <a:pPr marL="342900" indent="-342900"/>
            <a:r>
              <a:rPr lang="en-US" sz="2200" i="1" dirty="0">
                <a:solidFill>
                  <a:schemeClr val="bg1"/>
                </a:solidFill>
              </a:rPr>
              <a:t>powerful pages you should read. </a:t>
            </a:r>
          </a:p>
          <a:p>
            <a:pPr marL="342900" indent="-342900"/>
            <a:endParaRPr lang="en-US" sz="2200" i="1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2200" i="1" dirty="0">
                <a:solidFill>
                  <a:schemeClr val="bg1"/>
                </a:solidFill>
              </a:rPr>
              <a:t>If I give you my book with the highlights in it, will you read it </a:t>
            </a:r>
          </a:p>
          <a:p>
            <a:pPr marL="342900" indent="-342900"/>
            <a:r>
              <a:rPr lang="en-US" sz="2200" i="1" dirty="0">
                <a:solidFill>
                  <a:schemeClr val="bg1"/>
                </a:solidFill>
              </a:rPr>
              <a:t>over the next couple of days?  “Yes, I would love to”</a:t>
            </a:r>
          </a:p>
          <a:p>
            <a:pPr marL="342900" indent="-342900"/>
            <a:endParaRPr lang="en-US" sz="2200" i="1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2200" i="1" dirty="0">
                <a:solidFill>
                  <a:schemeClr val="bg1"/>
                </a:solidFill>
              </a:rPr>
              <a:t>Great, today is Tuesday, I will call you Thursday to see what you </a:t>
            </a:r>
          </a:p>
          <a:p>
            <a:pPr marL="342900" indent="-342900"/>
            <a:r>
              <a:rPr lang="en-US" sz="2200" i="1" dirty="0">
                <a:solidFill>
                  <a:schemeClr val="bg1"/>
                </a:solidFill>
              </a:rPr>
              <a:t>think of the book, is that OK?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7218" y="4715301"/>
            <a:ext cx="376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phone number and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9154815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73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904" y="192497"/>
            <a:ext cx="3553533" cy="47320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457178"/>
            <a:r>
              <a:rPr lang="en-US" sz="2000" b="1" dirty="0">
                <a:solidFill>
                  <a:prstClr val="white"/>
                </a:solidFill>
                <a:latin typeface="Myriad Pro"/>
              </a:rPr>
              <a:t>Email the Prospect</a:t>
            </a:r>
            <a:r>
              <a:rPr lang="en-US" sz="2475" b="1" dirty="0">
                <a:solidFill>
                  <a:prstClr val="white"/>
                </a:solidFill>
                <a:latin typeface="Myriad Pro"/>
              </a:rPr>
              <a:t>	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21412" y="229086"/>
            <a:ext cx="4438793" cy="4682400"/>
            <a:chOff x="1897294" y="461100"/>
            <a:chExt cx="4438793" cy="4682400"/>
          </a:xfrm>
        </p:grpSpPr>
        <p:pic>
          <p:nvPicPr>
            <p:cNvPr id="178178" name="Picture 2"/>
            <p:cNvPicPr>
              <a:picLocks noChangeAspect="1" noChangeArrowheads="1"/>
            </p:cNvPicPr>
            <p:nvPr/>
          </p:nvPicPr>
          <p:blipFill>
            <a:blip r:embed="rId4"/>
            <a:srcRect l="14901" t="13304" r="77434" b="28947"/>
            <a:stretch>
              <a:fillRect/>
            </a:stretch>
          </p:blipFill>
          <p:spPr bwMode="auto">
            <a:xfrm>
              <a:off x="1897294" y="461100"/>
              <a:ext cx="2449337" cy="3892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179" name="Picture 3"/>
            <p:cNvPicPr>
              <a:picLocks noChangeAspect="1" noChangeArrowheads="1"/>
            </p:cNvPicPr>
            <p:nvPr/>
          </p:nvPicPr>
          <p:blipFill>
            <a:blip r:embed="rId5"/>
            <a:srcRect l="15522" t="33654" r="78045" b="3937"/>
            <a:stretch>
              <a:fillRect/>
            </a:stretch>
          </p:blipFill>
          <p:spPr bwMode="auto">
            <a:xfrm>
              <a:off x="4346631" y="1072390"/>
              <a:ext cx="1989456" cy="407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/>
            <a:srcRect l="14741" t="21274" r="77340" b="64150"/>
            <a:stretch>
              <a:fillRect/>
            </a:stretch>
          </p:blipFill>
          <p:spPr bwMode="auto">
            <a:xfrm>
              <a:off x="1897294" y="4192641"/>
              <a:ext cx="2449337" cy="950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346631" y="461100"/>
              <a:ext cx="1989456" cy="61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3338" y="538869"/>
            <a:ext cx="3741340" cy="35778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457178"/>
            <a:r>
              <a:rPr lang="en-US" sz="1725" b="1" i="1" dirty="0">
                <a:solidFill>
                  <a:srgbClr val="FFFF00"/>
                </a:solidFill>
              </a:rPr>
              <a:t>MyFamilyFinancialMiracle.com/Video</a:t>
            </a:r>
            <a:endParaRPr lang="en-US" sz="1725" i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136" y="1130710"/>
            <a:ext cx="2786327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457178"/>
            <a:r>
              <a:rPr lang="en-US" b="1" dirty="0">
                <a:solidFill>
                  <a:prstClr val="white"/>
                </a:solidFill>
              </a:rPr>
              <a:t>Training Videos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254" y="1487996"/>
            <a:ext cx="3584722" cy="216982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4" indent="-342884" defTabSz="457178">
              <a:buFont typeface="+mj-lt"/>
              <a:buAutoNum type="arabicPeriod"/>
            </a:pPr>
            <a:r>
              <a:rPr lang="en-US" sz="1500" b="1" dirty="0">
                <a:solidFill>
                  <a:prstClr val="white"/>
                </a:solidFill>
              </a:rPr>
              <a:t>Math Doesn’t Equal Money Pg-22</a:t>
            </a:r>
          </a:p>
          <a:p>
            <a:pPr marL="342884" indent="-342884" defTabSz="457178">
              <a:buFont typeface="+mj-lt"/>
              <a:buAutoNum type="arabicPeriod"/>
            </a:pPr>
            <a:r>
              <a:rPr lang="en-US" sz="1500" b="1" dirty="0">
                <a:solidFill>
                  <a:prstClr val="white"/>
                </a:solidFill>
              </a:rPr>
              <a:t>Poor Sequence of Returns Pg-23</a:t>
            </a:r>
          </a:p>
          <a:p>
            <a:pPr marL="342884" indent="-342884" defTabSz="457178">
              <a:buFont typeface="+mj-lt"/>
              <a:buAutoNum type="arabicPeriod"/>
            </a:pPr>
            <a:r>
              <a:rPr lang="en-US" sz="1500" b="1" dirty="0">
                <a:solidFill>
                  <a:prstClr val="white"/>
                </a:solidFill>
              </a:rPr>
              <a:t>$1 Trillion Dollars Pg-31</a:t>
            </a:r>
          </a:p>
          <a:p>
            <a:pPr marL="342884" indent="-342884" defTabSz="457178">
              <a:buFont typeface="+mj-lt"/>
              <a:buAutoNum type="arabicPeriod"/>
            </a:pPr>
            <a:r>
              <a:rPr lang="en-US" sz="1500" b="1" dirty="0">
                <a:solidFill>
                  <a:prstClr val="white"/>
                </a:solidFill>
              </a:rPr>
              <a:t>Caps &amp; Floors Pg-67</a:t>
            </a:r>
          </a:p>
          <a:p>
            <a:pPr marL="342884" indent="-342884" defTabSz="457178">
              <a:buFont typeface="+mj-lt"/>
              <a:buAutoNum type="arabicPeriod"/>
            </a:pPr>
            <a:r>
              <a:rPr lang="en-US" sz="1500" b="1" dirty="0">
                <a:solidFill>
                  <a:prstClr val="white"/>
                </a:solidFill>
              </a:rPr>
              <a:t>10 Min. Lesson on Life Ins. Pg-73</a:t>
            </a:r>
          </a:p>
          <a:p>
            <a:pPr marL="342884" indent="-342884" defTabSz="457178">
              <a:buFont typeface="+mj-lt"/>
              <a:buAutoNum type="arabicPeriod"/>
            </a:pPr>
            <a:r>
              <a:rPr lang="en-US" sz="1500" b="1" dirty="0">
                <a:solidFill>
                  <a:prstClr val="white"/>
                </a:solidFill>
              </a:rPr>
              <a:t>Policy Loan / Collateralization Pg-78</a:t>
            </a:r>
          </a:p>
          <a:p>
            <a:pPr marL="342884" indent="-342884" defTabSz="457178">
              <a:buFont typeface="+mj-lt"/>
              <a:buAutoNum type="arabicPeriod"/>
            </a:pPr>
            <a:r>
              <a:rPr lang="en-US" sz="1500" b="1" dirty="0">
                <a:solidFill>
                  <a:prstClr val="white"/>
                </a:solidFill>
              </a:rPr>
              <a:t>IUL Policy Statement Pg-86</a:t>
            </a:r>
          </a:p>
          <a:p>
            <a:pPr marL="342884" indent="-342884" defTabSz="457178">
              <a:buFont typeface="+mj-lt"/>
              <a:buAutoNum type="arabicPeriod"/>
            </a:pPr>
            <a:r>
              <a:rPr lang="en-US" sz="1500" b="1" dirty="0">
                <a:solidFill>
                  <a:prstClr val="white"/>
                </a:solidFill>
              </a:rPr>
              <a:t>Never run out of Money Pg-94</a:t>
            </a:r>
          </a:p>
          <a:p>
            <a:pPr marL="342884" indent="-342884" defTabSz="457178">
              <a:buFont typeface="+mj-lt"/>
              <a:buAutoNum type="arabicPeriod"/>
            </a:pPr>
            <a:r>
              <a:rPr lang="en-US" sz="1500" b="1" dirty="0">
                <a:solidFill>
                  <a:prstClr val="white"/>
                </a:solidFill>
              </a:rPr>
              <a:t>Cost of Insurance Pg-106</a:t>
            </a:r>
          </a:p>
        </p:txBody>
      </p:sp>
    </p:spTree>
    <p:extLst>
      <p:ext uri="{BB962C8B-B14F-4D97-AF65-F5344CB8AC3E}">
        <p14:creationId xmlns:p14="http://schemas.microsoft.com/office/powerpoint/2010/main" val="43461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657462" y="44146"/>
            <a:ext cx="7541910" cy="70635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3"/>
                </a:solidFill>
                <a:latin typeface="Myriad Pro" pitchFamily="34" charset="0"/>
              </a:rPr>
              <a:t>Ask Open Ended Questions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949" y="1101777"/>
            <a:ext cx="78593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was your favorite chapter?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resonated with you the most?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keeps you up at night?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had the biggest impact on you?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do you see yourself wanting to fix first?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Which video did you find most interesting?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topic can I provide more information on?</a:t>
            </a:r>
          </a:p>
        </p:txBody>
      </p:sp>
    </p:spTree>
    <p:extLst>
      <p:ext uri="{BB962C8B-B14F-4D97-AF65-F5344CB8AC3E}">
        <p14:creationId xmlns:p14="http://schemas.microsoft.com/office/powerpoint/2010/main" val="26902807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666601" y="126626"/>
            <a:ext cx="7592289" cy="70635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3"/>
                </a:solidFill>
                <a:latin typeface="Myriad Pro" pitchFamily="34" charset="0"/>
              </a:rPr>
              <a:t>Let the Book Do the Heavy Lifting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832" y="1212112"/>
            <a:ext cx="5591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Turns Prospects into Sales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Weed out People that wastes 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Starts or continues a conversation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Gets clients to divulge 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Introduces clients to see what could be</a:t>
            </a:r>
          </a:p>
        </p:txBody>
      </p:sp>
      <p:pic>
        <p:nvPicPr>
          <p:cNvPr id="6" name="Picture 5" descr="PPP_CGENE_CLP_Relationship_Funnel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48236" y="832981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212437" y="44146"/>
            <a:ext cx="8525164" cy="78154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Set the Appointment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1540" y="1289713"/>
            <a:ext cx="6722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Relationship is triggered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Go Through ECU process</a:t>
            </a:r>
          </a:p>
          <a:p>
            <a:pPr marL="800100" lvl="1" indent="-342900"/>
            <a:r>
              <a:rPr lang="en-US" sz="2400" dirty="0">
                <a:solidFill>
                  <a:schemeClr val="bg1"/>
                </a:solidFill>
              </a:rPr>
              <a:t>Education, Comfort level, Understanding</a:t>
            </a:r>
          </a:p>
        </p:txBody>
      </p:sp>
    </p:spTree>
    <p:extLst>
      <p:ext uri="{BB962C8B-B14F-4D97-AF65-F5344CB8AC3E}">
        <p14:creationId xmlns:p14="http://schemas.microsoft.com/office/powerpoint/2010/main" val="97103158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1978814" y="44146"/>
            <a:ext cx="5120723" cy="70635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chemeClr val="accent3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38" y="442210"/>
            <a:ext cx="8078459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Get the book into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the hands of your prospects!!!!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Meet or Exceed your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Prospecting Goals</a:t>
            </a:r>
          </a:p>
        </p:txBody>
      </p:sp>
    </p:spTree>
    <p:extLst>
      <p:ext uri="{BB962C8B-B14F-4D97-AF65-F5344CB8AC3E}">
        <p14:creationId xmlns:p14="http://schemas.microsoft.com/office/powerpoint/2010/main" val="310701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1294" y="8382"/>
            <a:ext cx="9144000" cy="51435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1978814" y="44146"/>
            <a:ext cx="5120723" cy="70635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chemeClr val="accent3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945" y="44146"/>
            <a:ext cx="8078459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200" b="1" dirty="0">
                <a:solidFill>
                  <a:srgbClr val="9BBB59"/>
                </a:solidFill>
                <a:latin typeface="Myriad Pro"/>
              </a:rPr>
              <a:t>Mastering Prospecting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641" y="874047"/>
            <a:ext cx="848710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90% of Agent surveyed said they experience Anxiety when prospecting.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What causes Anxiety?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Fear of Rejection -  Understand “Why” you are doing this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Lack of Preparation – You haven’t studied or practiced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It never goes away; it just becomes tolerable</a:t>
            </a:r>
          </a:p>
          <a:p>
            <a:pPr lvl="1">
              <a:buFont typeface="Arial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What is the worst thing that can Happen?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Block out time and set daily and weekly goals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Flip the goal, how many “No’s” can I get today?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To be successful in this business you must Master prospecting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08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1294" y="8382"/>
            <a:ext cx="9144000" cy="51435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1978814" y="44146"/>
            <a:ext cx="5120723" cy="70635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chemeClr val="accent3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945" y="-31630"/>
            <a:ext cx="8078459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500" b="1" dirty="0">
                <a:solidFill>
                  <a:srgbClr val="9BBB59"/>
                </a:solidFill>
                <a:latin typeface="Myriad Pro"/>
              </a:rPr>
              <a:t>Prospecting Goals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24B86-31AF-4FB9-9D92-A7B1D0E6C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98" y="599312"/>
            <a:ext cx="7019751" cy="44887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310802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-32826" y="8382"/>
            <a:ext cx="9144000" cy="51435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1978814" y="44146"/>
            <a:ext cx="5120723" cy="70635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chemeClr val="accent3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945" y="125260"/>
            <a:ext cx="8078459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200" b="1" dirty="0">
                <a:solidFill>
                  <a:srgbClr val="9BBB59"/>
                </a:solidFill>
                <a:latin typeface="Myriad Pro"/>
              </a:rPr>
              <a:t>Converting Books to Money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397" y="4615841"/>
            <a:ext cx="7052153" cy="93945"/>
          </a:xfrm>
          <a:prstGeom prst="rect">
            <a:avLst/>
          </a:prstGeom>
          <a:solidFill>
            <a:srgbClr val="9BBB5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71" y="770936"/>
            <a:ext cx="2186885" cy="3591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53" y="863924"/>
            <a:ext cx="2186885" cy="3591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7" y="923336"/>
            <a:ext cx="2186885" cy="3591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88" y="1029242"/>
            <a:ext cx="2186885" cy="35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0802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73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3291" y="4597"/>
            <a:ext cx="65347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Book Prospecting System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7" y="869527"/>
            <a:ext cx="2517193" cy="3591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3826" y="1044647"/>
            <a:ext cx="55767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 It is physical (tangible)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 It can be handed out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 It can be mailed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 It can be left behind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 It can be sold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 It can be used as a giveaway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5166" y="4399062"/>
            <a:ext cx="430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MyFamilyFinancialMiracle.com/Video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39747" y="4768394"/>
            <a:ext cx="16894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FFFF00"/>
                </a:solidFill>
              </a:rPr>
              <a:t>9 locations in the book</a:t>
            </a:r>
            <a:endParaRPr lang="en-US" sz="1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9870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1419255" y="0"/>
            <a:ext cx="6257610" cy="706355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Prospecting with the Book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466" y="1194179"/>
            <a:ext cx="8044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Hand deliver to prospects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Direct mail to warm market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Direct mail to existing clients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Direct mail to third party mailing list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Shock and Awe box mailed to Business Owners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Write an article for social media and offer a free 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57CCE-A721-4D80-8697-D171230FF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61" y="706355"/>
            <a:ext cx="1474640" cy="21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4815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"/>
          <a:stretch>
            <a:fillRect/>
          </a:stretch>
        </p:blipFill>
        <p:spPr>
          <a:xfrm>
            <a:off x="0" y="0"/>
            <a:ext cx="9260114" cy="5199090"/>
          </a:xfrm>
          <a:prstGeom prst="rect">
            <a:avLst/>
          </a:prstGeom>
        </p:spPr>
      </p:pic>
      <p:sp>
        <p:nvSpPr>
          <p:cNvPr id="4" name="Title 12"/>
          <p:cNvSpPr txBox="1">
            <a:spLocks/>
          </p:cNvSpPr>
          <p:nvPr/>
        </p:nvSpPr>
        <p:spPr>
          <a:xfrm>
            <a:off x="1690254" y="44147"/>
            <a:ext cx="7453745" cy="65189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Who Are Your Potential Clients?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0" y="2615358"/>
            <a:ext cx="1097843" cy="1566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2884" y="923561"/>
            <a:ext cx="42838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Anyone who earns a living…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Has a Mortgage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Funding a Retirement Acct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Has money in the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Has a 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Children College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Has grand 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Wants to pass on Money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	       Almost everyone!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727892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1978814" y="44146"/>
            <a:ext cx="5120723" cy="70635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accent3"/>
                </a:solidFill>
                <a:latin typeface="Myriad Pro" pitchFamily="34" charset="0"/>
              </a:rPr>
              <a:t>Let’s Start Here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0281" y="1323326"/>
            <a:ext cx="6828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4000" i="1" dirty="0">
                <a:solidFill>
                  <a:schemeClr val="bg1"/>
                </a:solidFill>
              </a:rPr>
              <a:t>Hand delivering to prospects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535" y="3432412"/>
            <a:ext cx="7613593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ctr"/>
            <a:r>
              <a:rPr lang="en-US" sz="3400" b="1" i="1" dirty="0">
                <a:solidFill>
                  <a:srgbClr val="9BBB59"/>
                </a:solidFill>
              </a:rPr>
              <a:t>“The sole purpose of prospecting is to </a:t>
            </a:r>
          </a:p>
          <a:p>
            <a:pPr marL="342900" indent="-342900" algn="ctr"/>
            <a:r>
              <a:rPr lang="en-US" sz="3400" b="1" i="1" dirty="0">
                <a:solidFill>
                  <a:srgbClr val="9BBB59"/>
                </a:solidFill>
              </a:rPr>
              <a:t>make an appointment.”</a:t>
            </a:r>
          </a:p>
        </p:txBody>
      </p:sp>
    </p:spTree>
    <p:extLst>
      <p:ext uri="{BB962C8B-B14F-4D97-AF65-F5344CB8AC3E}">
        <p14:creationId xmlns:p14="http://schemas.microsoft.com/office/powerpoint/2010/main" val="189154815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1440"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102358" y="44269"/>
            <a:ext cx="8946108" cy="70635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chemeClr val="accent3"/>
                </a:solidFill>
                <a:latin typeface="Myriad Pro" pitchFamily="34" charset="0"/>
              </a:rPr>
              <a:t>Hand Delivering to Prospects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648" y="1132764"/>
            <a:ext cx="80448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dirty="0">
                <a:solidFill>
                  <a:schemeClr val="bg1"/>
                </a:solidFill>
              </a:rPr>
              <a:t>It is a three-part process to hand out a book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>
                <a:solidFill>
                  <a:schemeClr val="bg1"/>
                </a:solidFill>
              </a:rPr>
              <a:t>Create a sense of urgency or a need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>
                <a:solidFill>
                  <a:schemeClr val="bg1"/>
                </a:solidFill>
              </a:rPr>
              <a:t>Fulfill the need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>
                <a:solidFill>
                  <a:schemeClr val="bg1"/>
                </a:solidFill>
              </a:rPr>
              <a:t>Set expectations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4815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30364</TotalTime>
  <Words>771</Words>
  <Application>Microsoft Office PowerPoint</Application>
  <PresentationFormat>On-screen Show (16:9)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Abadi</vt:lpstr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Elena Litinsky</dc:creator>
  <cp:lastModifiedBy>Sara Gassenmeyer</cp:lastModifiedBy>
  <cp:revision>1023</cp:revision>
  <cp:lastPrinted>2015-02-11T18:11:06Z</cp:lastPrinted>
  <dcterms:created xsi:type="dcterms:W3CDTF">2015-02-11T16:39:06Z</dcterms:created>
  <dcterms:modified xsi:type="dcterms:W3CDTF">2021-08-18T14:46:58Z</dcterms:modified>
</cp:coreProperties>
</file>