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2192000" cy="6858000"/>
  <p:notesSz cx="6858000" cy="9144000"/>
  <p:embeddedFontLst>
    <p:embeddedFont>
      <p:font typeface="Arial Black" panose="020B0A04020102020204" pitchFamily="34" charset="0"/>
      <p:regular r:id="rId39"/>
      <p:bold r:id="rId40"/>
    </p:embeddedFont>
    <p:embeddedFont>
      <p:font typeface="Calibri" panose="020F0502020204030204" pitchFamily="34" charset="0"/>
      <p:regular r:id="rId41"/>
      <p:bold r:id="rId42"/>
      <p:italic r:id="rId43"/>
      <p:boldItalic r:id="rId44"/>
    </p:embeddedFont>
    <p:embeddedFont>
      <p:font typeface="Libre Baskerville" panose="020B0604020202020204" charset="0"/>
      <p:regular r:id="rId45"/>
      <p:bold r:id="rId46"/>
      <p: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5349909-4D50-4E36-B9FA-379C79A3A58B}">
  <a:tblStyle styleId="{E5349909-4D50-4E36-B9FA-379C79A3A58B}"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 name="Google Shape;205;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3" name="Google Shape;23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0" name="Google Shape;250;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9" name="Google Shape;259;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9" name="Google Shape;269;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7" name="Google Shape;27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7" name="Google Shape;28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2" name="Google Shape;30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8" name="Google Shape;318;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8" name="Google Shape;328;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5" name="Google Shape;335;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0" name="Google Shape;350;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4" name="Google Shape;364;p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2" name="Google Shape;372;p2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9" name="Google Shape;389;p2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6" name="Google Shape;406;p2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4" name="Google Shape;414;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3" name="Google Shape;423;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8" name="Google Shape;438;p2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6" name="Google Shape;44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3" name="Google Shape;463;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1" name="Google Shape;481;p3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8" name="Google Shape;488;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5" name="Google Shape;505;p3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3" name="Google Shape;513;p3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1" name="Google Shape;551;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 name="Google Shape;114;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 name="Google Shape;12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1" name="Google Shape;16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8" name="Google Shape;168;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0" name="Google Shape;190;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3" descr="Map&#10;&#10;Description automatically generated"/>
          <p:cNvPicPr preferRelativeResize="0"/>
          <p:nvPr/>
        </p:nvPicPr>
        <p:blipFill rotWithShape="1">
          <a:blip r:embed="rId3">
            <a:alphaModFix/>
          </a:blip>
          <a:srcRect/>
          <a:stretch/>
        </p:blipFill>
        <p:spPr>
          <a:xfrm>
            <a:off x="0" y="-1"/>
            <a:ext cx="12192000" cy="7150775"/>
          </a:xfrm>
          <a:prstGeom prst="rect">
            <a:avLst/>
          </a:prstGeom>
          <a:noFill/>
          <a:ln>
            <a:noFill/>
          </a:ln>
        </p:spPr>
      </p:pic>
      <p:sp>
        <p:nvSpPr>
          <p:cNvPr id="85" name="Google Shape;85;p13"/>
          <p:cNvSpPr txBox="1">
            <a:spLocks noGrp="1"/>
          </p:cNvSpPr>
          <p:nvPr>
            <p:ph type="ctrTitle"/>
          </p:nvPr>
        </p:nvSpPr>
        <p:spPr>
          <a:xfrm>
            <a:off x="-1047750" y="643731"/>
            <a:ext cx="14287499" cy="32004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1E4E79"/>
              </a:buClr>
              <a:buSzPts val="9600"/>
              <a:buFont typeface="Arial Black"/>
              <a:buNone/>
            </a:pPr>
            <a:r>
              <a:rPr lang="en-US" sz="9600" cap="small" dirty="0">
                <a:solidFill>
                  <a:srgbClr val="1E4E79"/>
                </a:solidFill>
                <a:latin typeface="Arial Black"/>
                <a:ea typeface="Arial Black"/>
                <a:cs typeface="Arial Black"/>
                <a:sym typeface="Arial Black"/>
              </a:rPr>
              <a:t>Retirement </a:t>
            </a:r>
            <a:br>
              <a:rPr lang="en-US" sz="9600" cap="small" dirty="0">
                <a:solidFill>
                  <a:srgbClr val="1E4E79"/>
                </a:solidFill>
                <a:latin typeface="Arial Black"/>
                <a:ea typeface="Arial Black"/>
                <a:cs typeface="Arial Black"/>
                <a:sym typeface="Arial Black"/>
              </a:rPr>
            </a:br>
            <a:r>
              <a:rPr lang="en-US" sz="9600" cap="small" dirty="0">
                <a:solidFill>
                  <a:srgbClr val="1E4E79"/>
                </a:solidFill>
                <a:latin typeface="Arial Black"/>
                <a:ea typeface="Arial Black"/>
                <a:cs typeface="Arial Black"/>
                <a:sym typeface="Arial Black"/>
              </a:rPr>
              <a:t>R  </a:t>
            </a:r>
            <a:r>
              <a:rPr lang="en-US" sz="9600" cap="small" dirty="0" err="1">
                <a:solidFill>
                  <a:srgbClr val="1E4E79"/>
                </a:solidFill>
                <a:latin typeface="Arial Black"/>
                <a:ea typeface="Arial Black"/>
                <a:cs typeface="Arial Black"/>
                <a:sym typeface="Arial Black"/>
              </a:rPr>
              <a:t>admap</a:t>
            </a:r>
            <a:endParaRPr sz="9600" cap="small" dirty="0">
              <a:solidFill>
                <a:srgbClr val="1E4E79"/>
              </a:solidFill>
              <a:latin typeface="Arial Black"/>
              <a:ea typeface="Arial Black"/>
              <a:cs typeface="Arial Black"/>
              <a:sym typeface="Arial Black"/>
            </a:endParaRPr>
          </a:p>
        </p:txBody>
      </p:sp>
      <p:sp>
        <p:nvSpPr>
          <p:cNvPr id="86" name="Google Shape;86;p13"/>
          <p:cNvSpPr/>
          <p:nvPr/>
        </p:nvSpPr>
        <p:spPr>
          <a:xfrm>
            <a:off x="0" y="3840163"/>
            <a:ext cx="12192000" cy="798513"/>
          </a:xfrm>
          <a:prstGeom prst="rect">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7" name="Google Shape;87;p13"/>
          <p:cNvSpPr txBox="1">
            <a:spLocks noGrp="1"/>
          </p:cNvSpPr>
          <p:nvPr>
            <p:ph type="subTitle" idx="1"/>
          </p:nvPr>
        </p:nvSpPr>
        <p:spPr>
          <a:xfrm>
            <a:off x="870625" y="3961605"/>
            <a:ext cx="10450749" cy="165576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4400"/>
              <a:buNone/>
            </a:pPr>
            <a:r>
              <a:rPr lang="en-US" sz="3200" b="1" dirty="0">
                <a:solidFill>
                  <a:schemeClr val="lt1"/>
                </a:solidFill>
                <a:latin typeface="Libre Baskerville"/>
                <a:ea typeface="Libre Baskerville"/>
                <a:cs typeface="Libre Baskerville"/>
                <a:sym typeface="Libre Baskerville"/>
              </a:rPr>
              <a:t>Pointing You on the Right Path to Retirement</a:t>
            </a:r>
            <a:endParaRPr sz="1600" dirty="0"/>
          </a:p>
        </p:txBody>
      </p:sp>
      <p:pic>
        <p:nvPicPr>
          <p:cNvPr id="88" name="Google Shape;88;p13" descr="Compass"/>
          <p:cNvPicPr preferRelativeResize="0"/>
          <p:nvPr/>
        </p:nvPicPr>
        <p:blipFill rotWithShape="1">
          <a:blip r:embed="rId4">
            <a:alphaModFix/>
          </a:blip>
          <a:srcRect/>
          <a:stretch/>
        </p:blipFill>
        <p:spPr>
          <a:xfrm>
            <a:off x="4089400" y="2612230"/>
            <a:ext cx="1036638" cy="103663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2"/>
          <p:cNvSpPr/>
          <p:nvPr/>
        </p:nvSpPr>
        <p:spPr>
          <a:xfrm>
            <a:off x="0" y="292262"/>
            <a:ext cx="12192000" cy="1530982"/>
          </a:xfrm>
          <a:prstGeom prst="rect">
            <a:avLst/>
          </a:prstGeom>
          <a:solidFill>
            <a:srgbClr val="13315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8" name="Google Shape;208;p22"/>
          <p:cNvSpPr txBox="1">
            <a:spLocks noGrp="1"/>
          </p:cNvSpPr>
          <p:nvPr>
            <p:ph type="title"/>
          </p:nvPr>
        </p:nvSpPr>
        <p:spPr>
          <a:xfrm>
            <a:off x="1429966" y="455465"/>
            <a:ext cx="1079932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Black"/>
              <a:buNone/>
            </a:pPr>
            <a:r>
              <a:rPr lang="en-US">
                <a:latin typeface="Arial Black"/>
                <a:ea typeface="Arial Black"/>
                <a:cs typeface="Arial Black"/>
                <a:sym typeface="Arial Black"/>
              </a:rPr>
              <a:t>        </a:t>
            </a:r>
            <a:r>
              <a:rPr lang="en-US">
                <a:solidFill>
                  <a:schemeClr val="lt1"/>
                </a:solidFill>
                <a:latin typeface="Arial Black"/>
                <a:ea typeface="Arial Black"/>
                <a:cs typeface="Arial Black"/>
                <a:sym typeface="Arial Black"/>
              </a:rPr>
              <a:t>Maximize Retirement Income</a:t>
            </a:r>
            <a:endParaRPr/>
          </a:p>
        </p:txBody>
      </p:sp>
      <p:pic>
        <p:nvPicPr>
          <p:cNvPr id="209" name="Google Shape;209;p22" descr="Map with pin"/>
          <p:cNvPicPr preferRelativeResize="0">
            <a:picLocks noGrp="1"/>
          </p:cNvPicPr>
          <p:nvPr>
            <p:ph type="body" idx="1"/>
          </p:nvPr>
        </p:nvPicPr>
        <p:blipFill rotWithShape="1">
          <a:blip r:embed="rId3">
            <a:alphaModFix/>
          </a:blip>
          <a:srcRect/>
          <a:stretch/>
        </p:blipFill>
        <p:spPr>
          <a:xfrm>
            <a:off x="469900" y="537151"/>
            <a:ext cx="914400" cy="914400"/>
          </a:xfrm>
          <a:prstGeom prst="rect">
            <a:avLst/>
          </a:prstGeom>
          <a:noFill/>
          <a:ln>
            <a:noFill/>
          </a:ln>
        </p:spPr>
      </p:pic>
      <p:sp>
        <p:nvSpPr>
          <p:cNvPr id="210" name="Google Shape;210;p22"/>
          <p:cNvSpPr txBox="1"/>
          <p:nvPr/>
        </p:nvSpPr>
        <p:spPr>
          <a:xfrm>
            <a:off x="1429966" y="334478"/>
            <a:ext cx="3176082" cy="14465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800">
                <a:solidFill>
                  <a:srgbClr val="D1D3A1"/>
                </a:solidFill>
                <a:latin typeface="Libre Baskerville"/>
                <a:ea typeface="Libre Baskerville"/>
                <a:cs typeface="Libre Baskerville"/>
                <a:sym typeface="Libre Baskerville"/>
              </a:rPr>
              <a:t>1 |</a:t>
            </a:r>
            <a:endParaRPr/>
          </a:p>
        </p:txBody>
      </p:sp>
      <p:sp>
        <p:nvSpPr>
          <p:cNvPr id="211" name="Google Shape;211;p22"/>
          <p:cNvSpPr txBox="1"/>
          <p:nvPr/>
        </p:nvSpPr>
        <p:spPr>
          <a:xfrm>
            <a:off x="800100" y="2489200"/>
            <a:ext cx="10464800" cy="255454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1F4E79"/>
                </a:solidFill>
                <a:latin typeface="Arial Black"/>
                <a:ea typeface="Arial Black"/>
                <a:cs typeface="Arial Black"/>
                <a:sym typeface="Arial Black"/>
              </a:rPr>
              <a:t>Social Security:</a:t>
            </a:r>
            <a:endParaRPr/>
          </a:p>
          <a:p>
            <a:pPr marL="0" marR="0" lvl="0" indent="0" algn="l" rtl="0">
              <a:spcBef>
                <a:spcPts val="0"/>
              </a:spcBef>
              <a:spcAft>
                <a:spcPts val="0"/>
              </a:spcAft>
              <a:buNone/>
            </a:pPr>
            <a:endParaRPr sz="3200" b="1">
              <a:solidFill>
                <a:schemeClr val="dk1"/>
              </a:solidFill>
              <a:latin typeface="Libre Baskerville"/>
              <a:ea typeface="Libre Baskerville"/>
              <a:cs typeface="Libre Baskerville"/>
              <a:sym typeface="Libre Baskerville"/>
            </a:endParaRPr>
          </a:p>
          <a:p>
            <a:pPr marL="457200" marR="0" lvl="0" indent="-457200" algn="l" rtl="0">
              <a:spcBef>
                <a:spcPts val="0"/>
              </a:spcBef>
              <a:spcAft>
                <a:spcPts val="0"/>
              </a:spcAft>
              <a:buClr>
                <a:srgbClr val="1F4E79"/>
              </a:buClr>
              <a:buSzPts val="3200"/>
              <a:buFont typeface="Arial"/>
              <a:buChar char="•"/>
            </a:pPr>
            <a:r>
              <a:rPr lang="en-US" sz="3200">
                <a:solidFill>
                  <a:srgbClr val="1F4E79"/>
                </a:solidFill>
                <a:latin typeface="Libre Baskerville"/>
                <a:ea typeface="Libre Baskerville"/>
                <a:cs typeface="Libre Baskerville"/>
                <a:sym typeface="Libre Baskerville"/>
              </a:rPr>
              <a:t>Largest part of most people’s retirement plan.</a:t>
            </a:r>
            <a:endParaRPr/>
          </a:p>
          <a:p>
            <a:pPr marL="457200" marR="0" lvl="0" indent="-457200" algn="l" rtl="0">
              <a:spcBef>
                <a:spcPts val="0"/>
              </a:spcBef>
              <a:spcAft>
                <a:spcPts val="0"/>
              </a:spcAft>
              <a:buClr>
                <a:srgbClr val="1F4E79"/>
              </a:buClr>
              <a:buSzPts val="3200"/>
              <a:buFont typeface="Arial"/>
              <a:buChar char="•"/>
            </a:pPr>
            <a:r>
              <a:rPr lang="en-US" sz="3200">
                <a:solidFill>
                  <a:srgbClr val="1F4E79"/>
                </a:solidFill>
                <a:latin typeface="Libre Baskerville"/>
                <a:ea typeface="Libre Baskerville"/>
                <a:cs typeface="Libre Baskerville"/>
                <a:sym typeface="Libre Baskerville"/>
              </a:rPr>
              <a:t>Benefits can be claimed (i) based on </a:t>
            </a:r>
            <a:r>
              <a:rPr lang="en-US" sz="3200" b="1">
                <a:solidFill>
                  <a:srgbClr val="1F4E79"/>
                </a:solidFill>
                <a:latin typeface="Libre Baskerville"/>
                <a:ea typeface="Libre Baskerville"/>
                <a:cs typeface="Libre Baskerville"/>
                <a:sym typeface="Libre Baskerville"/>
              </a:rPr>
              <a:t>your work history</a:t>
            </a:r>
            <a:r>
              <a:rPr lang="en-US" sz="3200">
                <a:solidFill>
                  <a:srgbClr val="1F4E79"/>
                </a:solidFill>
                <a:latin typeface="Libre Baskerville"/>
                <a:ea typeface="Libre Baskerville"/>
                <a:cs typeface="Libre Baskerville"/>
                <a:sym typeface="Libre Baskerville"/>
              </a:rPr>
              <a:t>, (ii) through a </a:t>
            </a:r>
            <a:r>
              <a:rPr lang="en-US" sz="3200" b="1">
                <a:solidFill>
                  <a:srgbClr val="1F4E79"/>
                </a:solidFill>
                <a:latin typeface="Libre Baskerville"/>
                <a:ea typeface="Libre Baskerville"/>
                <a:cs typeface="Libre Baskerville"/>
                <a:sym typeface="Libre Baskerville"/>
              </a:rPr>
              <a:t>current or divorced spouse</a:t>
            </a:r>
            <a:r>
              <a:rPr lang="en-US" sz="3200">
                <a:solidFill>
                  <a:srgbClr val="1F4E79"/>
                </a:solidFill>
                <a:latin typeface="Libre Baskerville"/>
                <a:ea typeface="Libre Baskerville"/>
                <a:cs typeface="Libre Baskerville"/>
                <a:sym typeface="Libre Baskerville"/>
              </a:rPr>
              <a:t>, or (iii) by </a:t>
            </a:r>
            <a:r>
              <a:rPr lang="en-US" sz="3200" b="1">
                <a:solidFill>
                  <a:srgbClr val="1F4E79"/>
                </a:solidFill>
                <a:latin typeface="Libre Baskerville"/>
                <a:ea typeface="Libre Baskerville"/>
                <a:cs typeface="Libre Baskerville"/>
                <a:sym typeface="Libre Baskerville"/>
              </a:rPr>
              <a:t>disability.</a:t>
            </a:r>
            <a:r>
              <a:rPr lang="en-US" sz="3200">
                <a:solidFill>
                  <a:srgbClr val="1F4E79"/>
                </a:solidFill>
                <a:latin typeface="Libre Baskerville"/>
                <a:ea typeface="Libre Baskerville"/>
                <a:cs typeface="Libre Baskerville"/>
                <a:sym typeface="Libre Baskerville"/>
              </a:rPr>
              <a:t>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3"/>
          <p:cNvSpPr/>
          <p:nvPr/>
        </p:nvSpPr>
        <p:spPr>
          <a:xfrm>
            <a:off x="0" y="292262"/>
            <a:ext cx="12192000" cy="1530982"/>
          </a:xfrm>
          <a:prstGeom prst="rect">
            <a:avLst/>
          </a:prstGeom>
          <a:solidFill>
            <a:srgbClr val="13315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7" name="Google Shape;217;p23"/>
          <p:cNvSpPr txBox="1">
            <a:spLocks noGrp="1"/>
          </p:cNvSpPr>
          <p:nvPr>
            <p:ph type="title"/>
          </p:nvPr>
        </p:nvSpPr>
        <p:spPr>
          <a:xfrm>
            <a:off x="1429966" y="455465"/>
            <a:ext cx="1079932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Black"/>
              <a:buNone/>
            </a:pPr>
            <a:r>
              <a:rPr lang="en-US">
                <a:latin typeface="Arial Black"/>
                <a:ea typeface="Arial Black"/>
                <a:cs typeface="Arial Black"/>
                <a:sym typeface="Arial Black"/>
              </a:rPr>
              <a:t>        </a:t>
            </a:r>
            <a:r>
              <a:rPr lang="en-US">
                <a:solidFill>
                  <a:schemeClr val="lt1"/>
                </a:solidFill>
                <a:latin typeface="Arial Black"/>
                <a:ea typeface="Arial Black"/>
                <a:cs typeface="Arial Black"/>
                <a:sym typeface="Arial Black"/>
              </a:rPr>
              <a:t>Maximize Retirement Income</a:t>
            </a:r>
            <a:endParaRPr/>
          </a:p>
        </p:txBody>
      </p:sp>
      <p:pic>
        <p:nvPicPr>
          <p:cNvPr id="218" name="Google Shape;218;p23" descr="Map with pin"/>
          <p:cNvPicPr preferRelativeResize="0">
            <a:picLocks noGrp="1"/>
          </p:cNvPicPr>
          <p:nvPr>
            <p:ph type="body" idx="1"/>
          </p:nvPr>
        </p:nvPicPr>
        <p:blipFill rotWithShape="1">
          <a:blip r:embed="rId3">
            <a:alphaModFix/>
          </a:blip>
          <a:srcRect/>
          <a:stretch/>
        </p:blipFill>
        <p:spPr>
          <a:xfrm>
            <a:off x="469900" y="537151"/>
            <a:ext cx="914400" cy="914400"/>
          </a:xfrm>
          <a:prstGeom prst="rect">
            <a:avLst/>
          </a:prstGeom>
          <a:noFill/>
          <a:ln>
            <a:noFill/>
          </a:ln>
        </p:spPr>
      </p:pic>
      <p:sp>
        <p:nvSpPr>
          <p:cNvPr id="219" name="Google Shape;219;p23"/>
          <p:cNvSpPr txBox="1"/>
          <p:nvPr/>
        </p:nvSpPr>
        <p:spPr>
          <a:xfrm>
            <a:off x="1429966" y="334478"/>
            <a:ext cx="3176082" cy="14465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800">
                <a:solidFill>
                  <a:srgbClr val="D1D3A1"/>
                </a:solidFill>
                <a:latin typeface="Libre Baskerville"/>
                <a:ea typeface="Libre Baskerville"/>
                <a:cs typeface="Libre Baskerville"/>
                <a:sym typeface="Libre Baskerville"/>
              </a:rPr>
              <a:t>1 |</a:t>
            </a:r>
            <a:endParaRPr/>
          </a:p>
        </p:txBody>
      </p:sp>
      <p:sp>
        <p:nvSpPr>
          <p:cNvPr id="220" name="Google Shape;220;p23"/>
          <p:cNvSpPr txBox="1"/>
          <p:nvPr/>
        </p:nvSpPr>
        <p:spPr>
          <a:xfrm>
            <a:off x="762778" y="2212862"/>
            <a:ext cx="10464800"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dirty="0">
                <a:solidFill>
                  <a:schemeClr val="dk1"/>
                </a:solidFill>
                <a:latin typeface="Libre Baskerville"/>
                <a:ea typeface="Libre Baskerville"/>
                <a:cs typeface="Libre Baskerville"/>
                <a:sym typeface="Libre Baskerville"/>
              </a:rPr>
              <a:t>When should you claim your Social Security Benefits?</a:t>
            </a:r>
            <a:endParaRPr sz="1200" dirty="0"/>
          </a:p>
        </p:txBody>
      </p:sp>
      <p:sp>
        <p:nvSpPr>
          <p:cNvPr id="221" name="Google Shape;221;p23"/>
          <p:cNvSpPr txBox="1"/>
          <p:nvPr/>
        </p:nvSpPr>
        <p:spPr>
          <a:xfrm rot="-5400000">
            <a:off x="-3219375" y="4268283"/>
            <a:ext cx="10426700" cy="107721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dirty="0">
                <a:solidFill>
                  <a:schemeClr val="dk1"/>
                </a:solidFill>
                <a:latin typeface="Calibri"/>
                <a:ea typeface="Calibri"/>
                <a:cs typeface="Calibri"/>
                <a:sym typeface="Calibri"/>
              </a:rPr>
              <a:t>|</a:t>
            </a:r>
            <a:r>
              <a:rPr lang="en-US" sz="3200" dirty="0">
                <a:solidFill>
                  <a:schemeClr val="dk1"/>
                </a:solidFill>
                <a:latin typeface="Calibri"/>
                <a:ea typeface="Calibri"/>
                <a:cs typeface="Calibri"/>
                <a:sym typeface="Calibri"/>
              </a:rPr>
              <a:t>  |  |  | </a:t>
            </a:r>
            <a:r>
              <a:rPr lang="en-US" sz="3200" b="1" dirty="0">
                <a:solidFill>
                  <a:schemeClr val="dk1"/>
                </a:solidFill>
                <a:latin typeface="Calibri"/>
                <a:ea typeface="Calibri"/>
                <a:cs typeface="Calibri"/>
                <a:sym typeface="Calibri"/>
              </a:rPr>
              <a:t> |  </a:t>
            </a:r>
            <a:r>
              <a:rPr lang="en-US" sz="3200" dirty="0">
                <a:solidFill>
                  <a:schemeClr val="dk1"/>
                </a:solidFill>
                <a:latin typeface="Calibri"/>
                <a:ea typeface="Calibri"/>
                <a:cs typeface="Calibri"/>
                <a:sym typeface="Calibri"/>
              </a:rPr>
              <a:t>|  |  |  </a:t>
            </a:r>
            <a:r>
              <a:rPr lang="en-US" sz="3200" b="1" dirty="0">
                <a:solidFill>
                  <a:schemeClr val="dk1"/>
                </a:solidFill>
                <a:latin typeface="Calibri"/>
                <a:ea typeface="Calibri"/>
                <a:cs typeface="Calibri"/>
                <a:sym typeface="Calibri"/>
              </a:rPr>
              <a:t>| </a:t>
            </a:r>
            <a:r>
              <a:rPr lang="en-US" sz="3200" dirty="0">
                <a:solidFill>
                  <a:schemeClr val="dk1"/>
                </a:solidFill>
                <a:latin typeface="Calibri"/>
                <a:ea typeface="Calibri"/>
                <a:cs typeface="Calibri"/>
                <a:sym typeface="Calibri"/>
              </a:rPr>
              <a:t> </a:t>
            </a:r>
            <a:endParaRPr dirty="0"/>
          </a:p>
          <a:p>
            <a:pPr marL="0" marR="0" lvl="0" indent="0" algn="l" rtl="0">
              <a:spcBef>
                <a:spcPts val="0"/>
              </a:spcBef>
              <a:spcAft>
                <a:spcPts val="0"/>
              </a:spcAft>
              <a:buNone/>
            </a:pPr>
            <a:r>
              <a:rPr lang="en-US" sz="3200" dirty="0">
                <a:solidFill>
                  <a:schemeClr val="dk1"/>
                </a:solidFill>
                <a:latin typeface="Calibri"/>
                <a:ea typeface="Calibri"/>
                <a:cs typeface="Calibri"/>
                <a:sym typeface="Calibri"/>
              </a:rPr>
              <a:t>                                     </a:t>
            </a:r>
            <a:endParaRPr dirty="0"/>
          </a:p>
        </p:txBody>
      </p:sp>
      <p:sp>
        <p:nvSpPr>
          <p:cNvPr id="222" name="Google Shape;222;p23"/>
          <p:cNvSpPr txBox="1"/>
          <p:nvPr/>
        </p:nvSpPr>
        <p:spPr>
          <a:xfrm>
            <a:off x="964424" y="6007506"/>
            <a:ext cx="746449"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a:solidFill>
                  <a:schemeClr val="dk1"/>
                </a:solidFill>
                <a:latin typeface="Libre Baskerville"/>
                <a:ea typeface="Libre Baskerville"/>
                <a:cs typeface="Libre Baskerville"/>
                <a:sym typeface="Libre Baskerville"/>
              </a:rPr>
              <a:t>62</a:t>
            </a:r>
            <a:endParaRPr/>
          </a:p>
        </p:txBody>
      </p:sp>
      <p:sp>
        <p:nvSpPr>
          <p:cNvPr id="223" name="Google Shape;223;p23"/>
          <p:cNvSpPr txBox="1"/>
          <p:nvPr/>
        </p:nvSpPr>
        <p:spPr>
          <a:xfrm>
            <a:off x="964424" y="4514504"/>
            <a:ext cx="746449"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a:solidFill>
                  <a:schemeClr val="dk1"/>
                </a:solidFill>
                <a:latin typeface="Libre Baskerville"/>
                <a:ea typeface="Libre Baskerville"/>
                <a:cs typeface="Libre Baskerville"/>
                <a:sym typeface="Libre Baskerville"/>
              </a:rPr>
              <a:t>66</a:t>
            </a:r>
            <a:endParaRPr/>
          </a:p>
        </p:txBody>
      </p:sp>
      <p:sp>
        <p:nvSpPr>
          <p:cNvPr id="224" name="Google Shape;224;p23"/>
          <p:cNvSpPr txBox="1"/>
          <p:nvPr/>
        </p:nvSpPr>
        <p:spPr>
          <a:xfrm>
            <a:off x="964424" y="3021502"/>
            <a:ext cx="746449"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a:solidFill>
                  <a:schemeClr val="dk1"/>
                </a:solidFill>
                <a:latin typeface="Libre Baskerville"/>
                <a:ea typeface="Libre Baskerville"/>
                <a:cs typeface="Libre Baskerville"/>
                <a:sym typeface="Libre Baskerville"/>
              </a:rPr>
              <a:t>70</a:t>
            </a:r>
            <a:endParaRPr/>
          </a:p>
        </p:txBody>
      </p:sp>
      <p:sp>
        <p:nvSpPr>
          <p:cNvPr id="225" name="Google Shape;225;p23"/>
          <p:cNvSpPr txBox="1"/>
          <p:nvPr/>
        </p:nvSpPr>
        <p:spPr>
          <a:xfrm>
            <a:off x="2251577" y="4587496"/>
            <a:ext cx="4960986"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Arial Black"/>
                <a:ea typeface="Arial Black"/>
                <a:cs typeface="Arial Black"/>
                <a:sym typeface="Arial Black"/>
              </a:rPr>
              <a:t>Full Retirement Age?</a:t>
            </a:r>
            <a:endParaRPr/>
          </a:p>
        </p:txBody>
      </p:sp>
      <p:sp>
        <p:nvSpPr>
          <p:cNvPr id="226" name="Google Shape;226;p23"/>
          <p:cNvSpPr txBox="1"/>
          <p:nvPr/>
        </p:nvSpPr>
        <p:spPr>
          <a:xfrm>
            <a:off x="2233821" y="6069060"/>
            <a:ext cx="3974840"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dirty="0">
                <a:solidFill>
                  <a:schemeClr val="dk1"/>
                </a:solidFill>
                <a:latin typeface="Arial Black"/>
                <a:ea typeface="Arial Black"/>
                <a:cs typeface="Arial Black"/>
                <a:sym typeface="Arial Black"/>
              </a:rPr>
              <a:t>Early Retirement Age</a:t>
            </a:r>
            <a:endParaRPr dirty="0"/>
          </a:p>
        </p:txBody>
      </p:sp>
      <p:sp>
        <p:nvSpPr>
          <p:cNvPr id="227" name="Google Shape;227;p23"/>
          <p:cNvSpPr txBox="1"/>
          <p:nvPr/>
        </p:nvSpPr>
        <p:spPr>
          <a:xfrm>
            <a:off x="2202222" y="3061537"/>
            <a:ext cx="3974840"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Arial Black"/>
                <a:ea typeface="Arial Black"/>
                <a:cs typeface="Arial Black"/>
                <a:sym typeface="Arial Black"/>
              </a:rPr>
              <a:t>Maximum Benefit Age</a:t>
            </a:r>
            <a:endParaRPr/>
          </a:p>
        </p:txBody>
      </p:sp>
      <p:sp>
        <p:nvSpPr>
          <p:cNvPr id="228" name="Google Shape;228;p23"/>
          <p:cNvSpPr txBox="1"/>
          <p:nvPr/>
        </p:nvSpPr>
        <p:spPr>
          <a:xfrm>
            <a:off x="1956209" y="4238468"/>
            <a:ext cx="1268963" cy="11079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6600">
                <a:solidFill>
                  <a:schemeClr val="dk1"/>
                </a:solidFill>
                <a:latin typeface="Libre Baskerville"/>
                <a:ea typeface="Libre Baskerville"/>
                <a:cs typeface="Libre Baskerville"/>
                <a:sym typeface="Libre Baskerville"/>
              </a:rPr>
              <a:t>}</a:t>
            </a:r>
            <a:endParaRPr/>
          </a:p>
        </p:txBody>
      </p:sp>
      <p:sp>
        <p:nvSpPr>
          <p:cNvPr id="229" name="Google Shape;229;p23"/>
          <p:cNvSpPr/>
          <p:nvPr/>
        </p:nvSpPr>
        <p:spPr>
          <a:xfrm>
            <a:off x="6429726" y="2967135"/>
            <a:ext cx="45719" cy="3694224"/>
          </a:xfrm>
          <a:prstGeom prst="rect">
            <a:avLst/>
          </a:prstGeom>
          <a:solidFill>
            <a:srgbClr val="D1D3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0" name="Google Shape;230;p23"/>
          <p:cNvSpPr txBox="1"/>
          <p:nvPr/>
        </p:nvSpPr>
        <p:spPr>
          <a:xfrm>
            <a:off x="7025951" y="3275817"/>
            <a:ext cx="4348999" cy="338554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dirty="0">
                <a:solidFill>
                  <a:schemeClr val="dk1"/>
                </a:solidFill>
                <a:latin typeface="Libre Baskerville"/>
                <a:ea typeface="Libre Baskerville"/>
                <a:cs typeface="Libre Baskerville"/>
                <a:sym typeface="Libre Baskerville"/>
              </a:rPr>
              <a:t>Your </a:t>
            </a:r>
            <a:r>
              <a:rPr lang="en-US" sz="2400" b="1" dirty="0">
                <a:solidFill>
                  <a:schemeClr val="dk1"/>
                </a:solidFill>
                <a:latin typeface="Libre Baskerville"/>
                <a:ea typeface="Libre Baskerville"/>
                <a:cs typeface="Libre Baskerville"/>
                <a:sym typeface="Libre Baskerville"/>
              </a:rPr>
              <a:t>Full Retirement Age </a:t>
            </a:r>
            <a:r>
              <a:rPr lang="en-US" sz="2400" dirty="0">
                <a:solidFill>
                  <a:schemeClr val="dk1"/>
                </a:solidFill>
                <a:latin typeface="Libre Baskerville"/>
                <a:ea typeface="Libre Baskerville"/>
                <a:cs typeface="Libre Baskerville"/>
                <a:sym typeface="Libre Baskerville"/>
              </a:rPr>
              <a:t>depends on the year you were born.</a:t>
            </a:r>
            <a:endParaRPr sz="1200" dirty="0"/>
          </a:p>
          <a:p>
            <a:pPr marL="0" marR="0" lvl="0" indent="0" algn="l" rtl="0">
              <a:spcBef>
                <a:spcPts val="0"/>
              </a:spcBef>
              <a:spcAft>
                <a:spcPts val="0"/>
              </a:spcAft>
              <a:buNone/>
            </a:pPr>
            <a:endParaRPr sz="2400" dirty="0">
              <a:solidFill>
                <a:schemeClr val="dk1"/>
              </a:solidFill>
              <a:latin typeface="Libre Baskerville"/>
              <a:ea typeface="Libre Baskerville"/>
              <a:cs typeface="Libre Baskerville"/>
              <a:sym typeface="Libre Baskerville"/>
            </a:endParaRPr>
          </a:p>
          <a:p>
            <a:pPr marL="0" marR="0" lvl="0" indent="0" algn="l" rtl="0">
              <a:spcBef>
                <a:spcPts val="0"/>
              </a:spcBef>
              <a:spcAft>
                <a:spcPts val="0"/>
              </a:spcAft>
              <a:buNone/>
            </a:pPr>
            <a:r>
              <a:rPr lang="en-US" sz="2400" dirty="0">
                <a:solidFill>
                  <a:schemeClr val="dk1"/>
                </a:solidFill>
                <a:latin typeface="Libre Baskerville"/>
                <a:ea typeface="Libre Baskerville"/>
                <a:cs typeface="Libre Baskerville"/>
                <a:sym typeface="Libre Baskerville"/>
              </a:rPr>
              <a:t>If you were born in 1960 or after, your Full Retirement Age is </a:t>
            </a:r>
            <a:r>
              <a:rPr lang="en-US" sz="2400" b="1" dirty="0">
                <a:solidFill>
                  <a:schemeClr val="dk1"/>
                </a:solidFill>
                <a:latin typeface="Libre Baskerville"/>
                <a:ea typeface="Libre Baskerville"/>
                <a:cs typeface="Libre Baskerville"/>
                <a:sym typeface="Libre Baskerville"/>
              </a:rPr>
              <a:t>67</a:t>
            </a:r>
            <a:r>
              <a:rPr lang="en-US" sz="2400" dirty="0">
                <a:solidFill>
                  <a:schemeClr val="dk1"/>
                </a:solidFill>
                <a:latin typeface="Libre Baskerville"/>
                <a:ea typeface="Libre Baskerville"/>
                <a:cs typeface="Libre Baskerville"/>
                <a:sym typeface="Libre Baskerville"/>
              </a:rPr>
              <a:t>.</a:t>
            </a:r>
            <a:endParaRPr sz="1200" dirty="0"/>
          </a:p>
          <a:p>
            <a:pPr marL="0" marR="0" lvl="0" indent="0" algn="l" rtl="0">
              <a:spcBef>
                <a:spcPts val="0"/>
              </a:spcBef>
              <a:spcAft>
                <a:spcPts val="0"/>
              </a:spcAft>
              <a:buNone/>
            </a:pPr>
            <a:endParaRPr sz="1800" dirty="0">
              <a:solidFill>
                <a:schemeClr val="dk1"/>
              </a:solidFill>
              <a:latin typeface="Libre Baskerville"/>
              <a:ea typeface="Libre Baskerville"/>
              <a:cs typeface="Libre Baskerville"/>
              <a:sym typeface="Libre Baskervill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4"/>
          <p:cNvSpPr/>
          <p:nvPr/>
        </p:nvSpPr>
        <p:spPr>
          <a:xfrm>
            <a:off x="0" y="292262"/>
            <a:ext cx="12192000" cy="1530982"/>
          </a:xfrm>
          <a:prstGeom prst="rect">
            <a:avLst/>
          </a:prstGeom>
          <a:solidFill>
            <a:srgbClr val="13315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6" name="Google Shape;236;p24"/>
          <p:cNvSpPr txBox="1">
            <a:spLocks noGrp="1"/>
          </p:cNvSpPr>
          <p:nvPr>
            <p:ph type="title"/>
          </p:nvPr>
        </p:nvSpPr>
        <p:spPr>
          <a:xfrm>
            <a:off x="1429966" y="455465"/>
            <a:ext cx="1079932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Black"/>
              <a:buNone/>
            </a:pPr>
            <a:r>
              <a:rPr lang="en-US">
                <a:latin typeface="Arial Black"/>
                <a:ea typeface="Arial Black"/>
                <a:cs typeface="Arial Black"/>
                <a:sym typeface="Arial Black"/>
              </a:rPr>
              <a:t>        </a:t>
            </a:r>
            <a:r>
              <a:rPr lang="en-US">
                <a:solidFill>
                  <a:schemeClr val="lt1"/>
                </a:solidFill>
                <a:latin typeface="Arial Black"/>
                <a:ea typeface="Arial Black"/>
                <a:cs typeface="Arial Black"/>
                <a:sym typeface="Arial Black"/>
              </a:rPr>
              <a:t>Maximize Retirement Income</a:t>
            </a:r>
            <a:endParaRPr/>
          </a:p>
        </p:txBody>
      </p:sp>
      <p:pic>
        <p:nvPicPr>
          <p:cNvPr id="237" name="Google Shape;237;p24" descr="Map with pin"/>
          <p:cNvPicPr preferRelativeResize="0">
            <a:picLocks noGrp="1"/>
          </p:cNvPicPr>
          <p:nvPr>
            <p:ph type="body" idx="1"/>
          </p:nvPr>
        </p:nvPicPr>
        <p:blipFill rotWithShape="1">
          <a:blip r:embed="rId3">
            <a:alphaModFix/>
          </a:blip>
          <a:srcRect/>
          <a:stretch/>
        </p:blipFill>
        <p:spPr>
          <a:xfrm>
            <a:off x="469900" y="537151"/>
            <a:ext cx="914400" cy="914400"/>
          </a:xfrm>
          <a:prstGeom prst="rect">
            <a:avLst/>
          </a:prstGeom>
          <a:noFill/>
          <a:ln>
            <a:noFill/>
          </a:ln>
        </p:spPr>
      </p:pic>
      <p:sp>
        <p:nvSpPr>
          <p:cNvPr id="238" name="Google Shape;238;p24"/>
          <p:cNvSpPr txBox="1"/>
          <p:nvPr/>
        </p:nvSpPr>
        <p:spPr>
          <a:xfrm>
            <a:off x="1429966" y="334478"/>
            <a:ext cx="3176082" cy="14465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800">
                <a:solidFill>
                  <a:srgbClr val="D1D3A1"/>
                </a:solidFill>
                <a:latin typeface="Libre Baskerville"/>
                <a:ea typeface="Libre Baskerville"/>
                <a:cs typeface="Libre Baskerville"/>
                <a:sym typeface="Libre Baskerville"/>
              </a:rPr>
              <a:t>1 |</a:t>
            </a:r>
            <a:endParaRPr/>
          </a:p>
        </p:txBody>
      </p:sp>
      <p:sp>
        <p:nvSpPr>
          <p:cNvPr id="239" name="Google Shape;239;p24"/>
          <p:cNvSpPr txBox="1"/>
          <p:nvPr/>
        </p:nvSpPr>
        <p:spPr>
          <a:xfrm>
            <a:off x="381387" y="2025917"/>
            <a:ext cx="11429222"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dirty="0">
                <a:solidFill>
                  <a:schemeClr val="dk1"/>
                </a:solidFill>
                <a:latin typeface="Libre Baskerville"/>
                <a:ea typeface="Libre Baskerville"/>
                <a:cs typeface="Libre Baskerville"/>
                <a:sym typeface="Libre Baskerville"/>
              </a:rPr>
              <a:t>What percentage of your Social Security Benefits could be taxed?</a:t>
            </a:r>
            <a:endParaRPr sz="1100" dirty="0"/>
          </a:p>
        </p:txBody>
      </p:sp>
      <p:graphicFrame>
        <p:nvGraphicFramePr>
          <p:cNvPr id="240" name="Google Shape;240;p24"/>
          <p:cNvGraphicFramePr/>
          <p:nvPr/>
        </p:nvGraphicFramePr>
        <p:xfrm>
          <a:off x="2031999" y="3227165"/>
          <a:ext cx="8138175" cy="2560360"/>
        </p:xfrm>
        <a:graphic>
          <a:graphicData uri="http://schemas.openxmlformats.org/drawingml/2006/table">
            <a:tbl>
              <a:tblPr firstRow="1" bandRow="1">
                <a:noFill/>
                <a:tableStyleId>{E5349909-4D50-4E36-B9FA-379C79A3A58B}</a:tableStyleId>
              </a:tblPr>
              <a:tblGrid>
                <a:gridCol w="1823825">
                  <a:extLst>
                    <a:ext uri="{9D8B030D-6E8A-4147-A177-3AD203B41FA5}">
                      <a16:colId xmlns:a16="http://schemas.microsoft.com/office/drawing/2014/main" val="20000"/>
                    </a:ext>
                  </a:extLst>
                </a:gridCol>
                <a:gridCol w="3601625">
                  <a:extLst>
                    <a:ext uri="{9D8B030D-6E8A-4147-A177-3AD203B41FA5}">
                      <a16:colId xmlns:a16="http://schemas.microsoft.com/office/drawing/2014/main" val="20001"/>
                    </a:ext>
                  </a:extLst>
                </a:gridCol>
                <a:gridCol w="2712725">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endParaRPr sz="2400" u="none" strike="noStrike" cap="none"/>
                    </a:p>
                  </a:txBody>
                  <a:tcPr marL="91450" marR="91450" marT="45725" marB="45725" anchor="ctr">
                    <a:solidFill>
                      <a:schemeClr val="lt1"/>
                    </a:solidFill>
                  </a:tcPr>
                </a:tc>
                <a:tc gridSpan="2">
                  <a:txBody>
                    <a:bodyPr/>
                    <a:lstStyle/>
                    <a:p>
                      <a:pPr marL="0" marR="0" lvl="0" indent="0" algn="ctr" rtl="0">
                        <a:spcBef>
                          <a:spcPts val="0"/>
                        </a:spcBef>
                        <a:spcAft>
                          <a:spcPts val="0"/>
                        </a:spcAft>
                        <a:buNone/>
                      </a:pPr>
                      <a:r>
                        <a:rPr lang="en-US" sz="2400" u="none" strike="noStrike" cap="none">
                          <a:solidFill>
                            <a:srgbClr val="D1D3A1"/>
                          </a:solidFill>
                        </a:rPr>
                        <a:t>         Combined Income</a:t>
                      </a:r>
                      <a:endParaRPr/>
                    </a:p>
                  </a:txBody>
                  <a:tcPr marL="91450" marR="91450" marT="45725" marB="45725" anchor="ctr">
                    <a:solidFill>
                      <a:srgbClr val="1E4E79"/>
                    </a:solidFill>
                  </a:tcPr>
                </a:tc>
                <a:tc hMerge="1">
                  <a:txBody>
                    <a:bodyPr/>
                    <a:lstStyle/>
                    <a:p>
                      <a:endParaRPr lang="en-US"/>
                    </a:p>
                  </a:txBody>
                  <a:tcPr/>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en-US" sz="2400" u="none" strike="noStrike" cap="none">
                          <a:solidFill>
                            <a:schemeClr val="lt1"/>
                          </a:solidFill>
                        </a:rPr>
                        <a:t>Taxable Portion </a:t>
                      </a:r>
                      <a:endParaRPr/>
                    </a:p>
                    <a:p>
                      <a:pPr marL="0" marR="0" lvl="0" indent="0" algn="ctr" rtl="0">
                        <a:spcBef>
                          <a:spcPts val="0"/>
                        </a:spcBef>
                        <a:spcAft>
                          <a:spcPts val="0"/>
                        </a:spcAft>
                        <a:buNone/>
                      </a:pPr>
                      <a:r>
                        <a:rPr lang="en-US" sz="2400" u="none" strike="noStrike" cap="none">
                          <a:solidFill>
                            <a:schemeClr val="lt1"/>
                          </a:solidFill>
                        </a:rPr>
                        <a:t>of Benefits</a:t>
                      </a:r>
                      <a:endParaRPr/>
                    </a:p>
                  </a:txBody>
                  <a:tcPr marL="91450" marR="91450" marT="45725" marB="45725" anchor="ctr">
                    <a:solidFill>
                      <a:srgbClr val="1E4E79"/>
                    </a:solidFill>
                  </a:tcPr>
                </a:tc>
                <a:tc>
                  <a:txBody>
                    <a:bodyPr/>
                    <a:lstStyle/>
                    <a:p>
                      <a:pPr marL="0" marR="0" lvl="0" indent="0" algn="l" rtl="0">
                        <a:spcBef>
                          <a:spcPts val="0"/>
                        </a:spcBef>
                        <a:spcAft>
                          <a:spcPts val="0"/>
                        </a:spcAft>
                        <a:buNone/>
                      </a:pPr>
                      <a:r>
                        <a:rPr lang="en-US" sz="2400" u="none" strike="noStrike" cap="none">
                          <a:solidFill>
                            <a:schemeClr val="lt1"/>
                          </a:solidFill>
                        </a:rPr>
                        <a:t>            Single Filer</a:t>
                      </a:r>
                      <a:endParaRPr/>
                    </a:p>
                  </a:txBody>
                  <a:tcPr marL="91450" marR="91450" marT="45725" marB="45725" anchor="ctr">
                    <a:solidFill>
                      <a:srgbClr val="1E4E79"/>
                    </a:solidFill>
                  </a:tcPr>
                </a:tc>
                <a:tc>
                  <a:txBody>
                    <a:bodyPr/>
                    <a:lstStyle/>
                    <a:p>
                      <a:pPr marL="0" marR="0" lvl="0" indent="0" algn="l" rtl="0">
                        <a:spcBef>
                          <a:spcPts val="0"/>
                        </a:spcBef>
                        <a:spcAft>
                          <a:spcPts val="0"/>
                        </a:spcAft>
                        <a:buNone/>
                      </a:pPr>
                      <a:r>
                        <a:rPr lang="en-US" sz="2400" u="none" strike="noStrike" cap="none">
                          <a:solidFill>
                            <a:schemeClr val="lt1"/>
                          </a:solidFill>
                        </a:rPr>
                        <a:t>   Joint Filer</a:t>
                      </a:r>
                      <a:endParaRPr/>
                    </a:p>
                  </a:txBody>
                  <a:tcPr marL="91450" marR="91450" marT="45725" marB="45725" anchor="ctr">
                    <a:solidFill>
                      <a:srgbClr val="1E4E79"/>
                    </a:solidFill>
                  </a:tcPr>
                </a:tc>
                <a:extLst>
                  <a:ext uri="{0D108BD9-81ED-4DB2-BD59-A6C34878D82A}">
                    <a16:rowId xmlns:a16="http://schemas.microsoft.com/office/drawing/2014/main" val="10001"/>
                  </a:ext>
                </a:extLst>
              </a:tr>
              <a:tr h="370850">
                <a:tc>
                  <a:txBody>
                    <a:bodyPr/>
                    <a:lstStyle/>
                    <a:p>
                      <a:pPr marL="0" marR="0" lvl="0" indent="0" algn="ctr" rtl="0">
                        <a:spcBef>
                          <a:spcPts val="0"/>
                        </a:spcBef>
                        <a:spcAft>
                          <a:spcPts val="0"/>
                        </a:spcAft>
                        <a:buNone/>
                      </a:pPr>
                      <a:r>
                        <a:rPr lang="en-US" sz="2400" b="1" u="none" strike="noStrike" cap="none"/>
                        <a:t>50%</a:t>
                      </a:r>
                      <a:endParaRPr/>
                    </a:p>
                  </a:txBody>
                  <a:tcPr marL="91450" marR="91450" marT="45725" marB="45725">
                    <a:solidFill>
                      <a:srgbClr val="D8D8D8"/>
                    </a:solidFill>
                  </a:tcPr>
                </a:tc>
                <a:tc>
                  <a:txBody>
                    <a:bodyPr/>
                    <a:lstStyle/>
                    <a:p>
                      <a:pPr marL="0" marR="0" lvl="0" indent="0" algn="ctr" rtl="0">
                        <a:spcBef>
                          <a:spcPts val="0"/>
                        </a:spcBef>
                        <a:spcAft>
                          <a:spcPts val="0"/>
                        </a:spcAft>
                        <a:buNone/>
                      </a:pPr>
                      <a:r>
                        <a:rPr lang="en-US" sz="2400" u="none" strike="noStrike" cap="none"/>
                        <a:t>$</a:t>
                      </a:r>
                      <a:r>
                        <a:rPr lang="en-US" sz="2400" b="1" u="none" strike="noStrike" cap="none"/>
                        <a:t>25,000</a:t>
                      </a:r>
                      <a:r>
                        <a:rPr lang="en-US" sz="2400" u="none" strike="noStrike" cap="none"/>
                        <a:t> to $</a:t>
                      </a:r>
                      <a:r>
                        <a:rPr lang="en-US" sz="2400" b="1" u="none" strike="noStrike" cap="none"/>
                        <a:t>34,000</a:t>
                      </a:r>
                      <a:endParaRPr/>
                    </a:p>
                  </a:txBody>
                  <a:tcPr marL="91450" marR="91450" marT="45725" marB="45725" anchor="ctr">
                    <a:solidFill>
                      <a:srgbClr val="D8D8D8"/>
                    </a:solidFill>
                  </a:tcPr>
                </a:tc>
                <a:tc>
                  <a:txBody>
                    <a:bodyPr/>
                    <a:lstStyle/>
                    <a:p>
                      <a:pPr marL="0" marR="0" lvl="0" indent="0" algn="ctr" rtl="0">
                        <a:spcBef>
                          <a:spcPts val="0"/>
                        </a:spcBef>
                        <a:spcAft>
                          <a:spcPts val="0"/>
                        </a:spcAft>
                        <a:buNone/>
                      </a:pPr>
                      <a:r>
                        <a:rPr lang="en-US" sz="2400" u="none" strike="noStrike" cap="none"/>
                        <a:t>$</a:t>
                      </a:r>
                      <a:r>
                        <a:rPr lang="en-US" sz="2400" b="1" u="none" strike="noStrike" cap="none"/>
                        <a:t>32,000</a:t>
                      </a:r>
                      <a:r>
                        <a:rPr lang="en-US" sz="2400" u="none" strike="noStrike" cap="none"/>
                        <a:t> to $</a:t>
                      </a:r>
                      <a:r>
                        <a:rPr lang="en-US" sz="2400" b="1" u="none" strike="noStrike" cap="none"/>
                        <a:t>44,000</a:t>
                      </a:r>
                      <a:endParaRPr/>
                    </a:p>
                  </a:txBody>
                  <a:tcPr marL="91450" marR="91450" marT="45725" marB="45725" anchor="ctr">
                    <a:solidFill>
                      <a:srgbClr val="D8D8D8"/>
                    </a:solidFill>
                  </a:tcPr>
                </a:tc>
                <a:extLst>
                  <a:ext uri="{0D108BD9-81ED-4DB2-BD59-A6C34878D82A}">
                    <a16:rowId xmlns:a16="http://schemas.microsoft.com/office/drawing/2014/main" val="10002"/>
                  </a:ext>
                </a:extLst>
              </a:tr>
              <a:tr h="370850">
                <a:tc>
                  <a:txBody>
                    <a:bodyPr/>
                    <a:lstStyle/>
                    <a:p>
                      <a:pPr marL="0" marR="0" lvl="0" indent="0" algn="ctr" rtl="0">
                        <a:spcBef>
                          <a:spcPts val="0"/>
                        </a:spcBef>
                        <a:spcAft>
                          <a:spcPts val="0"/>
                        </a:spcAft>
                        <a:buNone/>
                      </a:pPr>
                      <a:r>
                        <a:rPr lang="en-US" sz="2400" b="1" u="none" strike="noStrike" cap="none"/>
                        <a:t>85%</a:t>
                      </a:r>
                      <a:endParaRPr/>
                    </a:p>
                  </a:txBody>
                  <a:tcPr marL="91450" marR="91450" marT="45725" marB="45725">
                    <a:solidFill>
                      <a:srgbClr val="D8D8D8"/>
                    </a:solidFill>
                  </a:tcPr>
                </a:tc>
                <a:tc>
                  <a:txBody>
                    <a:bodyPr/>
                    <a:lstStyle/>
                    <a:p>
                      <a:pPr marL="0" marR="0" lvl="0" indent="0" algn="ctr" rtl="0">
                        <a:spcBef>
                          <a:spcPts val="0"/>
                        </a:spcBef>
                        <a:spcAft>
                          <a:spcPts val="0"/>
                        </a:spcAft>
                        <a:buNone/>
                      </a:pPr>
                      <a:r>
                        <a:rPr lang="en-US" sz="2400" u="none" strike="noStrike" cap="none"/>
                        <a:t>Over $</a:t>
                      </a:r>
                      <a:r>
                        <a:rPr lang="en-US" sz="2400" b="1" u="none" strike="noStrike" cap="none"/>
                        <a:t>34,000</a:t>
                      </a:r>
                      <a:endParaRPr/>
                    </a:p>
                  </a:txBody>
                  <a:tcPr marL="91450" marR="91450" marT="45725" marB="45725" anchor="ctr">
                    <a:solidFill>
                      <a:srgbClr val="D8D8D8"/>
                    </a:solidFill>
                  </a:tcPr>
                </a:tc>
                <a:tc>
                  <a:txBody>
                    <a:bodyPr/>
                    <a:lstStyle/>
                    <a:p>
                      <a:pPr marL="0" marR="0" lvl="0" indent="0" algn="ctr" rtl="0">
                        <a:spcBef>
                          <a:spcPts val="0"/>
                        </a:spcBef>
                        <a:spcAft>
                          <a:spcPts val="0"/>
                        </a:spcAft>
                        <a:buNone/>
                      </a:pPr>
                      <a:r>
                        <a:rPr lang="en-US" sz="2400" u="none" strike="noStrike" cap="none"/>
                        <a:t>Over $</a:t>
                      </a:r>
                      <a:r>
                        <a:rPr lang="en-US" sz="2400" b="1" u="none" strike="noStrike" cap="none"/>
                        <a:t>44,000</a:t>
                      </a:r>
                      <a:endParaRPr/>
                    </a:p>
                  </a:txBody>
                  <a:tcPr marL="91450" marR="91450" marT="45725" marB="45725" anchor="ctr">
                    <a:solidFill>
                      <a:srgbClr val="D8D8D8"/>
                    </a:solidFill>
                  </a:tcPr>
                </a:tc>
                <a:extLst>
                  <a:ext uri="{0D108BD9-81ED-4DB2-BD59-A6C34878D82A}">
                    <a16:rowId xmlns:a16="http://schemas.microsoft.com/office/drawing/2014/main" val="10003"/>
                  </a:ext>
                </a:extLst>
              </a:tr>
            </a:tbl>
          </a:graphicData>
        </a:graphic>
      </p:graphicFrame>
      <p:cxnSp>
        <p:nvCxnSpPr>
          <p:cNvPr id="241" name="Google Shape;241;p24"/>
          <p:cNvCxnSpPr/>
          <p:nvPr/>
        </p:nvCxnSpPr>
        <p:spPr>
          <a:xfrm>
            <a:off x="5691673" y="3433667"/>
            <a:ext cx="404327" cy="0"/>
          </a:xfrm>
          <a:prstGeom prst="straightConnector1">
            <a:avLst/>
          </a:prstGeom>
          <a:noFill/>
          <a:ln w="28575" cap="flat" cmpd="sng">
            <a:solidFill>
              <a:srgbClr val="D1D3A1"/>
            </a:solidFill>
            <a:prstDash val="solid"/>
            <a:miter lim="800000"/>
            <a:headEnd type="none" w="sm" len="sm"/>
            <a:tailEnd type="none" w="sm" len="sm"/>
          </a:ln>
        </p:spPr>
      </p:cxnSp>
      <p:cxnSp>
        <p:nvCxnSpPr>
          <p:cNvPr id="242" name="Google Shape;242;p24"/>
          <p:cNvCxnSpPr/>
          <p:nvPr/>
        </p:nvCxnSpPr>
        <p:spPr>
          <a:xfrm>
            <a:off x="8546846" y="3433667"/>
            <a:ext cx="404327" cy="0"/>
          </a:xfrm>
          <a:prstGeom prst="straightConnector1">
            <a:avLst/>
          </a:prstGeom>
          <a:noFill/>
          <a:ln w="28575" cap="flat" cmpd="sng">
            <a:solidFill>
              <a:srgbClr val="D1D3A1"/>
            </a:solidFill>
            <a:prstDash val="solid"/>
            <a:miter lim="800000"/>
            <a:headEnd type="none" w="sm" len="sm"/>
            <a:tailEnd type="none" w="sm" len="sm"/>
          </a:ln>
        </p:spPr>
      </p:cxnSp>
      <p:cxnSp>
        <p:nvCxnSpPr>
          <p:cNvPr id="243" name="Google Shape;243;p24"/>
          <p:cNvCxnSpPr/>
          <p:nvPr/>
        </p:nvCxnSpPr>
        <p:spPr>
          <a:xfrm>
            <a:off x="5704113" y="3418119"/>
            <a:ext cx="0" cy="118187"/>
          </a:xfrm>
          <a:prstGeom prst="straightConnector1">
            <a:avLst/>
          </a:prstGeom>
          <a:noFill/>
          <a:ln w="28575" cap="flat" cmpd="sng">
            <a:solidFill>
              <a:srgbClr val="D1D3A1"/>
            </a:solidFill>
            <a:prstDash val="solid"/>
            <a:miter lim="800000"/>
            <a:headEnd type="none" w="sm" len="sm"/>
            <a:tailEnd type="none" w="sm" len="sm"/>
          </a:ln>
        </p:spPr>
      </p:cxnSp>
      <p:cxnSp>
        <p:nvCxnSpPr>
          <p:cNvPr id="244" name="Google Shape;244;p24"/>
          <p:cNvCxnSpPr/>
          <p:nvPr/>
        </p:nvCxnSpPr>
        <p:spPr>
          <a:xfrm>
            <a:off x="8954273" y="3411896"/>
            <a:ext cx="0" cy="118187"/>
          </a:xfrm>
          <a:prstGeom prst="straightConnector1">
            <a:avLst/>
          </a:prstGeom>
          <a:noFill/>
          <a:ln w="28575" cap="flat" cmpd="sng">
            <a:solidFill>
              <a:srgbClr val="D1D3A1"/>
            </a:solidFill>
            <a:prstDash val="solid"/>
            <a:miter lim="800000"/>
            <a:headEnd type="none" w="sm" len="sm"/>
            <a:tailEnd type="none" w="sm" len="sm"/>
          </a:ln>
        </p:spPr>
      </p:cxnSp>
      <p:pic>
        <p:nvPicPr>
          <p:cNvPr id="245" name="Google Shape;245;p24" descr="Male profile"/>
          <p:cNvPicPr preferRelativeResize="0"/>
          <p:nvPr/>
        </p:nvPicPr>
        <p:blipFill rotWithShape="1">
          <a:blip r:embed="rId4">
            <a:alphaModFix/>
          </a:blip>
          <a:srcRect/>
          <a:stretch/>
        </p:blipFill>
        <p:spPr>
          <a:xfrm>
            <a:off x="8951173" y="3879718"/>
            <a:ext cx="870204" cy="870204"/>
          </a:xfrm>
          <a:prstGeom prst="rect">
            <a:avLst/>
          </a:prstGeom>
          <a:noFill/>
          <a:ln>
            <a:noFill/>
          </a:ln>
        </p:spPr>
      </p:pic>
      <p:pic>
        <p:nvPicPr>
          <p:cNvPr id="246" name="Google Shape;246;p24" descr="Female Profile"/>
          <p:cNvPicPr preferRelativeResize="0"/>
          <p:nvPr/>
        </p:nvPicPr>
        <p:blipFill rotWithShape="1">
          <a:blip r:embed="rId5">
            <a:alphaModFix/>
          </a:blip>
          <a:srcRect/>
          <a:stretch/>
        </p:blipFill>
        <p:spPr>
          <a:xfrm>
            <a:off x="6095998" y="3879718"/>
            <a:ext cx="870204" cy="870204"/>
          </a:xfrm>
          <a:prstGeom prst="rect">
            <a:avLst/>
          </a:prstGeom>
          <a:noFill/>
          <a:ln>
            <a:noFill/>
          </a:ln>
        </p:spPr>
      </p:pic>
      <p:pic>
        <p:nvPicPr>
          <p:cNvPr id="247" name="Google Shape;247;p24" descr="Female Profile"/>
          <p:cNvPicPr preferRelativeResize="0"/>
          <p:nvPr/>
        </p:nvPicPr>
        <p:blipFill rotWithShape="1">
          <a:blip r:embed="rId5">
            <a:alphaModFix/>
          </a:blip>
          <a:srcRect/>
          <a:stretch/>
        </p:blipFill>
        <p:spPr>
          <a:xfrm>
            <a:off x="9299955" y="3963397"/>
            <a:ext cx="870204" cy="87020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25"/>
          <p:cNvSpPr/>
          <p:nvPr/>
        </p:nvSpPr>
        <p:spPr>
          <a:xfrm>
            <a:off x="0" y="292262"/>
            <a:ext cx="12192000" cy="1530982"/>
          </a:xfrm>
          <a:prstGeom prst="rect">
            <a:avLst/>
          </a:prstGeom>
          <a:solidFill>
            <a:srgbClr val="13315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3" name="Google Shape;253;p25"/>
          <p:cNvSpPr txBox="1">
            <a:spLocks noGrp="1"/>
          </p:cNvSpPr>
          <p:nvPr>
            <p:ph type="title"/>
          </p:nvPr>
        </p:nvSpPr>
        <p:spPr>
          <a:xfrm>
            <a:off x="1429966" y="455465"/>
            <a:ext cx="1079932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Black"/>
              <a:buNone/>
            </a:pPr>
            <a:r>
              <a:rPr lang="en-US">
                <a:latin typeface="Arial Black"/>
                <a:ea typeface="Arial Black"/>
                <a:cs typeface="Arial Black"/>
                <a:sym typeface="Arial Black"/>
              </a:rPr>
              <a:t>        </a:t>
            </a:r>
            <a:r>
              <a:rPr lang="en-US">
                <a:solidFill>
                  <a:schemeClr val="lt1"/>
                </a:solidFill>
                <a:latin typeface="Arial Black"/>
                <a:ea typeface="Arial Black"/>
                <a:cs typeface="Arial Black"/>
                <a:sym typeface="Arial Black"/>
              </a:rPr>
              <a:t>Maximize Retirement Income</a:t>
            </a:r>
            <a:endParaRPr/>
          </a:p>
        </p:txBody>
      </p:sp>
      <p:pic>
        <p:nvPicPr>
          <p:cNvPr id="254" name="Google Shape;254;p25" descr="Map with pin"/>
          <p:cNvPicPr preferRelativeResize="0">
            <a:picLocks noGrp="1"/>
          </p:cNvPicPr>
          <p:nvPr>
            <p:ph type="body" idx="1"/>
          </p:nvPr>
        </p:nvPicPr>
        <p:blipFill rotWithShape="1">
          <a:blip r:embed="rId3">
            <a:alphaModFix/>
          </a:blip>
          <a:srcRect/>
          <a:stretch/>
        </p:blipFill>
        <p:spPr>
          <a:xfrm>
            <a:off x="469900" y="537151"/>
            <a:ext cx="914400" cy="914400"/>
          </a:xfrm>
          <a:prstGeom prst="rect">
            <a:avLst/>
          </a:prstGeom>
          <a:noFill/>
          <a:ln>
            <a:noFill/>
          </a:ln>
        </p:spPr>
      </p:pic>
      <p:sp>
        <p:nvSpPr>
          <p:cNvPr id="255" name="Google Shape;255;p25"/>
          <p:cNvSpPr txBox="1"/>
          <p:nvPr/>
        </p:nvSpPr>
        <p:spPr>
          <a:xfrm>
            <a:off x="1429966" y="334478"/>
            <a:ext cx="3176082" cy="14465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800">
                <a:solidFill>
                  <a:srgbClr val="D1D3A1"/>
                </a:solidFill>
                <a:latin typeface="Libre Baskerville"/>
                <a:ea typeface="Libre Baskerville"/>
                <a:cs typeface="Libre Baskerville"/>
                <a:sym typeface="Libre Baskerville"/>
              </a:rPr>
              <a:t>1 |</a:t>
            </a:r>
            <a:endParaRPr/>
          </a:p>
        </p:txBody>
      </p:sp>
      <p:sp>
        <p:nvSpPr>
          <p:cNvPr id="256" name="Google Shape;256;p25"/>
          <p:cNvSpPr txBox="1"/>
          <p:nvPr/>
        </p:nvSpPr>
        <p:spPr>
          <a:xfrm>
            <a:off x="800100" y="2489200"/>
            <a:ext cx="10464800" cy="255454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1F4E79"/>
                </a:solidFill>
                <a:latin typeface="Arial Black"/>
                <a:ea typeface="Arial Black"/>
                <a:cs typeface="Arial Black"/>
                <a:sym typeface="Arial Black"/>
              </a:rPr>
              <a:t>Pensions:</a:t>
            </a:r>
            <a:endParaRPr/>
          </a:p>
          <a:p>
            <a:pPr marL="0" marR="0" lvl="0" indent="0" algn="l" rtl="0">
              <a:spcBef>
                <a:spcPts val="0"/>
              </a:spcBef>
              <a:spcAft>
                <a:spcPts val="0"/>
              </a:spcAft>
              <a:buNone/>
            </a:pPr>
            <a:endParaRPr sz="3200">
              <a:solidFill>
                <a:srgbClr val="1F4E79"/>
              </a:solidFill>
              <a:latin typeface="Libre Baskerville"/>
              <a:ea typeface="Libre Baskerville"/>
              <a:cs typeface="Libre Baskerville"/>
              <a:sym typeface="Libre Baskerville"/>
            </a:endParaRPr>
          </a:p>
          <a:p>
            <a:pPr marL="457200" marR="0" lvl="0" indent="-457200" algn="l" rtl="0">
              <a:spcBef>
                <a:spcPts val="0"/>
              </a:spcBef>
              <a:spcAft>
                <a:spcPts val="0"/>
              </a:spcAft>
              <a:buClr>
                <a:srgbClr val="1F4E79"/>
              </a:buClr>
              <a:buSzPts val="3200"/>
              <a:buFont typeface="Arial"/>
              <a:buChar char="•"/>
            </a:pPr>
            <a:r>
              <a:rPr lang="en-US" sz="3200">
                <a:solidFill>
                  <a:srgbClr val="1F4E79"/>
                </a:solidFill>
                <a:latin typeface="Libre Baskerville"/>
                <a:ea typeface="Libre Baskerville"/>
                <a:cs typeface="Libre Baskerville"/>
                <a:sym typeface="Libre Baskerville"/>
              </a:rPr>
              <a:t>Regular payments from a retirement fund an employer contributed to during the employee’s time there.</a:t>
            </a:r>
            <a:endParaRPr/>
          </a:p>
          <a:p>
            <a:pPr marL="457200" marR="0" lvl="0" indent="-457200" algn="l" rtl="0">
              <a:spcBef>
                <a:spcPts val="0"/>
              </a:spcBef>
              <a:spcAft>
                <a:spcPts val="0"/>
              </a:spcAft>
              <a:buClr>
                <a:srgbClr val="1F4E79"/>
              </a:buClr>
              <a:buSzPts val="3200"/>
              <a:buFont typeface="Arial"/>
              <a:buChar char="•"/>
            </a:pPr>
            <a:r>
              <a:rPr lang="en-US" sz="3200">
                <a:solidFill>
                  <a:srgbClr val="1F4E79"/>
                </a:solidFill>
                <a:latin typeface="Libre Baskerville"/>
                <a:ea typeface="Libre Baskerville"/>
                <a:cs typeface="Libre Baskerville"/>
                <a:sym typeface="Libre Baskerville"/>
              </a:rPr>
              <a:t>Not as common (or as generous) today as they once were.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26"/>
          <p:cNvSpPr/>
          <p:nvPr/>
        </p:nvSpPr>
        <p:spPr>
          <a:xfrm>
            <a:off x="0" y="292262"/>
            <a:ext cx="12192000" cy="1530982"/>
          </a:xfrm>
          <a:prstGeom prst="rect">
            <a:avLst/>
          </a:prstGeom>
          <a:solidFill>
            <a:srgbClr val="13315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2" name="Google Shape;262;p26"/>
          <p:cNvSpPr txBox="1">
            <a:spLocks noGrp="1"/>
          </p:cNvSpPr>
          <p:nvPr>
            <p:ph type="title"/>
          </p:nvPr>
        </p:nvSpPr>
        <p:spPr>
          <a:xfrm>
            <a:off x="1429966" y="455465"/>
            <a:ext cx="1079932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Black"/>
              <a:buNone/>
            </a:pPr>
            <a:r>
              <a:rPr lang="en-US">
                <a:latin typeface="Arial Black"/>
                <a:ea typeface="Arial Black"/>
                <a:cs typeface="Arial Black"/>
                <a:sym typeface="Arial Black"/>
              </a:rPr>
              <a:t>        </a:t>
            </a:r>
            <a:r>
              <a:rPr lang="en-US">
                <a:solidFill>
                  <a:schemeClr val="lt1"/>
                </a:solidFill>
                <a:latin typeface="Arial Black"/>
                <a:ea typeface="Arial Black"/>
                <a:cs typeface="Arial Black"/>
                <a:sym typeface="Arial Black"/>
              </a:rPr>
              <a:t>Maximize Retirement Income</a:t>
            </a:r>
            <a:endParaRPr/>
          </a:p>
        </p:txBody>
      </p:sp>
      <p:pic>
        <p:nvPicPr>
          <p:cNvPr id="263" name="Google Shape;263;p26" descr="Map with pin"/>
          <p:cNvPicPr preferRelativeResize="0">
            <a:picLocks noGrp="1"/>
          </p:cNvPicPr>
          <p:nvPr>
            <p:ph type="body" idx="1"/>
          </p:nvPr>
        </p:nvPicPr>
        <p:blipFill rotWithShape="1">
          <a:blip r:embed="rId3">
            <a:alphaModFix/>
          </a:blip>
          <a:srcRect/>
          <a:stretch/>
        </p:blipFill>
        <p:spPr>
          <a:xfrm>
            <a:off x="469900" y="537151"/>
            <a:ext cx="914400" cy="914400"/>
          </a:xfrm>
          <a:prstGeom prst="rect">
            <a:avLst/>
          </a:prstGeom>
          <a:noFill/>
          <a:ln>
            <a:noFill/>
          </a:ln>
        </p:spPr>
      </p:pic>
      <p:sp>
        <p:nvSpPr>
          <p:cNvPr id="264" name="Google Shape;264;p26"/>
          <p:cNvSpPr txBox="1"/>
          <p:nvPr/>
        </p:nvSpPr>
        <p:spPr>
          <a:xfrm>
            <a:off x="1429966" y="334478"/>
            <a:ext cx="3176082" cy="14465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800">
                <a:solidFill>
                  <a:srgbClr val="D1D3A1"/>
                </a:solidFill>
                <a:latin typeface="Libre Baskerville"/>
                <a:ea typeface="Libre Baskerville"/>
                <a:cs typeface="Libre Baskerville"/>
                <a:sym typeface="Libre Baskerville"/>
              </a:rPr>
              <a:t>1 |</a:t>
            </a:r>
            <a:endParaRPr/>
          </a:p>
        </p:txBody>
      </p:sp>
      <p:sp>
        <p:nvSpPr>
          <p:cNvPr id="265" name="Google Shape;265;p26"/>
          <p:cNvSpPr txBox="1"/>
          <p:nvPr/>
        </p:nvSpPr>
        <p:spPr>
          <a:xfrm>
            <a:off x="800100" y="2489200"/>
            <a:ext cx="10464800" cy="30469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1F4E79"/>
                </a:solidFill>
                <a:latin typeface="Arial Black"/>
                <a:ea typeface="Arial Black"/>
                <a:cs typeface="Arial Black"/>
                <a:sym typeface="Arial Black"/>
              </a:rPr>
              <a:t>Income Annuities:</a:t>
            </a:r>
            <a:endParaRPr/>
          </a:p>
          <a:p>
            <a:pPr marL="0" marR="0" lvl="0" indent="0" algn="l" rtl="0">
              <a:spcBef>
                <a:spcPts val="0"/>
              </a:spcBef>
              <a:spcAft>
                <a:spcPts val="0"/>
              </a:spcAft>
              <a:buNone/>
            </a:pPr>
            <a:endParaRPr sz="3200">
              <a:solidFill>
                <a:schemeClr val="dk1"/>
              </a:solidFill>
              <a:latin typeface="Libre Baskerville"/>
              <a:ea typeface="Libre Baskerville"/>
              <a:cs typeface="Libre Baskerville"/>
              <a:sym typeface="Libre Baskerville"/>
            </a:endParaRPr>
          </a:p>
          <a:p>
            <a:pPr marL="457200" marR="0" lvl="0" indent="-457200" algn="l" rtl="0">
              <a:spcBef>
                <a:spcPts val="0"/>
              </a:spcBef>
              <a:spcAft>
                <a:spcPts val="0"/>
              </a:spcAft>
              <a:buClr>
                <a:srgbClr val="1F4E79"/>
              </a:buClr>
              <a:buSzPts val="3200"/>
              <a:buFont typeface="Arial"/>
              <a:buChar char="•"/>
            </a:pPr>
            <a:r>
              <a:rPr lang="en-US" sz="3200">
                <a:solidFill>
                  <a:srgbClr val="1F4E79"/>
                </a:solidFill>
                <a:latin typeface="Libre Baskerville"/>
                <a:ea typeface="Libre Baskerville"/>
                <a:cs typeface="Libre Baskerville"/>
                <a:sym typeface="Libre Baskerville"/>
              </a:rPr>
              <a:t>Can give a </a:t>
            </a:r>
            <a:r>
              <a:rPr lang="en-US" sz="3200" b="1">
                <a:solidFill>
                  <a:srgbClr val="1F4E79"/>
                </a:solidFill>
                <a:latin typeface="Libre Baskerville"/>
                <a:ea typeface="Libre Baskerville"/>
                <a:cs typeface="Libre Baskerville"/>
                <a:sym typeface="Libre Baskerville"/>
              </a:rPr>
              <a:t>guaranteed lifetime income </a:t>
            </a:r>
            <a:r>
              <a:rPr lang="en-US" sz="3200">
                <a:solidFill>
                  <a:srgbClr val="1F4E79"/>
                </a:solidFill>
                <a:latin typeface="Libre Baskerville"/>
                <a:ea typeface="Libre Baskerville"/>
                <a:cs typeface="Libre Baskerville"/>
                <a:sym typeface="Libre Baskerville"/>
              </a:rPr>
              <a:t>stream (depending on the product)</a:t>
            </a:r>
            <a:endParaRPr/>
          </a:p>
          <a:p>
            <a:pPr marL="457200" marR="0" lvl="0" indent="-457200" algn="l" rtl="0">
              <a:spcBef>
                <a:spcPts val="0"/>
              </a:spcBef>
              <a:spcAft>
                <a:spcPts val="0"/>
              </a:spcAft>
              <a:buClr>
                <a:srgbClr val="1F4E79"/>
              </a:buClr>
              <a:buSzPts val="3200"/>
              <a:buFont typeface="Arial"/>
              <a:buChar char="•"/>
            </a:pPr>
            <a:r>
              <a:rPr lang="en-US" sz="3200" b="1">
                <a:solidFill>
                  <a:srgbClr val="1F4E79"/>
                </a:solidFill>
                <a:latin typeface="Libre Baskerville"/>
                <a:ea typeface="Libre Baskerville"/>
                <a:cs typeface="Libre Baskerville"/>
                <a:sym typeface="Libre Baskerville"/>
              </a:rPr>
              <a:t>Transfer the risk </a:t>
            </a:r>
            <a:r>
              <a:rPr lang="en-US" sz="3200">
                <a:solidFill>
                  <a:srgbClr val="1F4E79"/>
                </a:solidFill>
                <a:latin typeface="Libre Baskerville"/>
                <a:ea typeface="Libre Baskerville"/>
                <a:cs typeface="Libre Baskerville"/>
                <a:sym typeface="Libre Baskerville"/>
              </a:rPr>
              <a:t>from you to the insurance company</a:t>
            </a:r>
            <a:endParaRPr/>
          </a:p>
          <a:p>
            <a:pPr marL="457200" marR="0" lvl="0" indent="-457200" algn="l" rtl="0">
              <a:spcBef>
                <a:spcPts val="0"/>
              </a:spcBef>
              <a:spcAft>
                <a:spcPts val="0"/>
              </a:spcAft>
              <a:buClr>
                <a:srgbClr val="1F4E79"/>
              </a:buClr>
              <a:buSzPts val="3200"/>
              <a:buFont typeface="Arial"/>
              <a:buChar char="•"/>
            </a:pPr>
            <a:r>
              <a:rPr lang="en-US" sz="3200" b="1">
                <a:solidFill>
                  <a:srgbClr val="1F4E79"/>
                </a:solidFill>
                <a:latin typeface="Libre Baskerville"/>
                <a:ea typeface="Libre Baskerville"/>
                <a:cs typeface="Libre Baskerville"/>
                <a:sym typeface="Libre Baskerville"/>
              </a:rPr>
              <a:t>Pension substitute</a:t>
            </a:r>
            <a:endParaRPr/>
          </a:p>
        </p:txBody>
      </p:sp>
      <p:sp>
        <p:nvSpPr>
          <p:cNvPr id="266" name="Google Shape;266;p26"/>
          <p:cNvSpPr txBox="1"/>
          <p:nvPr/>
        </p:nvSpPr>
        <p:spPr>
          <a:xfrm>
            <a:off x="0" y="6518216"/>
            <a:ext cx="12191999"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0" i="0">
                <a:solidFill>
                  <a:schemeClr val="dk1"/>
                </a:solidFill>
                <a:latin typeface="Calibri"/>
                <a:ea typeface="Calibri"/>
                <a:cs typeface="Calibri"/>
                <a:sym typeface="Calibri"/>
              </a:rPr>
              <a:t>Investing involves risk, including the potential loss of principal. No investment strategy can guarantee a profit or protect against loss in periods of declining values. Any comments regarding protection benefits or steady and reliable income streams refer only to fixed insurance and annuity products. They do not refer, in any way, to securities or investment advisory products. Insurance and annuity product guarantees are subject to the claims-paying ability of the issuing company</a:t>
            </a:r>
            <a:endParaRPr sz="9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6C4A7"/>
        </a:solidFill>
        <a:effectLst/>
      </p:bgPr>
    </p:bg>
    <p:spTree>
      <p:nvGrpSpPr>
        <p:cNvPr id="1" name="Shape 270"/>
        <p:cNvGrpSpPr/>
        <p:nvPr/>
      </p:nvGrpSpPr>
      <p:grpSpPr>
        <a:xfrm>
          <a:off x="0" y="0"/>
          <a:ext cx="0" cy="0"/>
          <a:chOff x="0" y="0"/>
          <a:chExt cx="0" cy="0"/>
        </a:xfrm>
      </p:grpSpPr>
      <p:sp>
        <p:nvSpPr>
          <p:cNvPr id="271" name="Google Shape;271;p27"/>
          <p:cNvSpPr txBox="1">
            <a:spLocks noGrp="1"/>
          </p:cNvSpPr>
          <p:nvPr>
            <p:ph type="title"/>
          </p:nvPr>
        </p:nvSpPr>
        <p:spPr>
          <a:xfrm>
            <a:off x="6540499" y="337344"/>
            <a:ext cx="7696189" cy="62134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4E79"/>
              </a:buClr>
              <a:buSzPts val="6000"/>
              <a:buFont typeface="Arial Black"/>
              <a:buNone/>
            </a:pPr>
            <a:r>
              <a:rPr lang="en-US" sz="6000">
                <a:solidFill>
                  <a:srgbClr val="1F4E79"/>
                </a:solidFill>
                <a:latin typeface="Arial Black"/>
                <a:ea typeface="Arial Black"/>
                <a:cs typeface="Arial Black"/>
                <a:sym typeface="Arial Black"/>
              </a:rPr>
              <a:t>Not all </a:t>
            </a:r>
            <a:br>
              <a:rPr lang="en-US" sz="6000">
                <a:solidFill>
                  <a:srgbClr val="1F4E79"/>
                </a:solidFill>
                <a:latin typeface="Arial Black"/>
                <a:ea typeface="Arial Black"/>
                <a:cs typeface="Arial Black"/>
                <a:sym typeface="Arial Black"/>
              </a:rPr>
            </a:br>
            <a:r>
              <a:rPr lang="en-US" sz="6000">
                <a:solidFill>
                  <a:schemeClr val="lt1"/>
                </a:solidFill>
                <a:latin typeface="Arial Black"/>
                <a:ea typeface="Arial Black"/>
                <a:cs typeface="Arial Black"/>
                <a:sym typeface="Arial Black"/>
              </a:rPr>
              <a:t>annuities</a:t>
            </a:r>
            <a:r>
              <a:rPr lang="en-US" sz="6000">
                <a:solidFill>
                  <a:srgbClr val="1F4E79"/>
                </a:solidFill>
                <a:latin typeface="Arial Black"/>
                <a:ea typeface="Arial Black"/>
                <a:cs typeface="Arial Black"/>
                <a:sym typeface="Arial Black"/>
              </a:rPr>
              <a:t> </a:t>
            </a:r>
            <a:br>
              <a:rPr lang="en-US" sz="6000">
                <a:solidFill>
                  <a:srgbClr val="1F4E79"/>
                </a:solidFill>
                <a:latin typeface="Arial Black"/>
                <a:ea typeface="Arial Black"/>
                <a:cs typeface="Arial Black"/>
                <a:sym typeface="Arial Black"/>
              </a:rPr>
            </a:br>
            <a:r>
              <a:rPr lang="en-US" sz="6000">
                <a:solidFill>
                  <a:srgbClr val="1F4E79"/>
                </a:solidFill>
                <a:latin typeface="Arial Black"/>
                <a:ea typeface="Arial Black"/>
                <a:cs typeface="Arial Black"/>
                <a:sym typeface="Arial Black"/>
              </a:rPr>
              <a:t>are created </a:t>
            </a:r>
            <a:br>
              <a:rPr lang="en-US" sz="6000">
                <a:solidFill>
                  <a:srgbClr val="1F4E79"/>
                </a:solidFill>
                <a:latin typeface="Arial Black"/>
                <a:ea typeface="Arial Black"/>
                <a:cs typeface="Arial Black"/>
                <a:sym typeface="Arial Black"/>
              </a:rPr>
            </a:br>
            <a:r>
              <a:rPr lang="en-US" sz="6000">
                <a:solidFill>
                  <a:srgbClr val="1F4E79"/>
                </a:solidFill>
                <a:latin typeface="Arial Black"/>
                <a:ea typeface="Arial Black"/>
                <a:cs typeface="Arial Black"/>
                <a:sym typeface="Arial Black"/>
              </a:rPr>
              <a:t>equal</a:t>
            </a:r>
            <a:endParaRPr/>
          </a:p>
        </p:txBody>
      </p:sp>
      <p:cxnSp>
        <p:nvCxnSpPr>
          <p:cNvPr id="272" name="Google Shape;272;p27"/>
          <p:cNvCxnSpPr/>
          <p:nvPr/>
        </p:nvCxnSpPr>
        <p:spPr>
          <a:xfrm>
            <a:off x="8445500" y="0"/>
            <a:ext cx="0" cy="1155700"/>
          </a:xfrm>
          <a:prstGeom prst="straightConnector1">
            <a:avLst/>
          </a:prstGeom>
          <a:noFill/>
          <a:ln w="19050" cap="flat" cmpd="sng">
            <a:solidFill>
              <a:schemeClr val="lt1"/>
            </a:solidFill>
            <a:prstDash val="solid"/>
            <a:miter lim="800000"/>
            <a:headEnd type="none" w="sm" len="sm"/>
            <a:tailEnd type="none" w="sm" len="sm"/>
          </a:ln>
        </p:spPr>
      </p:cxnSp>
      <p:cxnSp>
        <p:nvCxnSpPr>
          <p:cNvPr id="273" name="Google Shape;273;p27"/>
          <p:cNvCxnSpPr/>
          <p:nvPr/>
        </p:nvCxnSpPr>
        <p:spPr>
          <a:xfrm>
            <a:off x="8445500" y="5732462"/>
            <a:ext cx="0" cy="1155700"/>
          </a:xfrm>
          <a:prstGeom prst="straightConnector1">
            <a:avLst/>
          </a:prstGeom>
          <a:noFill/>
          <a:ln w="19050" cap="flat" cmpd="sng">
            <a:solidFill>
              <a:schemeClr val="lt1"/>
            </a:solidFill>
            <a:prstDash val="solid"/>
            <a:miter lim="800000"/>
            <a:headEnd type="none" w="sm" len="sm"/>
            <a:tailEnd type="none" w="sm" len="sm"/>
          </a:ln>
        </p:spPr>
      </p:cxnSp>
      <p:pic>
        <p:nvPicPr>
          <p:cNvPr id="274" name="Google Shape;274;p27" descr="Warning"/>
          <p:cNvPicPr preferRelativeResize="0"/>
          <p:nvPr/>
        </p:nvPicPr>
        <p:blipFill rotWithShape="1">
          <a:blip r:embed="rId3">
            <a:alphaModFix/>
          </a:blip>
          <a:srcRect/>
          <a:stretch/>
        </p:blipFill>
        <p:spPr>
          <a:xfrm>
            <a:off x="1200151" y="1155700"/>
            <a:ext cx="4178300" cy="41783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28" descr="Map&#10;&#10;Description automatically generated"/>
          <p:cNvPicPr preferRelativeResize="0"/>
          <p:nvPr/>
        </p:nvPicPr>
        <p:blipFill rotWithShape="1">
          <a:blip r:embed="rId3">
            <a:alphaModFix/>
          </a:blip>
          <a:srcRect/>
          <a:stretch/>
        </p:blipFill>
        <p:spPr>
          <a:xfrm>
            <a:off x="0" y="-1"/>
            <a:ext cx="12192000" cy="7150775"/>
          </a:xfrm>
          <a:prstGeom prst="rect">
            <a:avLst/>
          </a:prstGeom>
          <a:noFill/>
          <a:ln>
            <a:noFill/>
          </a:ln>
        </p:spPr>
      </p:pic>
      <p:sp>
        <p:nvSpPr>
          <p:cNvPr id="280" name="Google Shape;280;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1F4E79"/>
              </a:buClr>
              <a:buSzPts val="4400"/>
              <a:buFont typeface="Arial Black"/>
              <a:buNone/>
            </a:pPr>
            <a:r>
              <a:rPr lang="en-US">
                <a:solidFill>
                  <a:srgbClr val="1F4E79"/>
                </a:solidFill>
                <a:latin typeface="Arial Black"/>
                <a:ea typeface="Arial Black"/>
                <a:cs typeface="Arial Black"/>
                <a:sym typeface="Arial Black"/>
              </a:rPr>
              <a:t>Retirement Checkpoint</a:t>
            </a:r>
            <a:endParaRPr>
              <a:solidFill>
                <a:srgbClr val="1F4E79"/>
              </a:solidFill>
            </a:endParaRPr>
          </a:p>
        </p:txBody>
      </p:sp>
      <p:pic>
        <p:nvPicPr>
          <p:cNvPr id="281" name="Google Shape;281;p28" descr="Marker"/>
          <p:cNvPicPr preferRelativeResize="0">
            <a:picLocks noGrp="1"/>
          </p:cNvPicPr>
          <p:nvPr>
            <p:ph type="body" idx="1"/>
          </p:nvPr>
        </p:nvPicPr>
        <p:blipFill rotWithShape="1">
          <a:blip r:embed="rId4">
            <a:alphaModFix/>
          </a:blip>
          <a:srcRect/>
          <a:stretch/>
        </p:blipFill>
        <p:spPr>
          <a:xfrm>
            <a:off x="1397000" y="256382"/>
            <a:ext cx="1434306" cy="1434306"/>
          </a:xfrm>
          <a:prstGeom prst="rect">
            <a:avLst/>
          </a:prstGeom>
          <a:noFill/>
          <a:ln>
            <a:noFill/>
          </a:ln>
        </p:spPr>
      </p:pic>
      <p:sp>
        <p:nvSpPr>
          <p:cNvPr id="282" name="Google Shape;282;p28"/>
          <p:cNvSpPr/>
          <p:nvPr/>
        </p:nvSpPr>
        <p:spPr>
          <a:xfrm>
            <a:off x="729574" y="1690688"/>
            <a:ext cx="10624226" cy="5262664"/>
          </a:xfrm>
          <a:prstGeom prst="rect">
            <a:avLst/>
          </a:prstGeom>
          <a:solidFill>
            <a:srgbClr val="D1D3A1">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3" name="Google Shape;283;p28"/>
          <p:cNvSpPr txBox="1"/>
          <p:nvPr/>
        </p:nvSpPr>
        <p:spPr>
          <a:xfrm>
            <a:off x="838200" y="2336861"/>
            <a:ext cx="10967519" cy="39703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dirty="0">
                <a:solidFill>
                  <a:schemeClr val="dk1"/>
                </a:solidFill>
                <a:latin typeface="Libre Baskerville"/>
                <a:ea typeface="Libre Baskerville"/>
                <a:cs typeface="Libre Baskerville"/>
                <a:sym typeface="Libre Baskerville"/>
              </a:rPr>
              <a:t>To figure out your Guaranteed Income Gap, fill in the following information:</a:t>
            </a:r>
            <a:endParaRPr dirty="0"/>
          </a:p>
          <a:p>
            <a:pPr marL="0" marR="0" lvl="0" indent="0" algn="l" rtl="0">
              <a:spcBef>
                <a:spcPts val="0"/>
              </a:spcBef>
              <a:spcAft>
                <a:spcPts val="0"/>
              </a:spcAft>
              <a:buNone/>
            </a:pPr>
            <a:endParaRPr sz="3600" dirty="0">
              <a:solidFill>
                <a:schemeClr val="dk1"/>
              </a:solidFill>
              <a:latin typeface="Libre Baskerville"/>
              <a:ea typeface="Libre Baskerville"/>
              <a:cs typeface="Libre Baskerville"/>
              <a:sym typeface="Libre Baskerville"/>
            </a:endParaRPr>
          </a:p>
          <a:p>
            <a:pPr marL="0" marR="0" lvl="0" indent="0" algn="l" rtl="0">
              <a:spcBef>
                <a:spcPts val="0"/>
              </a:spcBef>
              <a:spcAft>
                <a:spcPts val="0"/>
              </a:spcAft>
              <a:buNone/>
            </a:pPr>
            <a:r>
              <a:rPr lang="en-US" sz="3600" dirty="0">
                <a:solidFill>
                  <a:schemeClr val="dk1"/>
                </a:solidFill>
                <a:latin typeface="Libre Baskerville"/>
                <a:ea typeface="Libre Baskerville"/>
                <a:cs typeface="Libre Baskerville"/>
                <a:sym typeface="Libre Baskerville"/>
              </a:rPr>
              <a:t>   </a:t>
            </a:r>
            <a:r>
              <a:rPr lang="en-US" sz="2800" dirty="0">
                <a:solidFill>
                  <a:schemeClr val="dk1"/>
                </a:solidFill>
                <a:latin typeface="Libre Baskerville"/>
                <a:ea typeface="Libre Baskerville"/>
                <a:cs typeface="Libre Baskerville"/>
                <a:sym typeface="Libre Baskerville"/>
              </a:rPr>
              <a:t>$ ______________ (Income needs per month)</a:t>
            </a:r>
            <a:endParaRPr sz="1100" dirty="0"/>
          </a:p>
          <a:p>
            <a:pPr marL="0" marR="0" lvl="0" indent="0" algn="l" rtl="0">
              <a:spcBef>
                <a:spcPts val="0"/>
              </a:spcBef>
              <a:spcAft>
                <a:spcPts val="0"/>
              </a:spcAft>
              <a:buNone/>
            </a:pPr>
            <a:r>
              <a:rPr lang="en-US" sz="3600" dirty="0">
                <a:solidFill>
                  <a:schemeClr val="dk1"/>
                </a:solidFill>
                <a:latin typeface="Libre Baskerville"/>
                <a:ea typeface="Libre Baskerville"/>
                <a:cs typeface="Libre Baskerville"/>
                <a:sym typeface="Libre Baskerville"/>
              </a:rPr>
              <a:t> - </a:t>
            </a:r>
            <a:r>
              <a:rPr lang="en-US" sz="2800" dirty="0">
                <a:solidFill>
                  <a:schemeClr val="dk1"/>
                </a:solidFill>
                <a:latin typeface="Libre Baskerville"/>
                <a:ea typeface="Libre Baskerville"/>
                <a:cs typeface="Libre Baskerville"/>
                <a:sym typeface="Libre Baskerville"/>
              </a:rPr>
              <a:t>$ ______________ (Guaranteed income per month)</a:t>
            </a:r>
            <a:endParaRPr sz="1100" dirty="0"/>
          </a:p>
          <a:p>
            <a:pPr marL="0" marR="0" lvl="0" indent="0" algn="l" rtl="0">
              <a:spcBef>
                <a:spcPts val="0"/>
              </a:spcBef>
              <a:spcAft>
                <a:spcPts val="0"/>
              </a:spcAft>
              <a:buNone/>
            </a:pPr>
            <a:endParaRPr sz="3600" dirty="0">
              <a:solidFill>
                <a:schemeClr val="dk1"/>
              </a:solidFill>
              <a:latin typeface="Libre Baskerville"/>
              <a:ea typeface="Libre Baskerville"/>
              <a:cs typeface="Libre Baskerville"/>
              <a:sym typeface="Libre Baskerville"/>
            </a:endParaRPr>
          </a:p>
          <a:p>
            <a:pPr marL="0" marR="0" lvl="0" indent="0" algn="l" rtl="0">
              <a:spcBef>
                <a:spcPts val="0"/>
              </a:spcBef>
              <a:spcAft>
                <a:spcPts val="0"/>
              </a:spcAft>
              <a:buNone/>
            </a:pPr>
            <a:r>
              <a:rPr lang="en-US" sz="3600" dirty="0">
                <a:solidFill>
                  <a:schemeClr val="dk1"/>
                </a:solidFill>
                <a:latin typeface="Libre Baskerville"/>
                <a:ea typeface="Libre Baskerville"/>
                <a:cs typeface="Libre Baskerville"/>
                <a:sym typeface="Libre Baskerville"/>
              </a:rPr>
              <a:t>   </a:t>
            </a:r>
            <a:r>
              <a:rPr lang="en-US" sz="2400" b="1" dirty="0">
                <a:solidFill>
                  <a:schemeClr val="dk1"/>
                </a:solidFill>
                <a:latin typeface="Libre Baskerville"/>
                <a:ea typeface="Libre Baskerville"/>
                <a:cs typeface="Libre Baskerville"/>
                <a:sym typeface="Libre Baskerville"/>
              </a:rPr>
              <a:t>$ ______________ (Guaranteed Income Gap)</a:t>
            </a:r>
            <a:endParaRPr sz="3600" dirty="0">
              <a:solidFill>
                <a:schemeClr val="dk1"/>
              </a:solidFill>
              <a:latin typeface="Libre Baskerville"/>
              <a:ea typeface="Libre Baskerville"/>
              <a:cs typeface="Libre Baskerville"/>
              <a:sym typeface="Libre Baskerville"/>
            </a:endParaRPr>
          </a:p>
        </p:txBody>
      </p:sp>
      <p:cxnSp>
        <p:nvCxnSpPr>
          <p:cNvPr id="284" name="Google Shape;284;p28"/>
          <p:cNvCxnSpPr/>
          <p:nvPr/>
        </p:nvCxnSpPr>
        <p:spPr>
          <a:xfrm>
            <a:off x="1171575" y="5407201"/>
            <a:ext cx="9829800" cy="0"/>
          </a:xfrm>
          <a:prstGeom prst="straightConnector1">
            <a:avLst/>
          </a:prstGeom>
          <a:noFill/>
          <a:ln w="57150" cap="flat" cmpd="sng">
            <a:solidFill>
              <a:schemeClr val="dk1"/>
            </a:solidFill>
            <a:prstDash val="solid"/>
            <a:miter lim="800000"/>
            <a:headEnd type="none" w="sm" len="sm"/>
            <a:tailEnd type="none" w="sm" len="sm"/>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9"/>
          <p:cNvSpPr/>
          <p:nvPr/>
        </p:nvSpPr>
        <p:spPr>
          <a:xfrm>
            <a:off x="0" y="292262"/>
            <a:ext cx="12192000" cy="1530982"/>
          </a:xfrm>
          <a:prstGeom prst="rect">
            <a:avLst/>
          </a:prstGeom>
          <a:solidFill>
            <a:srgbClr val="13315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0" name="Google Shape;290;p29"/>
          <p:cNvSpPr txBox="1">
            <a:spLocks noGrp="1"/>
          </p:cNvSpPr>
          <p:nvPr>
            <p:ph type="title"/>
          </p:nvPr>
        </p:nvSpPr>
        <p:spPr>
          <a:xfrm>
            <a:off x="1429966" y="455465"/>
            <a:ext cx="1079932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Black"/>
              <a:buNone/>
            </a:pPr>
            <a:r>
              <a:rPr lang="en-US">
                <a:latin typeface="Arial Black"/>
                <a:ea typeface="Arial Black"/>
                <a:cs typeface="Arial Black"/>
                <a:sym typeface="Arial Black"/>
              </a:rPr>
              <a:t>        </a:t>
            </a:r>
            <a:r>
              <a:rPr lang="en-US">
                <a:solidFill>
                  <a:schemeClr val="lt1"/>
                </a:solidFill>
                <a:latin typeface="Arial Black"/>
                <a:ea typeface="Arial Black"/>
                <a:cs typeface="Arial Black"/>
                <a:sym typeface="Arial Black"/>
              </a:rPr>
              <a:t>Minimize Your Taxes</a:t>
            </a:r>
            <a:endParaRPr/>
          </a:p>
        </p:txBody>
      </p:sp>
      <p:pic>
        <p:nvPicPr>
          <p:cNvPr id="291" name="Google Shape;291;p29" descr="Map with pin"/>
          <p:cNvPicPr preferRelativeResize="0">
            <a:picLocks noGrp="1"/>
          </p:cNvPicPr>
          <p:nvPr>
            <p:ph type="body" idx="1"/>
          </p:nvPr>
        </p:nvPicPr>
        <p:blipFill rotWithShape="1">
          <a:blip r:embed="rId3">
            <a:alphaModFix/>
          </a:blip>
          <a:srcRect/>
          <a:stretch/>
        </p:blipFill>
        <p:spPr>
          <a:xfrm>
            <a:off x="469900" y="537151"/>
            <a:ext cx="914400" cy="914400"/>
          </a:xfrm>
          <a:prstGeom prst="rect">
            <a:avLst/>
          </a:prstGeom>
          <a:noFill/>
          <a:ln>
            <a:noFill/>
          </a:ln>
        </p:spPr>
      </p:pic>
      <p:sp>
        <p:nvSpPr>
          <p:cNvPr id="292" name="Google Shape;292;p29"/>
          <p:cNvSpPr txBox="1"/>
          <p:nvPr/>
        </p:nvSpPr>
        <p:spPr>
          <a:xfrm>
            <a:off x="1429966" y="334478"/>
            <a:ext cx="3176082" cy="14465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800">
                <a:solidFill>
                  <a:srgbClr val="D1D3A1"/>
                </a:solidFill>
                <a:latin typeface="Libre Baskerville"/>
                <a:ea typeface="Libre Baskerville"/>
                <a:cs typeface="Libre Baskerville"/>
                <a:sym typeface="Libre Baskerville"/>
              </a:rPr>
              <a:t>2 |</a:t>
            </a:r>
            <a:endParaRPr/>
          </a:p>
        </p:txBody>
      </p:sp>
      <p:sp>
        <p:nvSpPr>
          <p:cNvPr id="293" name="Google Shape;293;p29"/>
          <p:cNvSpPr txBox="1"/>
          <p:nvPr/>
        </p:nvSpPr>
        <p:spPr>
          <a:xfrm>
            <a:off x="685800" y="2068133"/>
            <a:ext cx="10464800" cy="156966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dirty="0">
                <a:solidFill>
                  <a:schemeClr val="dk1"/>
                </a:solidFill>
                <a:latin typeface="Libre Baskerville"/>
                <a:ea typeface="Libre Baskerville"/>
                <a:cs typeface="Libre Baskerville"/>
                <a:sym typeface="Libre Baskerville"/>
              </a:rPr>
              <a:t>Qualified Plan – an individual or employer-sponsored plan that allows you to postpone paying the taxes until you take the money out of the account.</a:t>
            </a:r>
            <a:endParaRPr sz="1200" dirty="0"/>
          </a:p>
        </p:txBody>
      </p:sp>
      <p:sp>
        <p:nvSpPr>
          <p:cNvPr id="294" name="Google Shape;294;p29"/>
          <p:cNvSpPr txBox="1"/>
          <p:nvPr/>
        </p:nvSpPr>
        <p:spPr>
          <a:xfrm>
            <a:off x="1147666" y="4002833"/>
            <a:ext cx="2211355"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a:solidFill>
                  <a:schemeClr val="dk1"/>
                </a:solidFill>
                <a:latin typeface="Arial Black"/>
                <a:ea typeface="Arial Black"/>
                <a:cs typeface="Arial Black"/>
                <a:sym typeface="Arial Black"/>
              </a:rPr>
              <a:t>401(k)</a:t>
            </a:r>
            <a:endParaRPr/>
          </a:p>
        </p:txBody>
      </p:sp>
      <p:sp>
        <p:nvSpPr>
          <p:cNvPr id="295" name="Google Shape;295;p29"/>
          <p:cNvSpPr txBox="1"/>
          <p:nvPr/>
        </p:nvSpPr>
        <p:spPr>
          <a:xfrm>
            <a:off x="4990323" y="4002832"/>
            <a:ext cx="2211355"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a:solidFill>
                  <a:schemeClr val="dk1"/>
                </a:solidFill>
                <a:latin typeface="Arial Black"/>
                <a:ea typeface="Arial Black"/>
                <a:cs typeface="Arial Black"/>
                <a:sym typeface="Arial Black"/>
              </a:rPr>
              <a:t>403(b)</a:t>
            </a:r>
            <a:endParaRPr/>
          </a:p>
        </p:txBody>
      </p:sp>
      <p:sp>
        <p:nvSpPr>
          <p:cNvPr id="296" name="Google Shape;296;p29"/>
          <p:cNvSpPr txBox="1"/>
          <p:nvPr/>
        </p:nvSpPr>
        <p:spPr>
          <a:xfrm>
            <a:off x="8832981" y="4002832"/>
            <a:ext cx="2211355"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a:solidFill>
                  <a:schemeClr val="dk1"/>
                </a:solidFill>
                <a:latin typeface="Arial Black"/>
                <a:ea typeface="Arial Black"/>
                <a:cs typeface="Arial Black"/>
                <a:sym typeface="Arial Black"/>
              </a:rPr>
              <a:t>TSP</a:t>
            </a:r>
            <a:endParaRPr/>
          </a:p>
        </p:txBody>
      </p:sp>
      <p:sp>
        <p:nvSpPr>
          <p:cNvPr id="297" name="Google Shape;297;p29"/>
          <p:cNvSpPr txBox="1"/>
          <p:nvPr/>
        </p:nvSpPr>
        <p:spPr>
          <a:xfrm>
            <a:off x="1147666" y="5082215"/>
            <a:ext cx="2211355"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a:solidFill>
                  <a:schemeClr val="dk1"/>
                </a:solidFill>
                <a:latin typeface="Arial Black"/>
                <a:ea typeface="Arial Black"/>
                <a:cs typeface="Arial Black"/>
                <a:sym typeface="Arial Black"/>
              </a:rPr>
              <a:t>457</a:t>
            </a:r>
            <a:endParaRPr/>
          </a:p>
        </p:txBody>
      </p:sp>
      <p:sp>
        <p:nvSpPr>
          <p:cNvPr id="298" name="Google Shape;298;p29"/>
          <p:cNvSpPr txBox="1"/>
          <p:nvPr/>
        </p:nvSpPr>
        <p:spPr>
          <a:xfrm>
            <a:off x="4532344" y="5082215"/>
            <a:ext cx="3127311"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a:solidFill>
                  <a:schemeClr val="dk1"/>
                </a:solidFill>
                <a:latin typeface="Arial Black"/>
                <a:ea typeface="Arial Black"/>
                <a:cs typeface="Arial Black"/>
                <a:sym typeface="Arial Black"/>
              </a:rPr>
              <a:t>SEP IRA</a:t>
            </a:r>
            <a:endParaRPr/>
          </a:p>
        </p:txBody>
      </p:sp>
      <p:sp>
        <p:nvSpPr>
          <p:cNvPr id="299" name="Google Shape;299;p29"/>
          <p:cNvSpPr txBox="1"/>
          <p:nvPr/>
        </p:nvSpPr>
        <p:spPr>
          <a:xfrm>
            <a:off x="8375002" y="5082214"/>
            <a:ext cx="3127311"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a:solidFill>
                  <a:schemeClr val="dk1"/>
                </a:solidFill>
                <a:latin typeface="Arial Black"/>
                <a:ea typeface="Arial Black"/>
                <a:cs typeface="Arial Black"/>
                <a:sym typeface="Arial Black"/>
              </a:rPr>
              <a:t>Simple IRA</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30"/>
          <p:cNvSpPr/>
          <p:nvPr/>
        </p:nvSpPr>
        <p:spPr>
          <a:xfrm>
            <a:off x="0" y="292262"/>
            <a:ext cx="12192000" cy="1530982"/>
          </a:xfrm>
          <a:prstGeom prst="rect">
            <a:avLst/>
          </a:prstGeom>
          <a:solidFill>
            <a:srgbClr val="13315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5" name="Google Shape;305;p30"/>
          <p:cNvSpPr txBox="1">
            <a:spLocks noGrp="1"/>
          </p:cNvSpPr>
          <p:nvPr>
            <p:ph type="title"/>
          </p:nvPr>
        </p:nvSpPr>
        <p:spPr>
          <a:xfrm>
            <a:off x="1429966" y="455465"/>
            <a:ext cx="1079932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Black"/>
              <a:buNone/>
            </a:pPr>
            <a:r>
              <a:rPr lang="en-US">
                <a:latin typeface="Arial Black"/>
                <a:ea typeface="Arial Black"/>
                <a:cs typeface="Arial Black"/>
                <a:sym typeface="Arial Black"/>
              </a:rPr>
              <a:t>        </a:t>
            </a:r>
            <a:r>
              <a:rPr lang="en-US">
                <a:solidFill>
                  <a:schemeClr val="lt1"/>
                </a:solidFill>
                <a:latin typeface="Arial Black"/>
                <a:ea typeface="Arial Black"/>
                <a:cs typeface="Arial Black"/>
                <a:sym typeface="Arial Black"/>
              </a:rPr>
              <a:t>Minimize Your Taxes</a:t>
            </a:r>
            <a:endParaRPr/>
          </a:p>
        </p:txBody>
      </p:sp>
      <p:pic>
        <p:nvPicPr>
          <p:cNvPr id="306" name="Google Shape;306;p30" descr="Map with pin"/>
          <p:cNvPicPr preferRelativeResize="0">
            <a:picLocks noGrp="1"/>
          </p:cNvPicPr>
          <p:nvPr>
            <p:ph type="body" idx="1"/>
          </p:nvPr>
        </p:nvPicPr>
        <p:blipFill rotWithShape="1">
          <a:blip r:embed="rId3">
            <a:alphaModFix/>
          </a:blip>
          <a:srcRect/>
          <a:stretch/>
        </p:blipFill>
        <p:spPr>
          <a:xfrm>
            <a:off x="469900" y="537151"/>
            <a:ext cx="914400" cy="914400"/>
          </a:xfrm>
          <a:prstGeom prst="rect">
            <a:avLst/>
          </a:prstGeom>
          <a:noFill/>
          <a:ln>
            <a:noFill/>
          </a:ln>
        </p:spPr>
      </p:pic>
      <p:sp>
        <p:nvSpPr>
          <p:cNvPr id="307" name="Google Shape;307;p30"/>
          <p:cNvSpPr txBox="1"/>
          <p:nvPr/>
        </p:nvSpPr>
        <p:spPr>
          <a:xfrm>
            <a:off x="1429966" y="334478"/>
            <a:ext cx="3176082" cy="14465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800">
                <a:solidFill>
                  <a:srgbClr val="D1D3A1"/>
                </a:solidFill>
                <a:latin typeface="Libre Baskerville"/>
                <a:ea typeface="Libre Baskerville"/>
                <a:cs typeface="Libre Baskerville"/>
                <a:sym typeface="Libre Baskerville"/>
              </a:rPr>
              <a:t>2 |</a:t>
            </a:r>
            <a:endParaRPr/>
          </a:p>
        </p:txBody>
      </p:sp>
      <p:sp>
        <p:nvSpPr>
          <p:cNvPr id="308" name="Google Shape;308;p30"/>
          <p:cNvSpPr txBox="1"/>
          <p:nvPr/>
        </p:nvSpPr>
        <p:spPr>
          <a:xfrm>
            <a:off x="469900" y="2474533"/>
            <a:ext cx="2387600" cy="35394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dirty="0">
                <a:solidFill>
                  <a:schemeClr val="dk1"/>
                </a:solidFill>
                <a:latin typeface="Libre Baskerville"/>
                <a:ea typeface="Libre Baskerville"/>
                <a:cs typeface="Libre Baskerville"/>
                <a:sym typeface="Libre Baskerville"/>
              </a:rPr>
              <a:t>Most people act like all the money in their Qualified Plan is theirs…</a:t>
            </a:r>
            <a:endParaRPr sz="1200" dirty="0"/>
          </a:p>
        </p:txBody>
      </p:sp>
      <p:sp>
        <p:nvSpPr>
          <p:cNvPr id="309" name="Google Shape;309;p30"/>
          <p:cNvSpPr txBox="1"/>
          <p:nvPr/>
        </p:nvSpPr>
        <p:spPr>
          <a:xfrm>
            <a:off x="9223899" y="2720754"/>
            <a:ext cx="2498201" cy="30469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dirty="0">
                <a:solidFill>
                  <a:schemeClr val="dk1"/>
                </a:solidFill>
                <a:latin typeface="Libre Baskerville"/>
                <a:ea typeface="Libre Baskerville"/>
                <a:cs typeface="Libre Baskerville"/>
                <a:sym typeface="Libre Baskerville"/>
              </a:rPr>
              <a:t>In reality, the government will take a share in taxes when money is taken out.</a:t>
            </a:r>
            <a:endParaRPr sz="1200" dirty="0"/>
          </a:p>
        </p:txBody>
      </p:sp>
      <p:sp>
        <p:nvSpPr>
          <p:cNvPr id="310" name="Google Shape;310;p30"/>
          <p:cNvSpPr/>
          <p:nvPr/>
        </p:nvSpPr>
        <p:spPr>
          <a:xfrm>
            <a:off x="3651251" y="2330555"/>
            <a:ext cx="1909593" cy="4192967"/>
          </a:xfrm>
          <a:prstGeom prst="rect">
            <a:avLst/>
          </a:prstGeom>
          <a:solidFill>
            <a:srgbClr val="A8D08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1" name="Google Shape;311;p30"/>
          <p:cNvSpPr/>
          <p:nvPr/>
        </p:nvSpPr>
        <p:spPr>
          <a:xfrm>
            <a:off x="6631156" y="2330554"/>
            <a:ext cx="1909593" cy="4192967"/>
          </a:xfrm>
          <a:prstGeom prst="rect">
            <a:avLst/>
          </a:prstGeom>
          <a:solidFill>
            <a:srgbClr val="A8D08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2" name="Google Shape;312;p30"/>
          <p:cNvSpPr/>
          <p:nvPr/>
        </p:nvSpPr>
        <p:spPr>
          <a:xfrm>
            <a:off x="6631156" y="4787900"/>
            <a:ext cx="1909593" cy="1735621"/>
          </a:xfrm>
          <a:prstGeom prst="rect">
            <a:avLst/>
          </a:prstGeom>
          <a:solidFill>
            <a:srgbClr val="C0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00000"/>
              </a:solidFill>
              <a:latin typeface="Calibri"/>
              <a:ea typeface="Calibri"/>
              <a:cs typeface="Calibri"/>
              <a:sym typeface="Calibri"/>
            </a:endParaRPr>
          </a:p>
        </p:txBody>
      </p:sp>
      <p:sp>
        <p:nvSpPr>
          <p:cNvPr id="313" name="Google Shape;313;p30"/>
          <p:cNvSpPr txBox="1"/>
          <p:nvPr/>
        </p:nvSpPr>
        <p:spPr>
          <a:xfrm>
            <a:off x="6887452" y="5455655"/>
            <a:ext cx="1397000" cy="4001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a:solidFill>
                  <a:schemeClr val="lt1"/>
                </a:solidFill>
                <a:latin typeface="Arial Black"/>
                <a:ea typeface="Arial Black"/>
                <a:cs typeface="Arial Black"/>
                <a:sym typeface="Arial Black"/>
              </a:rPr>
              <a:t>Taxes?</a:t>
            </a:r>
            <a:endParaRPr/>
          </a:p>
        </p:txBody>
      </p:sp>
      <p:sp>
        <p:nvSpPr>
          <p:cNvPr id="314" name="Google Shape;314;p30"/>
          <p:cNvSpPr txBox="1"/>
          <p:nvPr/>
        </p:nvSpPr>
        <p:spPr>
          <a:xfrm>
            <a:off x="6887452" y="3205284"/>
            <a:ext cx="1397000"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a:solidFill>
                  <a:schemeClr val="lt1"/>
                </a:solidFill>
                <a:latin typeface="Arial Black"/>
                <a:ea typeface="Arial Black"/>
                <a:cs typeface="Arial Black"/>
                <a:sym typeface="Arial Black"/>
              </a:rPr>
              <a:t>Your Money</a:t>
            </a:r>
            <a:endParaRPr/>
          </a:p>
        </p:txBody>
      </p:sp>
      <p:sp>
        <p:nvSpPr>
          <p:cNvPr id="315" name="Google Shape;315;p30"/>
          <p:cNvSpPr txBox="1"/>
          <p:nvPr/>
        </p:nvSpPr>
        <p:spPr>
          <a:xfrm>
            <a:off x="3907547" y="4073094"/>
            <a:ext cx="1397000"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a:solidFill>
                  <a:schemeClr val="lt1"/>
                </a:solidFill>
                <a:latin typeface="Arial Black"/>
                <a:ea typeface="Arial Black"/>
                <a:cs typeface="Arial Black"/>
                <a:sym typeface="Arial Black"/>
              </a:rPr>
              <a:t>Your Money</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31"/>
          <p:cNvSpPr/>
          <p:nvPr/>
        </p:nvSpPr>
        <p:spPr>
          <a:xfrm>
            <a:off x="0" y="292262"/>
            <a:ext cx="12192000" cy="1530982"/>
          </a:xfrm>
          <a:prstGeom prst="rect">
            <a:avLst/>
          </a:prstGeom>
          <a:solidFill>
            <a:srgbClr val="13315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1" name="Google Shape;321;p31"/>
          <p:cNvSpPr txBox="1">
            <a:spLocks noGrp="1"/>
          </p:cNvSpPr>
          <p:nvPr>
            <p:ph type="title"/>
          </p:nvPr>
        </p:nvSpPr>
        <p:spPr>
          <a:xfrm>
            <a:off x="1429966" y="455465"/>
            <a:ext cx="1079932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Black"/>
              <a:buNone/>
            </a:pPr>
            <a:r>
              <a:rPr lang="en-US">
                <a:latin typeface="Arial Black"/>
                <a:ea typeface="Arial Black"/>
                <a:cs typeface="Arial Black"/>
                <a:sym typeface="Arial Black"/>
              </a:rPr>
              <a:t>        </a:t>
            </a:r>
            <a:r>
              <a:rPr lang="en-US">
                <a:solidFill>
                  <a:schemeClr val="lt1"/>
                </a:solidFill>
                <a:latin typeface="Arial Black"/>
                <a:ea typeface="Arial Black"/>
                <a:cs typeface="Arial Black"/>
                <a:sym typeface="Arial Black"/>
              </a:rPr>
              <a:t>Minimize Your Taxes</a:t>
            </a:r>
            <a:endParaRPr/>
          </a:p>
        </p:txBody>
      </p:sp>
      <p:pic>
        <p:nvPicPr>
          <p:cNvPr id="322" name="Google Shape;322;p31" descr="Map with pin"/>
          <p:cNvPicPr preferRelativeResize="0">
            <a:picLocks noGrp="1"/>
          </p:cNvPicPr>
          <p:nvPr>
            <p:ph type="body" idx="1"/>
          </p:nvPr>
        </p:nvPicPr>
        <p:blipFill rotWithShape="1">
          <a:blip r:embed="rId3">
            <a:alphaModFix/>
          </a:blip>
          <a:srcRect/>
          <a:stretch/>
        </p:blipFill>
        <p:spPr>
          <a:xfrm>
            <a:off x="469900" y="537151"/>
            <a:ext cx="914400" cy="914400"/>
          </a:xfrm>
          <a:prstGeom prst="rect">
            <a:avLst/>
          </a:prstGeom>
          <a:noFill/>
          <a:ln>
            <a:noFill/>
          </a:ln>
        </p:spPr>
      </p:pic>
      <p:sp>
        <p:nvSpPr>
          <p:cNvPr id="323" name="Google Shape;323;p31"/>
          <p:cNvSpPr txBox="1"/>
          <p:nvPr/>
        </p:nvSpPr>
        <p:spPr>
          <a:xfrm>
            <a:off x="1429966" y="334478"/>
            <a:ext cx="3176082" cy="14465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800">
                <a:solidFill>
                  <a:srgbClr val="D1D3A1"/>
                </a:solidFill>
                <a:latin typeface="Libre Baskerville"/>
                <a:ea typeface="Libre Baskerville"/>
                <a:cs typeface="Libre Baskerville"/>
                <a:sym typeface="Libre Baskerville"/>
              </a:rPr>
              <a:t>2 |</a:t>
            </a:r>
            <a:endParaRPr/>
          </a:p>
        </p:txBody>
      </p:sp>
      <p:sp>
        <p:nvSpPr>
          <p:cNvPr id="324" name="Google Shape;324;p31"/>
          <p:cNvSpPr txBox="1"/>
          <p:nvPr/>
        </p:nvSpPr>
        <p:spPr>
          <a:xfrm>
            <a:off x="685800" y="2068133"/>
            <a:ext cx="10464800"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a:solidFill>
                  <a:schemeClr val="dk1"/>
                </a:solidFill>
                <a:latin typeface="Libre Baskerville"/>
                <a:ea typeface="Libre Baskerville"/>
                <a:cs typeface="Libre Baskerville"/>
                <a:sym typeface="Libre Baskerville"/>
              </a:rPr>
              <a:t>What tax bracket will you be in when you retire?</a:t>
            </a:r>
            <a:endParaRPr/>
          </a:p>
        </p:txBody>
      </p:sp>
      <p:pic>
        <p:nvPicPr>
          <p:cNvPr id="325" name="Google Shape;325;p31"/>
          <p:cNvPicPr preferRelativeResize="0"/>
          <p:nvPr/>
        </p:nvPicPr>
        <p:blipFill rotWithShape="1">
          <a:blip r:embed="rId4">
            <a:alphaModFix/>
          </a:blip>
          <a:srcRect/>
          <a:stretch/>
        </p:blipFill>
        <p:spPr>
          <a:xfrm>
            <a:off x="2862411" y="2897797"/>
            <a:ext cx="6467178" cy="360747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F4E79"/>
        </a:solidFill>
        <a:effectLst/>
      </p:bgPr>
    </p:bg>
    <p:spTree>
      <p:nvGrpSpPr>
        <p:cNvPr id="1" name="Shape 92"/>
        <p:cNvGrpSpPr/>
        <p:nvPr/>
      </p:nvGrpSpPr>
      <p:grpSpPr>
        <a:xfrm>
          <a:off x="0" y="0"/>
          <a:ext cx="0" cy="0"/>
          <a:chOff x="0" y="0"/>
          <a:chExt cx="0" cy="0"/>
        </a:xfrm>
      </p:grpSpPr>
      <p:sp>
        <p:nvSpPr>
          <p:cNvPr id="93" name="Google Shape;93;p14"/>
          <p:cNvSpPr txBox="1">
            <a:spLocks noGrp="1"/>
          </p:cNvSpPr>
          <p:nvPr>
            <p:ph type="title"/>
          </p:nvPr>
        </p:nvSpPr>
        <p:spPr>
          <a:xfrm>
            <a:off x="1841500" y="258762"/>
            <a:ext cx="8940800" cy="62134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E6C4A7"/>
              </a:buClr>
              <a:buSzPts val="4800"/>
              <a:buFont typeface="Arial Black"/>
              <a:buNone/>
            </a:pPr>
            <a:r>
              <a:rPr lang="en-US" sz="4800">
                <a:solidFill>
                  <a:srgbClr val="E6C4A7"/>
                </a:solidFill>
                <a:latin typeface="Arial Black"/>
                <a:ea typeface="Arial Black"/>
                <a:cs typeface="Arial Black"/>
                <a:sym typeface="Arial Black"/>
              </a:rPr>
              <a:t>Retirement isn’t all about</a:t>
            </a:r>
            <a:br>
              <a:rPr lang="en-US" sz="4800">
                <a:solidFill>
                  <a:srgbClr val="E6C4A7"/>
                </a:solidFill>
                <a:latin typeface="Arial Black"/>
                <a:ea typeface="Arial Black"/>
                <a:cs typeface="Arial Black"/>
                <a:sym typeface="Arial Black"/>
              </a:rPr>
            </a:br>
            <a:r>
              <a:rPr lang="en-US" sz="4800">
                <a:solidFill>
                  <a:schemeClr val="lt1"/>
                </a:solidFill>
                <a:latin typeface="Arial Black"/>
                <a:ea typeface="Arial Black"/>
                <a:cs typeface="Arial Black"/>
                <a:sym typeface="Arial Black"/>
              </a:rPr>
              <a:t>money</a:t>
            </a:r>
            <a:r>
              <a:rPr lang="en-US" sz="4800">
                <a:solidFill>
                  <a:srgbClr val="E6C4A7"/>
                </a:solidFill>
                <a:latin typeface="Arial Black"/>
                <a:ea typeface="Arial Black"/>
                <a:cs typeface="Arial Black"/>
                <a:sym typeface="Arial Black"/>
              </a:rPr>
              <a:t>…</a:t>
            </a:r>
            <a:br>
              <a:rPr lang="en-US" sz="4800">
                <a:solidFill>
                  <a:schemeClr val="lt1"/>
                </a:solidFill>
                <a:latin typeface="Arial Black"/>
                <a:ea typeface="Arial Black"/>
                <a:cs typeface="Arial Black"/>
                <a:sym typeface="Arial Black"/>
              </a:rPr>
            </a:br>
            <a:br>
              <a:rPr lang="en-US" sz="4800">
                <a:solidFill>
                  <a:srgbClr val="E6C4A7"/>
                </a:solidFill>
                <a:latin typeface="Arial Black"/>
                <a:ea typeface="Arial Black"/>
                <a:cs typeface="Arial Black"/>
                <a:sym typeface="Arial Black"/>
              </a:rPr>
            </a:br>
            <a:r>
              <a:rPr lang="en-US" sz="4800">
                <a:solidFill>
                  <a:srgbClr val="E6C4A7"/>
                </a:solidFill>
                <a:latin typeface="Arial Black"/>
                <a:ea typeface="Arial Black"/>
                <a:cs typeface="Arial Black"/>
                <a:sym typeface="Arial Black"/>
              </a:rPr>
              <a:t>But money is a </a:t>
            </a:r>
            <a:r>
              <a:rPr lang="en-US" sz="4800">
                <a:solidFill>
                  <a:schemeClr val="lt1"/>
                </a:solidFill>
                <a:latin typeface="Arial Black"/>
                <a:ea typeface="Arial Black"/>
                <a:cs typeface="Arial Black"/>
                <a:sym typeface="Arial Black"/>
              </a:rPr>
              <a:t>tool</a:t>
            </a:r>
            <a:r>
              <a:rPr lang="en-US" sz="4800">
                <a:solidFill>
                  <a:srgbClr val="1F4E79"/>
                </a:solidFill>
                <a:latin typeface="Arial Black"/>
                <a:ea typeface="Arial Black"/>
                <a:cs typeface="Arial Black"/>
                <a:sym typeface="Arial Black"/>
              </a:rPr>
              <a:t> </a:t>
            </a:r>
            <a:r>
              <a:rPr lang="en-US" sz="4800">
                <a:solidFill>
                  <a:srgbClr val="E6C4A7"/>
                </a:solidFill>
                <a:latin typeface="Arial Black"/>
                <a:ea typeface="Arial Black"/>
                <a:cs typeface="Arial Black"/>
                <a:sym typeface="Arial Black"/>
              </a:rPr>
              <a:t>that helps us </a:t>
            </a:r>
            <a:r>
              <a:rPr lang="en-US" sz="4800">
                <a:solidFill>
                  <a:schemeClr val="lt1"/>
                </a:solidFill>
                <a:latin typeface="Arial Black"/>
                <a:ea typeface="Arial Black"/>
                <a:cs typeface="Arial Black"/>
                <a:sym typeface="Arial Black"/>
              </a:rPr>
              <a:t>live </a:t>
            </a:r>
            <a:r>
              <a:rPr lang="en-US" sz="4800">
                <a:solidFill>
                  <a:srgbClr val="E6C4A7"/>
                </a:solidFill>
                <a:latin typeface="Arial Black"/>
                <a:ea typeface="Arial Black"/>
                <a:cs typeface="Arial Black"/>
                <a:sym typeface="Arial Black"/>
              </a:rPr>
              <a:t>and</a:t>
            </a:r>
            <a:r>
              <a:rPr lang="en-US" sz="4800">
                <a:solidFill>
                  <a:schemeClr val="lt1"/>
                </a:solidFill>
                <a:latin typeface="Arial Black"/>
                <a:ea typeface="Arial Black"/>
                <a:cs typeface="Arial Black"/>
                <a:sym typeface="Arial Black"/>
              </a:rPr>
              <a:t> give the way we want</a:t>
            </a:r>
            <a:r>
              <a:rPr lang="en-US" sz="4800">
                <a:solidFill>
                  <a:srgbClr val="1F4E79"/>
                </a:solidFill>
                <a:latin typeface="Arial Black"/>
                <a:ea typeface="Arial Black"/>
                <a:cs typeface="Arial Black"/>
                <a:sym typeface="Arial Black"/>
              </a:rPr>
              <a:t> </a:t>
            </a:r>
            <a:r>
              <a:rPr lang="en-US" sz="4800">
                <a:solidFill>
                  <a:srgbClr val="E6C4A7"/>
                </a:solidFill>
                <a:latin typeface="Arial Black"/>
                <a:ea typeface="Arial Black"/>
                <a:cs typeface="Arial Black"/>
                <a:sym typeface="Arial Black"/>
              </a:rPr>
              <a:t>in retirement.</a:t>
            </a:r>
            <a:endParaRPr/>
          </a:p>
        </p:txBody>
      </p:sp>
      <p:cxnSp>
        <p:nvCxnSpPr>
          <p:cNvPr id="94" name="Google Shape;94;p14"/>
          <p:cNvCxnSpPr/>
          <p:nvPr/>
        </p:nvCxnSpPr>
        <p:spPr>
          <a:xfrm rot="10800000">
            <a:off x="0" y="3302000"/>
            <a:ext cx="1384300" cy="0"/>
          </a:xfrm>
          <a:prstGeom prst="straightConnector1">
            <a:avLst/>
          </a:prstGeom>
          <a:noFill/>
          <a:ln w="19050" cap="flat" cmpd="sng">
            <a:solidFill>
              <a:schemeClr val="lt1"/>
            </a:solidFill>
            <a:prstDash val="solid"/>
            <a:miter lim="800000"/>
            <a:headEnd type="none" w="sm" len="sm"/>
            <a:tailEnd type="none" w="sm" len="sm"/>
          </a:ln>
        </p:spPr>
      </p:cxnSp>
      <p:cxnSp>
        <p:nvCxnSpPr>
          <p:cNvPr id="95" name="Google Shape;95;p14"/>
          <p:cNvCxnSpPr/>
          <p:nvPr/>
        </p:nvCxnSpPr>
        <p:spPr>
          <a:xfrm rot="10800000">
            <a:off x="10871200" y="3302000"/>
            <a:ext cx="1346200" cy="0"/>
          </a:xfrm>
          <a:prstGeom prst="straightConnector1">
            <a:avLst/>
          </a:prstGeom>
          <a:noFill/>
          <a:ln w="19050" cap="flat" cmpd="sng">
            <a:solidFill>
              <a:schemeClr val="lt1"/>
            </a:solidFill>
            <a:prstDash val="solid"/>
            <a:miter lim="800000"/>
            <a:headEnd type="none" w="sm" len="sm"/>
            <a:tailEnd type="none" w="sm" len="sm"/>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F4E79"/>
        </a:solidFill>
        <a:effectLst/>
      </p:bgPr>
    </p:bg>
    <p:spTree>
      <p:nvGrpSpPr>
        <p:cNvPr id="1" name="Shape 329"/>
        <p:cNvGrpSpPr/>
        <p:nvPr/>
      </p:nvGrpSpPr>
      <p:grpSpPr>
        <a:xfrm>
          <a:off x="0" y="0"/>
          <a:ext cx="0" cy="0"/>
          <a:chOff x="0" y="0"/>
          <a:chExt cx="0" cy="0"/>
        </a:xfrm>
      </p:grpSpPr>
      <p:sp>
        <p:nvSpPr>
          <p:cNvPr id="330" name="Google Shape;330;p32"/>
          <p:cNvSpPr txBox="1">
            <a:spLocks noGrp="1"/>
          </p:cNvSpPr>
          <p:nvPr>
            <p:ph type="title"/>
          </p:nvPr>
        </p:nvSpPr>
        <p:spPr>
          <a:xfrm>
            <a:off x="1657350" y="322262"/>
            <a:ext cx="8940800" cy="62134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E6C4A7"/>
              </a:buClr>
              <a:buSzPts val="4800"/>
              <a:buFont typeface="Arial Black"/>
              <a:buNone/>
            </a:pPr>
            <a:r>
              <a:rPr lang="en-US" sz="4800">
                <a:solidFill>
                  <a:srgbClr val="E6C4A7"/>
                </a:solidFill>
                <a:latin typeface="Arial Black"/>
                <a:ea typeface="Arial Black"/>
                <a:cs typeface="Arial Black"/>
                <a:sym typeface="Arial Black"/>
              </a:rPr>
              <a:t>In the future, do you think </a:t>
            </a:r>
            <a:r>
              <a:rPr lang="en-US" sz="4800">
                <a:solidFill>
                  <a:schemeClr val="lt1"/>
                </a:solidFill>
                <a:latin typeface="Arial Black"/>
                <a:ea typeface="Arial Black"/>
                <a:cs typeface="Arial Black"/>
                <a:sym typeface="Arial Black"/>
              </a:rPr>
              <a:t>taxes</a:t>
            </a:r>
            <a:r>
              <a:rPr lang="en-US" sz="4800">
                <a:solidFill>
                  <a:srgbClr val="E6C4A7"/>
                </a:solidFill>
                <a:latin typeface="Arial Black"/>
                <a:ea typeface="Arial Black"/>
                <a:cs typeface="Arial Black"/>
                <a:sym typeface="Arial Black"/>
              </a:rPr>
              <a:t> will:    </a:t>
            </a:r>
            <a:br>
              <a:rPr lang="en-US" sz="4800">
                <a:solidFill>
                  <a:srgbClr val="E6C4A7"/>
                </a:solidFill>
                <a:latin typeface="Arial Black"/>
                <a:ea typeface="Arial Black"/>
                <a:cs typeface="Arial Black"/>
                <a:sym typeface="Arial Black"/>
              </a:rPr>
            </a:br>
            <a:r>
              <a:rPr lang="en-US" sz="4800">
                <a:solidFill>
                  <a:srgbClr val="E6C4A7"/>
                </a:solidFill>
                <a:latin typeface="Arial Black"/>
                <a:ea typeface="Arial Black"/>
                <a:cs typeface="Arial Black"/>
                <a:sym typeface="Arial Black"/>
              </a:rPr>
              <a:t>	- </a:t>
            </a:r>
            <a:r>
              <a:rPr lang="en-US" sz="4800">
                <a:solidFill>
                  <a:schemeClr val="lt1"/>
                </a:solidFill>
                <a:latin typeface="Arial Black"/>
                <a:ea typeface="Arial Black"/>
                <a:cs typeface="Arial Black"/>
                <a:sym typeface="Arial Black"/>
              </a:rPr>
              <a:t>Go up</a:t>
            </a:r>
            <a:r>
              <a:rPr lang="en-US" sz="4800">
                <a:solidFill>
                  <a:srgbClr val="E6C4A7"/>
                </a:solidFill>
                <a:latin typeface="Arial Black"/>
                <a:ea typeface="Arial Black"/>
                <a:cs typeface="Arial Black"/>
                <a:sym typeface="Arial Black"/>
              </a:rPr>
              <a:t>, </a:t>
            </a:r>
            <a:br>
              <a:rPr lang="en-US" sz="4800">
                <a:solidFill>
                  <a:srgbClr val="E6C4A7"/>
                </a:solidFill>
                <a:latin typeface="Arial Black"/>
                <a:ea typeface="Arial Black"/>
                <a:cs typeface="Arial Black"/>
                <a:sym typeface="Arial Black"/>
              </a:rPr>
            </a:br>
            <a:r>
              <a:rPr lang="en-US" sz="4800">
                <a:solidFill>
                  <a:srgbClr val="E6C4A7"/>
                </a:solidFill>
                <a:latin typeface="Arial Black"/>
                <a:ea typeface="Arial Black"/>
                <a:cs typeface="Arial Black"/>
                <a:sym typeface="Arial Black"/>
              </a:rPr>
              <a:t>	- </a:t>
            </a:r>
            <a:r>
              <a:rPr lang="en-US" sz="4800">
                <a:solidFill>
                  <a:schemeClr val="lt1"/>
                </a:solidFill>
                <a:latin typeface="Arial Black"/>
                <a:ea typeface="Arial Black"/>
                <a:cs typeface="Arial Black"/>
                <a:sym typeface="Arial Black"/>
              </a:rPr>
              <a:t>Go down</a:t>
            </a:r>
            <a:r>
              <a:rPr lang="en-US" sz="4800">
                <a:solidFill>
                  <a:srgbClr val="E6C4A7"/>
                </a:solidFill>
                <a:latin typeface="Arial Black"/>
                <a:ea typeface="Arial Black"/>
                <a:cs typeface="Arial Black"/>
                <a:sym typeface="Arial Black"/>
              </a:rPr>
              <a:t>, or </a:t>
            </a:r>
            <a:br>
              <a:rPr lang="en-US" sz="4800">
                <a:solidFill>
                  <a:srgbClr val="E6C4A7"/>
                </a:solidFill>
                <a:latin typeface="Arial Black"/>
                <a:ea typeface="Arial Black"/>
                <a:cs typeface="Arial Black"/>
                <a:sym typeface="Arial Black"/>
              </a:rPr>
            </a:br>
            <a:r>
              <a:rPr lang="en-US" sz="4800">
                <a:solidFill>
                  <a:srgbClr val="E6C4A7"/>
                </a:solidFill>
                <a:latin typeface="Arial Black"/>
                <a:ea typeface="Arial Black"/>
                <a:cs typeface="Arial Black"/>
                <a:sym typeface="Arial Black"/>
              </a:rPr>
              <a:t>	- </a:t>
            </a:r>
            <a:r>
              <a:rPr lang="en-US" sz="4800">
                <a:solidFill>
                  <a:schemeClr val="lt1"/>
                </a:solidFill>
                <a:latin typeface="Arial Black"/>
                <a:ea typeface="Arial Black"/>
                <a:cs typeface="Arial Black"/>
                <a:sym typeface="Arial Black"/>
              </a:rPr>
              <a:t>Remain the same</a:t>
            </a:r>
            <a:r>
              <a:rPr lang="en-US" sz="4800">
                <a:solidFill>
                  <a:srgbClr val="E6C4A7"/>
                </a:solidFill>
                <a:latin typeface="Arial Black"/>
                <a:ea typeface="Arial Black"/>
                <a:cs typeface="Arial Black"/>
                <a:sym typeface="Arial Black"/>
              </a:rPr>
              <a:t>?</a:t>
            </a:r>
            <a:endParaRPr/>
          </a:p>
        </p:txBody>
      </p:sp>
      <p:cxnSp>
        <p:nvCxnSpPr>
          <p:cNvPr id="331" name="Google Shape;331;p32"/>
          <p:cNvCxnSpPr/>
          <p:nvPr/>
        </p:nvCxnSpPr>
        <p:spPr>
          <a:xfrm rot="10800000">
            <a:off x="0" y="3302000"/>
            <a:ext cx="1384300" cy="0"/>
          </a:xfrm>
          <a:prstGeom prst="straightConnector1">
            <a:avLst/>
          </a:prstGeom>
          <a:noFill/>
          <a:ln w="19050" cap="flat" cmpd="sng">
            <a:solidFill>
              <a:schemeClr val="lt1"/>
            </a:solidFill>
            <a:prstDash val="solid"/>
            <a:miter lim="800000"/>
            <a:headEnd type="none" w="sm" len="sm"/>
            <a:tailEnd type="none" w="sm" len="sm"/>
          </a:ln>
        </p:spPr>
      </p:cxnSp>
      <p:cxnSp>
        <p:nvCxnSpPr>
          <p:cNvPr id="332" name="Google Shape;332;p32"/>
          <p:cNvCxnSpPr/>
          <p:nvPr/>
        </p:nvCxnSpPr>
        <p:spPr>
          <a:xfrm rot="10800000">
            <a:off x="10871200" y="3302000"/>
            <a:ext cx="1346200" cy="0"/>
          </a:xfrm>
          <a:prstGeom prst="straightConnector1">
            <a:avLst/>
          </a:prstGeom>
          <a:noFill/>
          <a:ln w="19050" cap="flat" cmpd="sng">
            <a:solidFill>
              <a:schemeClr val="lt1"/>
            </a:solidFill>
            <a:prstDash val="solid"/>
            <a:miter lim="800000"/>
            <a:headEnd type="none" w="sm" len="sm"/>
            <a:tailEnd type="none" w="sm" len="sm"/>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337" name="Google Shape;337;p33" descr="Map&#10;&#10;Description automatically generated"/>
          <p:cNvPicPr preferRelativeResize="0"/>
          <p:nvPr/>
        </p:nvPicPr>
        <p:blipFill rotWithShape="1">
          <a:blip r:embed="rId3">
            <a:alphaModFix/>
          </a:blip>
          <a:srcRect/>
          <a:stretch/>
        </p:blipFill>
        <p:spPr>
          <a:xfrm>
            <a:off x="0" y="-1"/>
            <a:ext cx="12192000" cy="7150775"/>
          </a:xfrm>
          <a:prstGeom prst="rect">
            <a:avLst/>
          </a:prstGeom>
          <a:noFill/>
          <a:ln>
            <a:noFill/>
          </a:ln>
        </p:spPr>
      </p:pic>
      <p:sp>
        <p:nvSpPr>
          <p:cNvPr id="338" name="Google Shape;338;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1F4E79"/>
              </a:buClr>
              <a:buSzPts val="4400"/>
              <a:buFont typeface="Arial Black"/>
              <a:buNone/>
            </a:pPr>
            <a:r>
              <a:rPr lang="en-US">
                <a:solidFill>
                  <a:srgbClr val="1F4E79"/>
                </a:solidFill>
                <a:latin typeface="Arial Black"/>
                <a:ea typeface="Arial Black"/>
                <a:cs typeface="Arial Black"/>
                <a:sym typeface="Arial Black"/>
              </a:rPr>
              <a:t>Retirement Checkpoint</a:t>
            </a:r>
            <a:endParaRPr>
              <a:solidFill>
                <a:srgbClr val="1F4E79"/>
              </a:solidFill>
            </a:endParaRPr>
          </a:p>
        </p:txBody>
      </p:sp>
      <p:pic>
        <p:nvPicPr>
          <p:cNvPr id="339" name="Google Shape;339;p33" descr="Marker"/>
          <p:cNvPicPr preferRelativeResize="0">
            <a:picLocks noGrp="1"/>
          </p:cNvPicPr>
          <p:nvPr>
            <p:ph type="body" idx="1"/>
          </p:nvPr>
        </p:nvPicPr>
        <p:blipFill rotWithShape="1">
          <a:blip r:embed="rId4">
            <a:alphaModFix/>
          </a:blip>
          <a:srcRect/>
          <a:stretch/>
        </p:blipFill>
        <p:spPr>
          <a:xfrm>
            <a:off x="1397000" y="256382"/>
            <a:ext cx="1434306" cy="1434306"/>
          </a:xfrm>
          <a:prstGeom prst="rect">
            <a:avLst/>
          </a:prstGeom>
          <a:noFill/>
          <a:ln>
            <a:noFill/>
          </a:ln>
        </p:spPr>
      </p:pic>
      <p:sp>
        <p:nvSpPr>
          <p:cNvPr id="340" name="Google Shape;340;p33"/>
          <p:cNvSpPr/>
          <p:nvPr/>
        </p:nvSpPr>
        <p:spPr>
          <a:xfrm>
            <a:off x="729574" y="1690688"/>
            <a:ext cx="10624226" cy="5262664"/>
          </a:xfrm>
          <a:prstGeom prst="rect">
            <a:avLst/>
          </a:prstGeom>
          <a:solidFill>
            <a:srgbClr val="D1D3A1">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1" name="Google Shape;341;p33"/>
          <p:cNvSpPr txBox="1"/>
          <p:nvPr/>
        </p:nvSpPr>
        <p:spPr>
          <a:xfrm>
            <a:off x="1009650" y="1863949"/>
            <a:ext cx="10172700"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a:solidFill>
                  <a:schemeClr val="dk1"/>
                </a:solidFill>
                <a:latin typeface="Libre Baskerville"/>
                <a:ea typeface="Libre Baskerville"/>
                <a:cs typeface="Libre Baskerville"/>
                <a:sym typeface="Libre Baskerville"/>
              </a:rPr>
              <a:t>What percentage of your total portfolio is in “tax me later” vs. “tax free retirement” accounts:</a:t>
            </a:r>
            <a:endParaRPr/>
          </a:p>
        </p:txBody>
      </p:sp>
      <p:pic>
        <p:nvPicPr>
          <p:cNvPr id="342" name="Google Shape;342;p33" descr="Piggy Bank"/>
          <p:cNvPicPr preferRelativeResize="0"/>
          <p:nvPr/>
        </p:nvPicPr>
        <p:blipFill rotWithShape="1">
          <a:blip r:embed="rId5">
            <a:alphaModFix/>
          </a:blip>
          <a:srcRect/>
          <a:stretch/>
        </p:blipFill>
        <p:spPr>
          <a:xfrm>
            <a:off x="2169050" y="3097980"/>
            <a:ext cx="2698268" cy="2493812"/>
          </a:xfrm>
          <a:prstGeom prst="rect">
            <a:avLst/>
          </a:prstGeom>
          <a:noFill/>
          <a:ln>
            <a:noFill/>
          </a:ln>
        </p:spPr>
      </p:pic>
      <p:sp>
        <p:nvSpPr>
          <p:cNvPr id="343" name="Google Shape;343;p33"/>
          <p:cNvSpPr txBox="1"/>
          <p:nvPr/>
        </p:nvSpPr>
        <p:spPr>
          <a:xfrm>
            <a:off x="1666522" y="5910700"/>
            <a:ext cx="3723999"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a:solidFill>
                  <a:schemeClr val="dk1"/>
                </a:solidFill>
                <a:latin typeface="Arial Black"/>
                <a:ea typeface="Arial Black"/>
                <a:cs typeface="Arial Black"/>
                <a:sym typeface="Arial Black"/>
              </a:rPr>
              <a:t>Tax Me Later</a:t>
            </a:r>
            <a:endParaRPr/>
          </a:p>
        </p:txBody>
      </p:sp>
      <p:sp>
        <p:nvSpPr>
          <p:cNvPr id="344" name="Google Shape;344;p33"/>
          <p:cNvSpPr txBox="1"/>
          <p:nvPr/>
        </p:nvSpPr>
        <p:spPr>
          <a:xfrm>
            <a:off x="1960259" y="4484401"/>
            <a:ext cx="3532586"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dirty="0">
                <a:solidFill>
                  <a:schemeClr val="dk1"/>
                </a:solidFill>
                <a:latin typeface="Calibri"/>
                <a:ea typeface="Calibri"/>
                <a:cs typeface="Calibri"/>
                <a:sym typeface="Calibri"/>
              </a:rPr>
              <a:t>_______%</a:t>
            </a:r>
            <a:endParaRPr dirty="0"/>
          </a:p>
        </p:txBody>
      </p:sp>
      <p:pic>
        <p:nvPicPr>
          <p:cNvPr id="345" name="Google Shape;345;p33" descr="Piggy Bank"/>
          <p:cNvPicPr preferRelativeResize="0"/>
          <p:nvPr/>
        </p:nvPicPr>
        <p:blipFill rotWithShape="1">
          <a:blip r:embed="rId6">
            <a:alphaModFix/>
          </a:blip>
          <a:srcRect/>
          <a:stretch/>
        </p:blipFill>
        <p:spPr>
          <a:xfrm>
            <a:off x="7386952" y="3097980"/>
            <a:ext cx="2698268" cy="2493812"/>
          </a:xfrm>
          <a:prstGeom prst="rect">
            <a:avLst/>
          </a:prstGeom>
          <a:noFill/>
          <a:ln>
            <a:noFill/>
          </a:ln>
        </p:spPr>
      </p:pic>
      <p:sp>
        <p:nvSpPr>
          <p:cNvPr id="346" name="Google Shape;346;p33"/>
          <p:cNvSpPr txBox="1"/>
          <p:nvPr/>
        </p:nvSpPr>
        <p:spPr>
          <a:xfrm>
            <a:off x="7216672" y="4470551"/>
            <a:ext cx="3532586"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dirty="0">
                <a:solidFill>
                  <a:schemeClr val="dk1"/>
                </a:solidFill>
                <a:latin typeface="Calibri"/>
                <a:ea typeface="Calibri"/>
                <a:cs typeface="Calibri"/>
                <a:sym typeface="Calibri"/>
              </a:rPr>
              <a:t>_______%</a:t>
            </a:r>
            <a:endParaRPr dirty="0"/>
          </a:p>
        </p:txBody>
      </p:sp>
      <p:sp>
        <p:nvSpPr>
          <p:cNvPr id="347" name="Google Shape;347;p33"/>
          <p:cNvSpPr txBox="1"/>
          <p:nvPr/>
        </p:nvSpPr>
        <p:spPr>
          <a:xfrm>
            <a:off x="6934202" y="5625494"/>
            <a:ext cx="3723999"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a:solidFill>
                  <a:schemeClr val="dk1"/>
                </a:solidFill>
                <a:latin typeface="Arial Black"/>
                <a:ea typeface="Arial Black"/>
                <a:cs typeface="Arial Black"/>
                <a:sym typeface="Arial Black"/>
              </a:rPr>
              <a:t>Tax Free Retirement</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34"/>
          <p:cNvSpPr/>
          <p:nvPr/>
        </p:nvSpPr>
        <p:spPr>
          <a:xfrm>
            <a:off x="0" y="292262"/>
            <a:ext cx="12192000" cy="1530982"/>
          </a:xfrm>
          <a:prstGeom prst="rect">
            <a:avLst/>
          </a:prstGeom>
          <a:solidFill>
            <a:srgbClr val="13315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3" name="Google Shape;353;p34"/>
          <p:cNvSpPr txBox="1">
            <a:spLocks noGrp="1"/>
          </p:cNvSpPr>
          <p:nvPr>
            <p:ph type="title"/>
          </p:nvPr>
        </p:nvSpPr>
        <p:spPr>
          <a:xfrm>
            <a:off x="1429966" y="455465"/>
            <a:ext cx="1079932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Black"/>
              <a:buNone/>
            </a:pPr>
            <a:r>
              <a:rPr lang="en-US">
                <a:latin typeface="Arial Black"/>
                <a:ea typeface="Arial Black"/>
                <a:cs typeface="Arial Black"/>
                <a:sym typeface="Arial Black"/>
              </a:rPr>
              <a:t>        </a:t>
            </a:r>
            <a:r>
              <a:rPr lang="en-US">
                <a:solidFill>
                  <a:schemeClr val="lt1"/>
                </a:solidFill>
                <a:latin typeface="Arial Black"/>
                <a:ea typeface="Arial Black"/>
                <a:cs typeface="Arial Black"/>
                <a:sym typeface="Arial Black"/>
              </a:rPr>
              <a:t>Protect Your Investments</a:t>
            </a:r>
            <a:endParaRPr/>
          </a:p>
        </p:txBody>
      </p:sp>
      <p:pic>
        <p:nvPicPr>
          <p:cNvPr id="354" name="Google Shape;354;p34" descr="Map with pin"/>
          <p:cNvPicPr preferRelativeResize="0">
            <a:picLocks noGrp="1"/>
          </p:cNvPicPr>
          <p:nvPr>
            <p:ph type="body" idx="1"/>
          </p:nvPr>
        </p:nvPicPr>
        <p:blipFill rotWithShape="1">
          <a:blip r:embed="rId3">
            <a:alphaModFix/>
          </a:blip>
          <a:srcRect/>
          <a:stretch/>
        </p:blipFill>
        <p:spPr>
          <a:xfrm>
            <a:off x="469900" y="537151"/>
            <a:ext cx="914400" cy="914400"/>
          </a:xfrm>
          <a:prstGeom prst="rect">
            <a:avLst/>
          </a:prstGeom>
          <a:noFill/>
          <a:ln>
            <a:noFill/>
          </a:ln>
        </p:spPr>
      </p:pic>
      <p:sp>
        <p:nvSpPr>
          <p:cNvPr id="355" name="Google Shape;355;p34"/>
          <p:cNvSpPr txBox="1"/>
          <p:nvPr/>
        </p:nvSpPr>
        <p:spPr>
          <a:xfrm>
            <a:off x="1429966" y="334478"/>
            <a:ext cx="3176082" cy="14465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800">
                <a:solidFill>
                  <a:srgbClr val="D1D3A1"/>
                </a:solidFill>
                <a:latin typeface="Libre Baskerville"/>
                <a:ea typeface="Libre Baskerville"/>
                <a:cs typeface="Libre Baskerville"/>
                <a:sym typeface="Libre Baskerville"/>
              </a:rPr>
              <a:t>3 |</a:t>
            </a:r>
            <a:endParaRPr/>
          </a:p>
        </p:txBody>
      </p:sp>
      <p:pic>
        <p:nvPicPr>
          <p:cNvPr id="356" name="Google Shape;356;p34" descr="A person posing for the camera&#10;&#10;Description automatically generated"/>
          <p:cNvPicPr preferRelativeResize="0"/>
          <p:nvPr/>
        </p:nvPicPr>
        <p:blipFill rotWithShape="1">
          <a:blip r:embed="rId4">
            <a:alphaModFix/>
          </a:blip>
          <a:srcRect/>
          <a:stretch/>
        </p:blipFill>
        <p:spPr>
          <a:xfrm>
            <a:off x="190499" y="2965805"/>
            <a:ext cx="4610961" cy="3073974"/>
          </a:xfrm>
          <a:prstGeom prst="rect">
            <a:avLst/>
          </a:prstGeom>
          <a:noFill/>
          <a:ln>
            <a:noFill/>
          </a:ln>
        </p:spPr>
      </p:pic>
      <p:pic>
        <p:nvPicPr>
          <p:cNvPr id="357" name="Google Shape;357;p34" descr="A person posing for the camera&#10;&#10;Description automatically generated"/>
          <p:cNvPicPr preferRelativeResize="0"/>
          <p:nvPr/>
        </p:nvPicPr>
        <p:blipFill rotWithShape="1">
          <a:blip r:embed="rId5">
            <a:alphaModFix/>
          </a:blip>
          <a:srcRect/>
          <a:stretch/>
        </p:blipFill>
        <p:spPr>
          <a:xfrm>
            <a:off x="7390541" y="2965805"/>
            <a:ext cx="4606559" cy="3073974"/>
          </a:xfrm>
          <a:prstGeom prst="rect">
            <a:avLst/>
          </a:prstGeom>
          <a:noFill/>
          <a:ln>
            <a:noFill/>
          </a:ln>
        </p:spPr>
      </p:pic>
      <p:sp>
        <p:nvSpPr>
          <p:cNvPr id="358" name="Google Shape;358;p34"/>
          <p:cNvSpPr txBox="1"/>
          <p:nvPr/>
        </p:nvSpPr>
        <p:spPr>
          <a:xfrm>
            <a:off x="863600" y="1986447"/>
            <a:ext cx="10464800" cy="397031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u="sng" dirty="0">
                <a:solidFill>
                  <a:schemeClr val="dk1"/>
                </a:solidFill>
                <a:latin typeface="Libre Baskerville"/>
                <a:ea typeface="Libre Baskerville"/>
                <a:cs typeface="Libre Baskerville"/>
                <a:sym typeface="Libre Baskerville"/>
              </a:rPr>
              <a:t>Hypothetical Example</a:t>
            </a:r>
            <a:endParaRPr dirty="0"/>
          </a:p>
          <a:p>
            <a:pPr marL="0" marR="0" lvl="0" indent="0" algn="ctr" rtl="0">
              <a:spcBef>
                <a:spcPts val="0"/>
              </a:spcBef>
              <a:spcAft>
                <a:spcPts val="0"/>
              </a:spcAft>
              <a:buNone/>
            </a:pPr>
            <a:endParaRPr sz="3200" u="sng" dirty="0">
              <a:solidFill>
                <a:schemeClr val="dk1"/>
              </a:solidFill>
              <a:latin typeface="Libre Baskerville"/>
              <a:ea typeface="Libre Baskerville"/>
              <a:cs typeface="Libre Baskerville"/>
              <a:sym typeface="Libre Baskerville"/>
            </a:endParaRPr>
          </a:p>
          <a:p>
            <a:pPr marL="0" marR="0" lvl="0" indent="0" algn="ctr" rtl="0">
              <a:spcBef>
                <a:spcPts val="0"/>
              </a:spcBef>
              <a:spcAft>
                <a:spcPts val="0"/>
              </a:spcAft>
              <a:buNone/>
            </a:pPr>
            <a:endParaRPr sz="3200" u="sng" dirty="0">
              <a:solidFill>
                <a:schemeClr val="dk1"/>
              </a:solidFill>
              <a:latin typeface="Libre Baskerville"/>
              <a:ea typeface="Libre Baskerville"/>
              <a:cs typeface="Libre Baskerville"/>
              <a:sym typeface="Libre Baskerville"/>
            </a:endParaRPr>
          </a:p>
          <a:p>
            <a:pPr marL="0" marR="0" lvl="0" indent="0" algn="ctr" rtl="0">
              <a:spcBef>
                <a:spcPts val="0"/>
              </a:spcBef>
              <a:spcAft>
                <a:spcPts val="0"/>
              </a:spcAft>
              <a:buNone/>
            </a:pPr>
            <a:r>
              <a:rPr lang="en-US" sz="2800" dirty="0">
                <a:solidFill>
                  <a:schemeClr val="dk1"/>
                </a:solidFill>
                <a:latin typeface="Libre Baskerville"/>
                <a:ea typeface="Libre Baskerville"/>
                <a:cs typeface="Libre Baskerville"/>
                <a:sym typeface="Libre Baskerville"/>
              </a:rPr>
              <a:t>Age: 60-years-old</a:t>
            </a:r>
            <a:endParaRPr sz="1200" dirty="0"/>
          </a:p>
          <a:p>
            <a:pPr marL="0" marR="0" lvl="0" indent="0" algn="ctr" rtl="0">
              <a:spcBef>
                <a:spcPts val="0"/>
              </a:spcBef>
              <a:spcAft>
                <a:spcPts val="0"/>
              </a:spcAft>
              <a:buNone/>
            </a:pPr>
            <a:r>
              <a:rPr lang="en-US" sz="2800" dirty="0">
                <a:solidFill>
                  <a:schemeClr val="dk1"/>
                </a:solidFill>
                <a:latin typeface="Libre Baskerville"/>
                <a:ea typeface="Libre Baskerville"/>
                <a:cs typeface="Libre Baskerville"/>
                <a:sym typeface="Libre Baskerville"/>
              </a:rPr>
              <a:t>Assets: $1,000,000</a:t>
            </a:r>
            <a:endParaRPr sz="1200" dirty="0"/>
          </a:p>
          <a:p>
            <a:pPr marL="0" marR="0" lvl="0" indent="0" algn="ctr" rtl="0">
              <a:spcBef>
                <a:spcPts val="0"/>
              </a:spcBef>
              <a:spcAft>
                <a:spcPts val="0"/>
              </a:spcAft>
              <a:buNone/>
            </a:pPr>
            <a:r>
              <a:rPr lang="en-US" sz="2800" dirty="0">
                <a:solidFill>
                  <a:schemeClr val="dk1"/>
                </a:solidFill>
                <a:latin typeface="Libre Baskerville"/>
                <a:ea typeface="Libre Baskerville"/>
                <a:cs typeface="Libre Baskerville"/>
                <a:sym typeface="Libre Baskerville"/>
              </a:rPr>
              <a:t>Annual withdrawals:</a:t>
            </a:r>
            <a:endParaRPr sz="1200" dirty="0"/>
          </a:p>
          <a:p>
            <a:pPr marL="0" marR="0" lvl="0" indent="0" algn="ctr" rtl="0">
              <a:spcBef>
                <a:spcPts val="0"/>
              </a:spcBef>
              <a:spcAft>
                <a:spcPts val="0"/>
              </a:spcAft>
              <a:buNone/>
            </a:pPr>
            <a:r>
              <a:rPr lang="en-US" sz="2800" dirty="0">
                <a:solidFill>
                  <a:schemeClr val="dk1"/>
                </a:solidFill>
                <a:latin typeface="Libre Baskerville"/>
                <a:ea typeface="Libre Baskerville"/>
                <a:cs typeface="Libre Baskerville"/>
                <a:sym typeface="Libre Baskerville"/>
              </a:rPr>
              <a:t>$50,000 + 3% adjustments</a:t>
            </a:r>
            <a:endParaRPr sz="1200" dirty="0"/>
          </a:p>
          <a:p>
            <a:pPr marL="0" marR="0" lvl="0" indent="0" algn="ctr" rtl="0">
              <a:spcBef>
                <a:spcPts val="0"/>
              </a:spcBef>
              <a:spcAft>
                <a:spcPts val="0"/>
              </a:spcAft>
              <a:buNone/>
            </a:pPr>
            <a:endParaRPr sz="2800" dirty="0">
              <a:solidFill>
                <a:schemeClr val="dk1"/>
              </a:solidFill>
              <a:latin typeface="Libre Baskerville"/>
              <a:ea typeface="Libre Baskerville"/>
              <a:cs typeface="Libre Baskerville"/>
              <a:sym typeface="Libre Baskerville"/>
            </a:endParaRPr>
          </a:p>
        </p:txBody>
      </p:sp>
      <p:sp>
        <p:nvSpPr>
          <p:cNvPr id="359" name="Google Shape;359;p34"/>
          <p:cNvSpPr txBox="1"/>
          <p:nvPr/>
        </p:nvSpPr>
        <p:spPr>
          <a:xfrm>
            <a:off x="190500" y="6608701"/>
            <a:ext cx="12103100" cy="249299"/>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None/>
            </a:pPr>
            <a:r>
              <a:rPr lang="en-US" sz="900">
                <a:solidFill>
                  <a:schemeClr val="dk1"/>
                </a:solidFill>
                <a:latin typeface="Calibri"/>
                <a:ea typeface="Calibri"/>
                <a:cs typeface="Calibri"/>
                <a:sym typeface="Calibri"/>
              </a:rPr>
              <a:t>This hypothetical example is for illustrative purposes only. The character in this example/illustration is fictional. Your actual experience will vary. This is not intended to project the performance of any specific investment or index. It is not possible to invest directly in an index. If this were an actual product, the returns may be reduced by certain fees and expenses. Withdrawals are subject to ordinary income tax and, if taken prior to age 59½, a 10% federal tax penalty.</a:t>
            </a:r>
            <a:endParaRPr/>
          </a:p>
        </p:txBody>
      </p:sp>
      <p:sp>
        <p:nvSpPr>
          <p:cNvPr id="360" name="Google Shape;360;p34"/>
          <p:cNvSpPr txBox="1"/>
          <p:nvPr/>
        </p:nvSpPr>
        <p:spPr>
          <a:xfrm>
            <a:off x="-318537" y="5455004"/>
            <a:ext cx="2491273"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a:solidFill>
                  <a:srgbClr val="1F4E79"/>
                </a:solidFill>
                <a:latin typeface="Arial Black"/>
                <a:ea typeface="Arial Black"/>
                <a:cs typeface="Arial Black"/>
                <a:sym typeface="Arial Black"/>
              </a:rPr>
              <a:t>Terry</a:t>
            </a:r>
            <a:endParaRPr/>
          </a:p>
        </p:txBody>
      </p:sp>
      <p:sp>
        <p:nvSpPr>
          <p:cNvPr id="361" name="Google Shape;361;p34"/>
          <p:cNvSpPr txBox="1"/>
          <p:nvPr/>
        </p:nvSpPr>
        <p:spPr>
          <a:xfrm>
            <a:off x="6829627" y="5450554"/>
            <a:ext cx="2491273"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a:solidFill>
                  <a:schemeClr val="accent4"/>
                </a:solidFill>
                <a:latin typeface="Arial Black"/>
                <a:ea typeface="Arial Black"/>
                <a:cs typeface="Arial Black"/>
                <a:sym typeface="Arial Black"/>
              </a:rPr>
              <a:t>Jerry</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6C4A7"/>
        </a:solidFill>
        <a:effectLst/>
      </p:bgPr>
    </p:bg>
    <p:spTree>
      <p:nvGrpSpPr>
        <p:cNvPr id="1" name="Shape 365"/>
        <p:cNvGrpSpPr/>
        <p:nvPr/>
      </p:nvGrpSpPr>
      <p:grpSpPr>
        <a:xfrm>
          <a:off x="0" y="0"/>
          <a:ext cx="0" cy="0"/>
          <a:chOff x="0" y="0"/>
          <a:chExt cx="0" cy="0"/>
        </a:xfrm>
      </p:grpSpPr>
      <p:sp>
        <p:nvSpPr>
          <p:cNvPr id="366" name="Google Shape;366;p35"/>
          <p:cNvSpPr txBox="1">
            <a:spLocks noGrp="1"/>
          </p:cNvSpPr>
          <p:nvPr>
            <p:ph type="title"/>
          </p:nvPr>
        </p:nvSpPr>
        <p:spPr>
          <a:xfrm>
            <a:off x="1828800" y="322262"/>
            <a:ext cx="8928100" cy="62134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4E79"/>
              </a:buClr>
              <a:buSzPts val="4800"/>
              <a:buFont typeface="Arial Black"/>
              <a:buNone/>
            </a:pPr>
            <a:r>
              <a:rPr lang="en-US" sz="4800">
                <a:solidFill>
                  <a:srgbClr val="1F4E79"/>
                </a:solidFill>
                <a:latin typeface="Arial Black"/>
                <a:ea typeface="Arial Black"/>
                <a:cs typeface="Arial Black"/>
                <a:sym typeface="Arial Black"/>
              </a:rPr>
              <a:t>“Market losses in the first 5 years of retirement could </a:t>
            </a:r>
            <a:r>
              <a:rPr lang="en-US" sz="4800">
                <a:solidFill>
                  <a:schemeClr val="lt1"/>
                </a:solidFill>
                <a:latin typeface="Arial Black"/>
                <a:ea typeface="Arial Black"/>
                <a:cs typeface="Arial Black"/>
                <a:sym typeface="Arial Black"/>
              </a:rPr>
              <a:t>shorten your portfolio </a:t>
            </a:r>
            <a:r>
              <a:rPr lang="en-US" sz="4800">
                <a:solidFill>
                  <a:srgbClr val="1F4E79"/>
                </a:solidFill>
                <a:latin typeface="Arial Black"/>
                <a:ea typeface="Arial Black"/>
                <a:cs typeface="Arial Black"/>
                <a:sym typeface="Arial Black"/>
              </a:rPr>
              <a:t>by</a:t>
            </a:r>
            <a:r>
              <a:rPr lang="en-US" sz="4800">
                <a:solidFill>
                  <a:schemeClr val="lt1"/>
                </a:solidFill>
                <a:latin typeface="Arial Black"/>
                <a:ea typeface="Arial Black"/>
                <a:cs typeface="Arial Black"/>
                <a:sym typeface="Arial Black"/>
              </a:rPr>
              <a:t> 15 years</a:t>
            </a:r>
            <a:r>
              <a:rPr lang="en-US" sz="4800">
                <a:solidFill>
                  <a:srgbClr val="1F4E79"/>
                </a:solidFill>
                <a:latin typeface="Arial Black"/>
                <a:ea typeface="Arial Black"/>
                <a:cs typeface="Arial Black"/>
                <a:sym typeface="Arial Black"/>
              </a:rPr>
              <a:t>”</a:t>
            </a:r>
            <a:endParaRPr/>
          </a:p>
        </p:txBody>
      </p:sp>
      <p:cxnSp>
        <p:nvCxnSpPr>
          <p:cNvPr id="367" name="Google Shape;367;p35"/>
          <p:cNvCxnSpPr/>
          <p:nvPr/>
        </p:nvCxnSpPr>
        <p:spPr>
          <a:xfrm rot="10800000">
            <a:off x="0" y="3302000"/>
            <a:ext cx="1384300" cy="0"/>
          </a:xfrm>
          <a:prstGeom prst="straightConnector1">
            <a:avLst/>
          </a:prstGeom>
          <a:noFill/>
          <a:ln w="19050" cap="flat" cmpd="sng">
            <a:solidFill>
              <a:schemeClr val="lt1"/>
            </a:solidFill>
            <a:prstDash val="solid"/>
            <a:miter lim="800000"/>
            <a:headEnd type="none" w="sm" len="sm"/>
            <a:tailEnd type="none" w="sm" len="sm"/>
          </a:ln>
        </p:spPr>
      </p:cxnSp>
      <p:cxnSp>
        <p:nvCxnSpPr>
          <p:cNvPr id="368" name="Google Shape;368;p35"/>
          <p:cNvCxnSpPr/>
          <p:nvPr/>
        </p:nvCxnSpPr>
        <p:spPr>
          <a:xfrm rot="10800000">
            <a:off x="10871200" y="3302000"/>
            <a:ext cx="1346200" cy="0"/>
          </a:xfrm>
          <a:prstGeom prst="straightConnector1">
            <a:avLst/>
          </a:prstGeom>
          <a:noFill/>
          <a:ln w="19050" cap="flat" cmpd="sng">
            <a:solidFill>
              <a:schemeClr val="lt1"/>
            </a:solidFill>
            <a:prstDash val="solid"/>
            <a:miter lim="800000"/>
            <a:headEnd type="none" w="sm" len="sm"/>
            <a:tailEnd type="none" w="sm" len="sm"/>
          </a:ln>
        </p:spPr>
      </p:cxnSp>
      <p:sp>
        <p:nvSpPr>
          <p:cNvPr id="369" name="Google Shape;369;p35"/>
          <p:cNvSpPr txBox="1"/>
          <p:nvPr/>
        </p:nvSpPr>
        <p:spPr>
          <a:xfrm>
            <a:off x="1689100" y="6016407"/>
            <a:ext cx="8813800"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Robert Pagliarini, “The Stunning Problem with the 4% Retirement Income Rule in One Chart,” </a:t>
            </a:r>
            <a:r>
              <a:rPr lang="en-US" sz="1800" i="1">
                <a:solidFill>
                  <a:schemeClr val="dk1"/>
                </a:solidFill>
                <a:latin typeface="Calibri"/>
                <a:ea typeface="Calibri"/>
                <a:cs typeface="Calibri"/>
                <a:sym typeface="Calibri"/>
              </a:rPr>
              <a:t>Forbes</a:t>
            </a:r>
            <a:r>
              <a:rPr lang="en-US" sz="1800">
                <a:solidFill>
                  <a:schemeClr val="dk1"/>
                </a:solidFill>
                <a:latin typeface="Calibri"/>
                <a:ea typeface="Calibri"/>
                <a:cs typeface="Calibri"/>
                <a:sym typeface="Calibri"/>
              </a:rPr>
              <a:t>, January 2020</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74" name="Google Shape;374;p36" descr="A person posing for the camera&#10;&#10;Description automatically generated"/>
          <p:cNvPicPr preferRelativeResize="0"/>
          <p:nvPr/>
        </p:nvPicPr>
        <p:blipFill rotWithShape="1">
          <a:blip r:embed="rId3">
            <a:alphaModFix/>
          </a:blip>
          <a:srcRect/>
          <a:stretch/>
        </p:blipFill>
        <p:spPr>
          <a:xfrm>
            <a:off x="6336441" y="2365116"/>
            <a:ext cx="4606559" cy="3073974"/>
          </a:xfrm>
          <a:prstGeom prst="rect">
            <a:avLst/>
          </a:prstGeom>
          <a:noFill/>
          <a:ln>
            <a:noFill/>
          </a:ln>
        </p:spPr>
      </p:pic>
      <p:sp>
        <p:nvSpPr>
          <p:cNvPr id="375" name="Google Shape;375;p36"/>
          <p:cNvSpPr/>
          <p:nvPr/>
        </p:nvSpPr>
        <p:spPr>
          <a:xfrm>
            <a:off x="0" y="292262"/>
            <a:ext cx="12192000" cy="1530982"/>
          </a:xfrm>
          <a:prstGeom prst="rect">
            <a:avLst/>
          </a:prstGeom>
          <a:solidFill>
            <a:srgbClr val="13315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6" name="Google Shape;376;p36"/>
          <p:cNvSpPr txBox="1">
            <a:spLocks noGrp="1"/>
          </p:cNvSpPr>
          <p:nvPr>
            <p:ph type="title"/>
          </p:nvPr>
        </p:nvSpPr>
        <p:spPr>
          <a:xfrm>
            <a:off x="1429966" y="455465"/>
            <a:ext cx="1079932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Black"/>
              <a:buNone/>
            </a:pPr>
            <a:r>
              <a:rPr lang="en-US">
                <a:latin typeface="Arial Black"/>
                <a:ea typeface="Arial Black"/>
                <a:cs typeface="Arial Black"/>
                <a:sym typeface="Arial Black"/>
              </a:rPr>
              <a:t>        </a:t>
            </a:r>
            <a:r>
              <a:rPr lang="en-US">
                <a:solidFill>
                  <a:schemeClr val="lt1"/>
                </a:solidFill>
                <a:latin typeface="Arial Black"/>
                <a:ea typeface="Arial Black"/>
                <a:cs typeface="Arial Black"/>
                <a:sym typeface="Arial Black"/>
              </a:rPr>
              <a:t>Protect Your Investments</a:t>
            </a:r>
            <a:endParaRPr/>
          </a:p>
        </p:txBody>
      </p:sp>
      <p:pic>
        <p:nvPicPr>
          <p:cNvPr id="377" name="Google Shape;377;p36" descr="Map with pin"/>
          <p:cNvPicPr preferRelativeResize="0">
            <a:picLocks noGrp="1"/>
          </p:cNvPicPr>
          <p:nvPr>
            <p:ph type="body" idx="1"/>
          </p:nvPr>
        </p:nvPicPr>
        <p:blipFill rotWithShape="1">
          <a:blip r:embed="rId4">
            <a:alphaModFix/>
          </a:blip>
          <a:srcRect/>
          <a:stretch/>
        </p:blipFill>
        <p:spPr>
          <a:xfrm>
            <a:off x="469900" y="537151"/>
            <a:ext cx="914400" cy="914400"/>
          </a:xfrm>
          <a:prstGeom prst="rect">
            <a:avLst/>
          </a:prstGeom>
          <a:noFill/>
          <a:ln>
            <a:noFill/>
          </a:ln>
        </p:spPr>
      </p:pic>
      <p:sp>
        <p:nvSpPr>
          <p:cNvPr id="378" name="Google Shape;378;p36"/>
          <p:cNvSpPr txBox="1"/>
          <p:nvPr/>
        </p:nvSpPr>
        <p:spPr>
          <a:xfrm>
            <a:off x="1429966" y="334478"/>
            <a:ext cx="3176082" cy="14465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800">
                <a:solidFill>
                  <a:srgbClr val="D1D3A1"/>
                </a:solidFill>
                <a:latin typeface="Libre Baskerville"/>
                <a:ea typeface="Libre Baskerville"/>
                <a:cs typeface="Libre Baskerville"/>
                <a:sym typeface="Libre Baskerville"/>
              </a:rPr>
              <a:t>3 |</a:t>
            </a:r>
            <a:endParaRPr/>
          </a:p>
        </p:txBody>
      </p:sp>
      <p:sp>
        <p:nvSpPr>
          <p:cNvPr id="379" name="Google Shape;379;p36"/>
          <p:cNvSpPr txBox="1"/>
          <p:nvPr/>
        </p:nvSpPr>
        <p:spPr>
          <a:xfrm>
            <a:off x="863600" y="5891779"/>
            <a:ext cx="10464800"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a:solidFill>
                  <a:schemeClr val="dk1"/>
                </a:solidFill>
                <a:latin typeface="Libre Baskerville"/>
                <a:ea typeface="Libre Baskerville"/>
                <a:cs typeface="Libre Baskerville"/>
                <a:sym typeface="Libre Baskerville"/>
              </a:rPr>
              <a:t>The average is the same, but the amount is not…</a:t>
            </a:r>
            <a:endParaRPr/>
          </a:p>
        </p:txBody>
      </p:sp>
      <p:pic>
        <p:nvPicPr>
          <p:cNvPr id="380" name="Google Shape;380;p36" descr="A person posing for the camera&#10;&#10;Description automatically generated"/>
          <p:cNvPicPr preferRelativeResize="0"/>
          <p:nvPr/>
        </p:nvPicPr>
        <p:blipFill rotWithShape="1">
          <a:blip r:embed="rId5">
            <a:alphaModFix/>
          </a:blip>
          <a:srcRect/>
          <a:stretch/>
        </p:blipFill>
        <p:spPr>
          <a:xfrm flipH="1">
            <a:off x="152400" y="2365116"/>
            <a:ext cx="4610961" cy="3073974"/>
          </a:xfrm>
          <a:prstGeom prst="rect">
            <a:avLst/>
          </a:prstGeom>
          <a:noFill/>
          <a:ln>
            <a:noFill/>
          </a:ln>
        </p:spPr>
      </p:pic>
      <p:sp>
        <p:nvSpPr>
          <p:cNvPr id="381" name="Google Shape;381;p36"/>
          <p:cNvSpPr/>
          <p:nvPr/>
        </p:nvSpPr>
        <p:spPr>
          <a:xfrm>
            <a:off x="3556000" y="2533706"/>
            <a:ext cx="2349500" cy="2778050"/>
          </a:xfrm>
          <a:prstGeom prst="rect">
            <a:avLst/>
          </a:prstGeom>
          <a:solidFill>
            <a:srgbClr val="D1D3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2" name="Google Shape;382;p36"/>
          <p:cNvSpPr txBox="1"/>
          <p:nvPr/>
        </p:nvSpPr>
        <p:spPr>
          <a:xfrm>
            <a:off x="3588611" y="2972654"/>
            <a:ext cx="2349500" cy="206210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Year 1:   </a:t>
            </a:r>
            <a:r>
              <a:rPr lang="en-US" sz="2000" b="1">
                <a:solidFill>
                  <a:schemeClr val="dk1"/>
                </a:solidFill>
                <a:latin typeface="Calibri"/>
                <a:ea typeface="Calibri"/>
                <a:cs typeface="Calibri"/>
                <a:sym typeface="Calibri"/>
              </a:rPr>
              <a:t>27%</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Year 2:   </a:t>
            </a:r>
            <a:r>
              <a:rPr lang="en-US" sz="2000" b="1">
                <a:solidFill>
                  <a:schemeClr val="dk1"/>
                </a:solidFill>
                <a:latin typeface="Calibri"/>
                <a:ea typeface="Calibri"/>
                <a:cs typeface="Calibri"/>
                <a:sym typeface="Calibri"/>
              </a:rPr>
              <a:t> 9%</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Year 3:    </a:t>
            </a:r>
            <a:r>
              <a:rPr lang="en-US" sz="2000" b="1">
                <a:solidFill>
                  <a:schemeClr val="dk1"/>
                </a:solidFill>
                <a:latin typeface="Calibri"/>
                <a:ea typeface="Calibri"/>
                <a:cs typeface="Calibri"/>
                <a:sym typeface="Calibri"/>
              </a:rPr>
              <a:t>7% </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Year 4:  </a:t>
            </a:r>
            <a:r>
              <a:rPr lang="en-US" sz="2000" b="1">
                <a:solidFill>
                  <a:schemeClr val="dk1"/>
                </a:solidFill>
                <a:latin typeface="Calibri"/>
                <a:ea typeface="Calibri"/>
                <a:cs typeface="Calibri"/>
                <a:sym typeface="Calibri"/>
              </a:rPr>
              <a:t>-15% </a:t>
            </a:r>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b="1">
                <a:solidFill>
                  <a:schemeClr val="dk1"/>
                </a:solidFill>
                <a:latin typeface="Calibri"/>
                <a:ea typeface="Calibri"/>
                <a:cs typeface="Calibri"/>
                <a:sym typeface="Calibri"/>
              </a:rPr>
              <a:t>Average: 7%</a:t>
            </a:r>
            <a:endParaRPr/>
          </a:p>
        </p:txBody>
      </p:sp>
      <p:sp>
        <p:nvSpPr>
          <p:cNvPr id="383" name="Google Shape;383;p36"/>
          <p:cNvSpPr/>
          <p:nvPr/>
        </p:nvSpPr>
        <p:spPr>
          <a:xfrm>
            <a:off x="9689288" y="2533706"/>
            <a:ext cx="2349500" cy="2778050"/>
          </a:xfrm>
          <a:prstGeom prst="rect">
            <a:avLst/>
          </a:prstGeom>
          <a:solidFill>
            <a:srgbClr val="D1D3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4" name="Google Shape;384;p36"/>
          <p:cNvSpPr txBox="1"/>
          <p:nvPr/>
        </p:nvSpPr>
        <p:spPr>
          <a:xfrm>
            <a:off x="9786211" y="2972654"/>
            <a:ext cx="2349500" cy="206210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Year 1:  </a:t>
            </a:r>
            <a:r>
              <a:rPr lang="en-US" sz="2000" b="1">
                <a:solidFill>
                  <a:schemeClr val="dk1"/>
                </a:solidFill>
                <a:latin typeface="Calibri"/>
                <a:ea typeface="Calibri"/>
                <a:cs typeface="Calibri"/>
                <a:sym typeface="Calibri"/>
              </a:rPr>
              <a:t>-15%</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Year 2:   </a:t>
            </a:r>
            <a:r>
              <a:rPr lang="en-US" sz="2000" b="1">
                <a:solidFill>
                  <a:schemeClr val="dk1"/>
                </a:solidFill>
                <a:latin typeface="Calibri"/>
                <a:ea typeface="Calibri"/>
                <a:cs typeface="Calibri"/>
                <a:sym typeface="Calibri"/>
              </a:rPr>
              <a:t> 7%</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Year 3:    </a:t>
            </a:r>
            <a:r>
              <a:rPr lang="en-US" sz="2000" b="1">
                <a:solidFill>
                  <a:schemeClr val="dk1"/>
                </a:solidFill>
                <a:latin typeface="Calibri"/>
                <a:ea typeface="Calibri"/>
                <a:cs typeface="Calibri"/>
                <a:sym typeface="Calibri"/>
              </a:rPr>
              <a:t>9% </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Year 4:  </a:t>
            </a:r>
            <a:r>
              <a:rPr lang="en-US" sz="2000" b="1">
                <a:solidFill>
                  <a:schemeClr val="dk1"/>
                </a:solidFill>
                <a:latin typeface="Calibri"/>
                <a:ea typeface="Calibri"/>
                <a:cs typeface="Calibri"/>
                <a:sym typeface="Calibri"/>
              </a:rPr>
              <a:t> 27% </a:t>
            </a:r>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b="1">
                <a:solidFill>
                  <a:schemeClr val="dk1"/>
                </a:solidFill>
                <a:latin typeface="Calibri"/>
                <a:ea typeface="Calibri"/>
                <a:cs typeface="Calibri"/>
                <a:sym typeface="Calibri"/>
              </a:rPr>
              <a:t>Average: 7%</a:t>
            </a:r>
            <a:endParaRPr/>
          </a:p>
        </p:txBody>
      </p:sp>
      <p:sp>
        <p:nvSpPr>
          <p:cNvPr id="385" name="Google Shape;385;p36"/>
          <p:cNvSpPr txBox="1"/>
          <p:nvPr/>
        </p:nvSpPr>
        <p:spPr>
          <a:xfrm>
            <a:off x="-318537" y="4851282"/>
            <a:ext cx="2491273"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a:solidFill>
                  <a:srgbClr val="1F4E79"/>
                </a:solidFill>
                <a:latin typeface="Arial Black"/>
                <a:ea typeface="Arial Black"/>
                <a:cs typeface="Arial Black"/>
                <a:sym typeface="Arial Black"/>
              </a:rPr>
              <a:t>Terry</a:t>
            </a:r>
            <a:endParaRPr/>
          </a:p>
        </p:txBody>
      </p:sp>
      <p:sp>
        <p:nvSpPr>
          <p:cNvPr id="386" name="Google Shape;386;p36"/>
          <p:cNvSpPr txBox="1"/>
          <p:nvPr/>
        </p:nvSpPr>
        <p:spPr>
          <a:xfrm>
            <a:off x="5855560" y="4851282"/>
            <a:ext cx="2491273"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a:solidFill>
                  <a:schemeClr val="accent4"/>
                </a:solidFill>
                <a:latin typeface="Arial Black"/>
                <a:ea typeface="Arial Black"/>
                <a:cs typeface="Arial Black"/>
                <a:sym typeface="Arial Black"/>
              </a:rPr>
              <a:t>Jerry</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Google Shape;391;p37" descr="A person posing for the camera&#10;&#10;Description automatically generated"/>
          <p:cNvPicPr preferRelativeResize="0"/>
          <p:nvPr/>
        </p:nvPicPr>
        <p:blipFill rotWithShape="1">
          <a:blip r:embed="rId3">
            <a:alphaModFix/>
          </a:blip>
          <a:srcRect/>
          <a:stretch/>
        </p:blipFill>
        <p:spPr>
          <a:xfrm>
            <a:off x="6336441" y="2365116"/>
            <a:ext cx="4606559" cy="3073974"/>
          </a:xfrm>
          <a:prstGeom prst="rect">
            <a:avLst/>
          </a:prstGeom>
          <a:noFill/>
          <a:ln>
            <a:noFill/>
          </a:ln>
        </p:spPr>
      </p:pic>
      <p:sp>
        <p:nvSpPr>
          <p:cNvPr id="392" name="Google Shape;392;p37"/>
          <p:cNvSpPr/>
          <p:nvPr/>
        </p:nvSpPr>
        <p:spPr>
          <a:xfrm>
            <a:off x="0" y="292262"/>
            <a:ext cx="12192000" cy="1530982"/>
          </a:xfrm>
          <a:prstGeom prst="rect">
            <a:avLst/>
          </a:prstGeom>
          <a:solidFill>
            <a:srgbClr val="13315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3" name="Google Shape;393;p37"/>
          <p:cNvSpPr txBox="1">
            <a:spLocks noGrp="1"/>
          </p:cNvSpPr>
          <p:nvPr>
            <p:ph type="title"/>
          </p:nvPr>
        </p:nvSpPr>
        <p:spPr>
          <a:xfrm>
            <a:off x="1429966" y="455465"/>
            <a:ext cx="1079932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Black"/>
              <a:buNone/>
            </a:pPr>
            <a:r>
              <a:rPr lang="en-US">
                <a:latin typeface="Arial Black"/>
                <a:ea typeface="Arial Black"/>
                <a:cs typeface="Arial Black"/>
                <a:sym typeface="Arial Black"/>
              </a:rPr>
              <a:t>        </a:t>
            </a:r>
            <a:r>
              <a:rPr lang="en-US">
                <a:solidFill>
                  <a:schemeClr val="lt1"/>
                </a:solidFill>
                <a:latin typeface="Arial Black"/>
                <a:ea typeface="Arial Black"/>
                <a:cs typeface="Arial Black"/>
                <a:sym typeface="Arial Black"/>
              </a:rPr>
              <a:t>Protect Your Investments</a:t>
            </a:r>
            <a:endParaRPr/>
          </a:p>
        </p:txBody>
      </p:sp>
      <p:pic>
        <p:nvPicPr>
          <p:cNvPr id="394" name="Google Shape;394;p37" descr="Map with pin"/>
          <p:cNvPicPr preferRelativeResize="0">
            <a:picLocks noGrp="1"/>
          </p:cNvPicPr>
          <p:nvPr>
            <p:ph type="body" idx="1"/>
          </p:nvPr>
        </p:nvPicPr>
        <p:blipFill rotWithShape="1">
          <a:blip r:embed="rId4">
            <a:alphaModFix/>
          </a:blip>
          <a:srcRect/>
          <a:stretch/>
        </p:blipFill>
        <p:spPr>
          <a:xfrm>
            <a:off x="469900" y="537151"/>
            <a:ext cx="914400" cy="914400"/>
          </a:xfrm>
          <a:prstGeom prst="rect">
            <a:avLst/>
          </a:prstGeom>
          <a:noFill/>
          <a:ln>
            <a:noFill/>
          </a:ln>
        </p:spPr>
      </p:pic>
      <p:sp>
        <p:nvSpPr>
          <p:cNvPr id="395" name="Google Shape;395;p37"/>
          <p:cNvSpPr txBox="1"/>
          <p:nvPr/>
        </p:nvSpPr>
        <p:spPr>
          <a:xfrm>
            <a:off x="1429966" y="334478"/>
            <a:ext cx="3176082" cy="14465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800">
                <a:solidFill>
                  <a:srgbClr val="D1D3A1"/>
                </a:solidFill>
                <a:latin typeface="Libre Baskerville"/>
                <a:ea typeface="Libre Baskerville"/>
                <a:cs typeface="Libre Baskerville"/>
                <a:sym typeface="Libre Baskerville"/>
              </a:rPr>
              <a:t>3 |</a:t>
            </a:r>
            <a:endParaRPr/>
          </a:p>
        </p:txBody>
      </p:sp>
      <p:sp>
        <p:nvSpPr>
          <p:cNvPr id="396" name="Google Shape;396;p37"/>
          <p:cNvSpPr txBox="1"/>
          <p:nvPr/>
        </p:nvSpPr>
        <p:spPr>
          <a:xfrm>
            <a:off x="1104041" y="5857164"/>
            <a:ext cx="10464800"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a:solidFill>
                  <a:schemeClr val="dk1"/>
                </a:solidFill>
                <a:latin typeface="Libre Baskerville"/>
                <a:ea typeface="Libre Baskerville"/>
                <a:cs typeface="Libre Baskerville"/>
                <a:sym typeface="Libre Baskerville"/>
              </a:rPr>
              <a:t>Both </a:t>
            </a:r>
            <a:r>
              <a:rPr lang="en-US" sz="3200" b="1">
                <a:solidFill>
                  <a:schemeClr val="dk1"/>
                </a:solidFill>
                <a:latin typeface="Libre Baskerville"/>
                <a:ea typeface="Libre Baskerville"/>
                <a:cs typeface="Libre Baskerville"/>
                <a:sym typeface="Libre Baskerville"/>
              </a:rPr>
              <a:t>Timing</a:t>
            </a:r>
            <a:r>
              <a:rPr lang="en-US" sz="3200">
                <a:solidFill>
                  <a:schemeClr val="dk1"/>
                </a:solidFill>
                <a:latin typeface="Libre Baskerville"/>
                <a:ea typeface="Libre Baskerville"/>
                <a:cs typeface="Libre Baskerville"/>
                <a:sym typeface="Libre Baskerville"/>
              </a:rPr>
              <a:t> and </a:t>
            </a:r>
            <a:r>
              <a:rPr lang="en-US" sz="3200" b="1">
                <a:solidFill>
                  <a:schemeClr val="dk1"/>
                </a:solidFill>
                <a:latin typeface="Libre Baskerville"/>
                <a:ea typeface="Libre Baskerville"/>
                <a:cs typeface="Libre Baskerville"/>
                <a:sym typeface="Libre Baskerville"/>
              </a:rPr>
              <a:t>Returns</a:t>
            </a:r>
            <a:r>
              <a:rPr lang="en-US" sz="3200">
                <a:solidFill>
                  <a:schemeClr val="dk1"/>
                </a:solidFill>
                <a:latin typeface="Libre Baskerville"/>
                <a:ea typeface="Libre Baskerville"/>
                <a:cs typeface="Libre Baskerville"/>
                <a:sym typeface="Libre Baskerville"/>
              </a:rPr>
              <a:t> impact retirement income!</a:t>
            </a:r>
            <a:endParaRPr/>
          </a:p>
        </p:txBody>
      </p:sp>
      <p:pic>
        <p:nvPicPr>
          <p:cNvPr id="397" name="Google Shape;397;p37" descr="A person posing for the camera&#10;&#10;Description automatically generated"/>
          <p:cNvPicPr preferRelativeResize="0"/>
          <p:nvPr/>
        </p:nvPicPr>
        <p:blipFill rotWithShape="1">
          <a:blip r:embed="rId5">
            <a:alphaModFix/>
          </a:blip>
          <a:srcRect/>
          <a:stretch/>
        </p:blipFill>
        <p:spPr>
          <a:xfrm flipH="1">
            <a:off x="152400" y="2365116"/>
            <a:ext cx="4610961" cy="3073974"/>
          </a:xfrm>
          <a:prstGeom prst="rect">
            <a:avLst/>
          </a:prstGeom>
          <a:noFill/>
          <a:ln>
            <a:noFill/>
          </a:ln>
        </p:spPr>
      </p:pic>
      <p:sp>
        <p:nvSpPr>
          <p:cNvPr id="398" name="Google Shape;398;p37"/>
          <p:cNvSpPr/>
          <p:nvPr/>
        </p:nvSpPr>
        <p:spPr>
          <a:xfrm>
            <a:off x="3556000" y="2533706"/>
            <a:ext cx="2349500" cy="2778050"/>
          </a:xfrm>
          <a:prstGeom prst="rect">
            <a:avLst/>
          </a:prstGeom>
          <a:solidFill>
            <a:srgbClr val="D1D3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9" name="Google Shape;399;p37"/>
          <p:cNvSpPr txBox="1"/>
          <p:nvPr/>
        </p:nvSpPr>
        <p:spPr>
          <a:xfrm>
            <a:off x="3588611" y="3178828"/>
            <a:ext cx="2349500" cy="14465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A zero balance would occur in…</a:t>
            </a:r>
            <a:endParaRPr sz="2000" b="1">
              <a:solidFill>
                <a:schemeClr val="dk1"/>
              </a:solidFill>
              <a:latin typeface="Calibri"/>
              <a:ea typeface="Calibri"/>
              <a:cs typeface="Calibri"/>
              <a:sym typeface="Calibri"/>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b="1">
                <a:solidFill>
                  <a:srgbClr val="00B050"/>
                </a:solidFill>
                <a:latin typeface="Calibri"/>
                <a:ea typeface="Calibri"/>
                <a:cs typeface="Calibri"/>
                <a:sym typeface="Calibri"/>
              </a:rPr>
              <a:t>37 Years</a:t>
            </a:r>
            <a:endParaRPr/>
          </a:p>
        </p:txBody>
      </p:sp>
      <p:sp>
        <p:nvSpPr>
          <p:cNvPr id="400" name="Google Shape;400;p37"/>
          <p:cNvSpPr/>
          <p:nvPr/>
        </p:nvSpPr>
        <p:spPr>
          <a:xfrm>
            <a:off x="9689288" y="2533706"/>
            <a:ext cx="2349500" cy="2778050"/>
          </a:xfrm>
          <a:prstGeom prst="rect">
            <a:avLst/>
          </a:prstGeom>
          <a:solidFill>
            <a:srgbClr val="D1D3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1" name="Google Shape;401;p37"/>
          <p:cNvSpPr txBox="1"/>
          <p:nvPr/>
        </p:nvSpPr>
        <p:spPr>
          <a:xfrm>
            <a:off x="9697311" y="3178828"/>
            <a:ext cx="2349500" cy="14465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A zero balance would occur in…</a:t>
            </a:r>
            <a:endParaRPr sz="2000" b="1">
              <a:solidFill>
                <a:schemeClr val="dk1"/>
              </a:solidFill>
              <a:latin typeface="Calibri"/>
              <a:ea typeface="Calibri"/>
              <a:cs typeface="Calibri"/>
              <a:sym typeface="Calibri"/>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b="1">
                <a:solidFill>
                  <a:srgbClr val="C00000"/>
                </a:solidFill>
                <a:latin typeface="Calibri"/>
                <a:ea typeface="Calibri"/>
                <a:cs typeface="Calibri"/>
                <a:sym typeface="Calibri"/>
              </a:rPr>
              <a:t>24 Years</a:t>
            </a:r>
            <a:endParaRPr/>
          </a:p>
        </p:txBody>
      </p:sp>
      <p:sp>
        <p:nvSpPr>
          <p:cNvPr id="402" name="Google Shape;402;p37"/>
          <p:cNvSpPr txBox="1"/>
          <p:nvPr/>
        </p:nvSpPr>
        <p:spPr>
          <a:xfrm>
            <a:off x="-318537" y="4851282"/>
            <a:ext cx="2491273"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a:solidFill>
                  <a:srgbClr val="1F4E79"/>
                </a:solidFill>
                <a:latin typeface="Arial Black"/>
                <a:ea typeface="Arial Black"/>
                <a:cs typeface="Arial Black"/>
                <a:sym typeface="Arial Black"/>
              </a:rPr>
              <a:t>Terry</a:t>
            </a:r>
            <a:endParaRPr/>
          </a:p>
        </p:txBody>
      </p:sp>
      <p:sp>
        <p:nvSpPr>
          <p:cNvPr id="403" name="Google Shape;403;p37"/>
          <p:cNvSpPr txBox="1"/>
          <p:nvPr/>
        </p:nvSpPr>
        <p:spPr>
          <a:xfrm>
            <a:off x="5855560" y="4851282"/>
            <a:ext cx="2491273"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a:solidFill>
                  <a:schemeClr val="accent4"/>
                </a:solidFill>
                <a:latin typeface="Arial Black"/>
                <a:ea typeface="Arial Black"/>
                <a:cs typeface="Arial Black"/>
                <a:sym typeface="Arial Black"/>
              </a:rPr>
              <a:t>Jerry</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6C4A7"/>
        </a:solidFill>
        <a:effectLst/>
      </p:bgPr>
    </p:bg>
    <p:spTree>
      <p:nvGrpSpPr>
        <p:cNvPr id="1" name="Shape 407"/>
        <p:cNvGrpSpPr/>
        <p:nvPr/>
      </p:nvGrpSpPr>
      <p:grpSpPr>
        <a:xfrm>
          <a:off x="0" y="0"/>
          <a:ext cx="0" cy="0"/>
          <a:chOff x="0" y="0"/>
          <a:chExt cx="0" cy="0"/>
        </a:xfrm>
      </p:grpSpPr>
      <p:sp>
        <p:nvSpPr>
          <p:cNvPr id="408" name="Google Shape;408;p38"/>
          <p:cNvSpPr txBox="1">
            <a:spLocks noGrp="1"/>
          </p:cNvSpPr>
          <p:nvPr>
            <p:ph type="title"/>
          </p:nvPr>
        </p:nvSpPr>
        <p:spPr>
          <a:xfrm>
            <a:off x="749299" y="0"/>
            <a:ext cx="5346701" cy="754379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4E79"/>
              </a:buClr>
              <a:buSzPts val="6000"/>
              <a:buFont typeface="Arial Black"/>
              <a:buNone/>
            </a:pPr>
            <a:r>
              <a:rPr lang="en-US" sz="6000">
                <a:solidFill>
                  <a:srgbClr val="1F4E79"/>
                </a:solidFill>
                <a:latin typeface="Arial Black"/>
                <a:ea typeface="Arial Black"/>
                <a:cs typeface="Arial Black"/>
                <a:sym typeface="Arial Black"/>
              </a:rPr>
              <a:t>Are you </a:t>
            </a:r>
            <a:r>
              <a:rPr lang="en-US" sz="6000">
                <a:solidFill>
                  <a:schemeClr val="lt1"/>
                </a:solidFill>
                <a:latin typeface="Arial Black"/>
                <a:ea typeface="Arial Black"/>
                <a:cs typeface="Arial Black"/>
                <a:sym typeface="Arial Black"/>
              </a:rPr>
              <a:t>risking</a:t>
            </a:r>
            <a:r>
              <a:rPr lang="en-US" sz="6000">
                <a:solidFill>
                  <a:srgbClr val="1F4E79"/>
                </a:solidFill>
                <a:latin typeface="Arial Black"/>
                <a:ea typeface="Arial Black"/>
                <a:cs typeface="Arial Black"/>
                <a:sym typeface="Arial Black"/>
              </a:rPr>
              <a:t> more than you should based on your </a:t>
            </a:r>
            <a:r>
              <a:rPr lang="en-US" sz="6000">
                <a:solidFill>
                  <a:schemeClr val="lt1"/>
                </a:solidFill>
                <a:latin typeface="Arial Black"/>
                <a:ea typeface="Arial Black"/>
                <a:cs typeface="Arial Black"/>
                <a:sym typeface="Arial Black"/>
              </a:rPr>
              <a:t>age</a:t>
            </a:r>
            <a:r>
              <a:rPr lang="en-US" sz="6000">
                <a:solidFill>
                  <a:srgbClr val="1F4E79"/>
                </a:solidFill>
                <a:latin typeface="Arial Black"/>
                <a:ea typeface="Arial Black"/>
                <a:cs typeface="Arial Black"/>
                <a:sym typeface="Arial Black"/>
              </a:rPr>
              <a:t>?</a:t>
            </a:r>
            <a:br>
              <a:rPr lang="en-US" sz="6000">
                <a:latin typeface="Arial Black"/>
                <a:ea typeface="Arial Black"/>
                <a:cs typeface="Arial Black"/>
                <a:sym typeface="Arial Black"/>
              </a:rPr>
            </a:br>
            <a:endParaRPr sz="6000">
              <a:solidFill>
                <a:srgbClr val="1F4E79"/>
              </a:solidFill>
              <a:latin typeface="Arial Black"/>
              <a:ea typeface="Arial Black"/>
              <a:cs typeface="Arial Black"/>
              <a:sym typeface="Arial Black"/>
            </a:endParaRPr>
          </a:p>
        </p:txBody>
      </p:sp>
      <p:cxnSp>
        <p:nvCxnSpPr>
          <p:cNvPr id="409" name="Google Shape;409;p38"/>
          <p:cNvCxnSpPr/>
          <p:nvPr/>
        </p:nvCxnSpPr>
        <p:spPr>
          <a:xfrm>
            <a:off x="3035300" y="0"/>
            <a:ext cx="0" cy="698500"/>
          </a:xfrm>
          <a:prstGeom prst="straightConnector1">
            <a:avLst/>
          </a:prstGeom>
          <a:noFill/>
          <a:ln w="19050" cap="flat" cmpd="sng">
            <a:solidFill>
              <a:schemeClr val="lt1"/>
            </a:solidFill>
            <a:prstDash val="solid"/>
            <a:miter lim="800000"/>
            <a:headEnd type="none" w="sm" len="sm"/>
            <a:tailEnd type="none" w="sm" len="sm"/>
          </a:ln>
        </p:spPr>
      </p:cxnSp>
      <p:cxnSp>
        <p:nvCxnSpPr>
          <p:cNvPr id="410" name="Google Shape;410;p38"/>
          <p:cNvCxnSpPr/>
          <p:nvPr/>
        </p:nvCxnSpPr>
        <p:spPr>
          <a:xfrm>
            <a:off x="3035300" y="6161087"/>
            <a:ext cx="0" cy="698500"/>
          </a:xfrm>
          <a:prstGeom prst="straightConnector1">
            <a:avLst/>
          </a:prstGeom>
          <a:noFill/>
          <a:ln w="19050" cap="flat" cmpd="sng">
            <a:solidFill>
              <a:schemeClr val="lt1"/>
            </a:solidFill>
            <a:prstDash val="solid"/>
            <a:miter lim="800000"/>
            <a:headEnd type="none" w="sm" len="sm"/>
            <a:tailEnd type="none" w="sm" len="sm"/>
          </a:ln>
        </p:spPr>
      </p:cxnSp>
      <p:pic>
        <p:nvPicPr>
          <p:cNvPr id="411" name="Google Shape;411;p38" descr="A picture containing sitting, person, table, wooden&#10;&#10;Description automatically generated"/>
          <p:cNvPicPr preferRelativeResize="0"/>
          <p:nvPr/>
        </p:nvPicPr>
        <p:blipFill rotWithShape="1">
          <a:blip r:embed="rId3">
            <a:alphaModFix/>
          </a:blip>
          <a:srcRect l="16842" r="27746"/>
          <a:stretch/>
        </p:blipFill>
        <p:spPr>
          <a:xfrm>
            <a:off x="5867399" y="0"/>
            <a:ext cx="6324601" cy="6858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39" descr="Map&#10;&#10;Description automatically generated"/>
          <p:cNvPicPr preferRelativeResize="0"/>
          <p:nvPr/>
        </p:nvPicPr>
        <p:blipFill rotWithShape="1">
          <a:blip r:embed="rId3">
            <a:alphaModFix/>
          </a:blip>
          <a:srcRect/>
          <a:stretch/>
        </p:blipFill>
        <p:spPr>
          <a:xfrm>
            <a:off x="0" y="-1"/>
            <a:ext cx="12192000" cy="7150775"/>
          </a:xfrm>
          <a:prstGeom prst="rect">
            <a:avLst/>
          </a:prstGeom>
          <a:noFill/>
          <a:ln>
            <a:noFill/>
          </a:ln>
        </p:spPr>
      </p:pic>
      <p:sp>
        <p:nvSpPr>
          <p:cNvPr id="417" name="Google Shape;417;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1F4E79"/>
              </a:buClr>
              <a:buSzPts val="4400"/>
              <a:buFont typeface="Arial Black"/>
              <a:buNone/>
            </a:pPr>
            <a:r>
              <a:rPr lang="en-US">
                <a:solidFill>
                  <a:srgbClr val="1F4E79"/>
                </a:solidFill>
                <a:latin typeface="Arial Black"/>
                <a:ea typeface="Arial Black"/>
                <a:cs typeface="Arial Black"/>
                <a:sym typeface="Arial Black"/>
              </a:rPr>
              <a:t>Retirement Checkpoint</a:t>
            </a:r>
            <a:endParaRPr>
              <a:solidFill>
                <a:srgbClr val="1F4E79"/>
              </a:solidFill>
            </a:endParaRPr>
          </a:p>
        </p:txBody>
      </p:sp>
      <p:pic>
        <p:nvPicPr>
          <p:cNvPr id="418" name="Google Shape;418;p39" descr="Marker"/>
          <p:cNvPicPr preferRelativeResize="0">
            <a:picLocks noGrp="1"/>
          </p:cNvPicPr>
          <p:nvPr>
            <p:ph type="body" idx="1"/>
          </p:nvPr>
        </p:nvPicPr>
        <p:blipFill rotWithShape="1">
          <a:blip r:embed="rId4">
            <a:alphaModFix/>
          </a:blip>
          <a:srcRect/>
          <a:stretch/>
        </p:blipFill>
        <p:spPr>
          <a:xfrm>
            <a:off x="1397000" y="256382"/>
            <a:ext cx="1434306" cy="1434306"/>
          </a:xfrm>
          <a:prstGeom prst="rect">
            <a:avLst/>
          </a:prstGeom>
          <a:noFill/>
          <a:ln>
            <a:noFill/>
          </a:ln>
        </p:spPr>
      </p:pic>
      <p:sp>
        <p:nvSpPr>
          <p:cNvPr id="419" name="Google Shape;419;p39"/>
          <p:cNvSpPr/>
          <p:nvPr/>
        </p:nvSpPr>
        <p:spPr>
          <a:xfrm>
            <a:off x="729574" y="1690688"/>
            <a:ext cx="10624226" cy="5262664"/>
          </a:xfrm>
          <a:prstGeom prst="rect">
            <a:avLst/>
          </a:prstGeom>
          <a:solidFill>
            <a:srgbClr val="D1D3A1">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0" name="Google Shape;420;p39"/>
          <p:cNvSpPr txBox="1"/>
          <p:nvPr/>
        </p:nvSpPr>
        <p:spPr>
          <a:xfrm>
            <a:off x="965200" y="1866900"/>
            <a:ext cx="10172700" cy="452431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dirty="0">
                <a:solidFill>
                  <a:schemeClr val="dk1"/>
                </a:solidFill>
                <a:latin typeface="Libre Baskerville"/>
                <a:ea typeface="Libre Baskerville"/>
                <a:cs typeface="Libre Baskerville"/>
                <a:sym typeface="Libre Baskerville"/>
              </a:rPr>
              <a:t>Your age should match the percentage of your assets in conservative accounts. </a:t>
            </a:r>
          </a:p>
          <a:p>
            <a:pPr marL="0" marR="0" lvl="0" indent="0" algn="l" rtl="0">
              <a:spcBef>
                <a:spcPts val="0"/>
              </a:spcBef>
              <a:spcAft>
                <a:spcPts val="0"/>
              </a:spcAft>
              <a:buNone/>
            </a:pPr>
            <a:endParaRPr sz="3600" dirty="0">
              <a:solidFill>
                <a:schemeClr val="dk1"/>
              </a:solidFill>
              <a:latin typeface="Libre Baskerville"/>
              <a:ea typeface="Libre Baskerville"/>
              <a:cs typeface="Libre Baskerville"/>
              <a:sym typeface="Libre Baskerville"/>
            </a:endParaRPr>
          </a:p>
          <a:p>
            <a:pPr marL="0" marR="0" lvl="0" indent="0" algn="l" rtl="0">
              <a:spcBef>
                <a:spcPts val="0"/>
              </a:spcBef>
              <a:spcAft>
                <a:spcPts val="0"/>
              </a:spcAft>
              <a:buNone/>
            </a:pPr>
            <a:r>
              <a:rPr lang="en-US" sz="3600">
                <a:solidFill>
                  <a:schemeClr val="dk1"/>
                </a:solidFill>
                <a:latin typeface="Libre Baskerville"/>
                <a:ea typeface="Libre Baskerville"/>
                <a:cs typeface="Libre Baskerville"/>
                <a:sym typeface="Libre Baskerville"/>
              </a:rPr>
              <a:t>     </a:t>
            </a:r>
            <a:r>
              <a:rPr lang="en-US" sz="3600" dirty="0">
                <a:solidFill>
                  <a:schemeClr val="dk1"/>
                </a:solidFill>
                <a:latin typeface="Libre Baskerville"/>
                <a:ea typeface="Libre Baskerville"/>
                <a:cs typeface="Libre Baskerville"/>
                <a:sym typeface="Libre Baskerville"/>
              </a:rPr>
              <a:t>100% – (Your </a:t>
            </a:r>
            <a:r>
              <a:rPr lang="en-US" sz="3600">
                <a:solidFill>
                  <a:schemeClr val="dk1"/>
                </a:solidFill>
                <a:latin typeface="Libre Baskerville"/>
                <a:ea typeface="Libre Baskerville"/>
                <a:cs typeface="Libre Baskerville"/>
                <a:sym typeface="Libre Baskerville"/>
              </a:rPr>
              <a:t>Age)%=________</a:t>
            </a:r>
            <a:endParaRPr dirty="0"/>
          </a:p>
          <a:p>
            <a:pPr marL="0" marR="0" lvl="0" indent="0" algn="l" rtl="0">
              <a:spcBef>
                <a:spcPts val="0"/>
              </a:spcBef>
              <a:spcAft>
                <a:spcPts val="0"/>
              </a:spcAft>
              <a:buNone/>
            </a:pPr>
            <a:endParaRPr sz="3600" dirty="0">
              <a:solidFill>
                <a:schemeClr val="dk1"/>
              </a:solidFill>
              <a:latin typeface="Libre Baskerville"/>
              <a:ea typeface="Libre Baskerville"/>
              <a:cs typeface="Libre Baskerville"/>
              <a:sym typeface="Libre Baskerville"/>
            </a:endParaRPr>
          </a:p>
          <a:p>
            <a:pPr marL="0" marR="0" lvl="0" indent="0" algn="l" rtl="0">
              <a:spcBef>
                <a:spcPts val="0"/>
              </a:spcBef>
              <a:spcAft>
                <a:spcPts val="0"/>
              </a:spcAft>
              <a:buNone/>
            </a:pPr>
            <a:r>
              <a:rPr lang="en-US" sz="3600" dirty="0">
                <a:solidFill>
                  <a:schemeClr val="dk1"/>
                </a:solidFill>
                <a:latin typeface="Libre Baskerville"/>
                <a:ea typeface="Libre Baskerville"/>
                <a:cs typeface="Libre Baskerville"/>
                <a:sym typeface="Libre Baskerville"/>
              </a:rPr>
              <a:t>Conservative: ___________</a:t>
            </a:r>
            <a:endParaRPr dirty="0"/>
          </a:p>
          <a:p>
            <a:pPr marL="0" marR="0" lvl="0" indent="0" algn="l" rtl="0">
              <a:spcBef>
                <a:spcPts val="0"/>
              </a:spcBef>
              <a:spcAft>
                <a:spcPts val="0"/>
              </a:spcAft>
              <a:buNone/>
            </a:pPr>
            <a:r>
              <a:rPr lang="en-US" sz="3600" dirty="0">
                <a:solidFill>
                  <a:schemeClr val="dk1"/>
                </a:solidFill>
                <a:latin typeface="Libre Baskerville"/>
                <a:ea typeface="Libre Baskerville"/>
                <a:cs typeface="Libre Baskerville"/>
                <a:sym typeface="Libre Baskerville"/>
              </a:rPr>
              <a:t>More aggressive: __________</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40"/>
          <p:cNvSpPr/>
          <p:nvPr/>
        </p:nvSpPr>
        <p:spPr>
          <a:xfrm>
            <a:off x="0" y="292262"/>
            <a:ext cx="12192000" cy="1530982"/>
          </a:xfrm>
          <a:prstGeom prst="rect">
            <a:avLst/>
          </a:prstGeom>
          <a:solidFill>
            <a:srgbClr val="13315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6" name="Google Shape;426;p40"/>
          <p:cNvSpPr txBox="1">
            <a:spLocks noGrp="1"/>
          </p:cNvSpPr>
          <p:nvPr>
            <p:ph type="title"/>
          </p:nvPr>
        </p:nvSpPr>
        <p:spPr>
          <a:xfrm>
            <a:off x="1429966" y="455465"/>
            <a:ext cx="1079932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Black"/>
              <a:buNone/>
            </a:pPr>
            <a:r>
              <a:rPr lang="en-US">
                <a:latin typeface="Arial Black"/>
                <a:ea typeface="Arial Black"/>
                <a:cs typeface="Arial Black"/>
                <a:sym typeface="Arial Black"/>
              </a:rPr>
              <a:t>        </a:t>
            </a:r>
            <a:r>
              <a:rPr lang="en-US">
                <a:solidFill>
                  <a:schemeClr val="lt1"/>
                </a:solidFill>
                <a:latin typeface="Arial Black"/>
                <a:ea typeface="Arial Black"/>
                <a:cs typeface="Arial Black"/>
                <a:sym typeface="Arial Black"/>
              </a:rPr>
              <a:t>Secure Long Term Care</a:t>
            </a:r>
            <a:endParaRPr/>
          </a:p>
        </p:txBody>
      </p:sp>
      <p:pic>
        <p:nvPicPr>
          <p:cNvPr id="427" name="Google Shape;427;p40" descr="Map with pin"/>
          <p:cNvPicPr preferRelativeResize="0">
            <a:picLocks noGrp="1"/>
          </p:cNvPicPr>
          <p:nvPr>
            <p:ph type="body" idx="1"/>
          </p:nvPr>
        </p:nvPicPr>
        <p:blipFill rotWithShape="1">
          <a:blip r:embed="rId3">
            <a:alphaModFix/>
          </a:blip>
          <a:srcRect/>
          <a:stretch/>
        </p:blipFill>
        <p:spPr>
          <a:xfrm>
            <a:off x="469900" y="537151"/>
            <a:ext cx="914400" cy="914400"/>
          </a:xfrm>
          <a:prstGeom prst="rect">
            <a:avLst/>
          </a:prstGeom>
          <a:noFill/>
          <a:ln>
            <a:noFill/>
          </a:ln>
        </p:spPr>
      </p:pic>
      <p:sp>
        <p:nvSpPr>
          <p:cNvPr id="428" name="Google Shape;428;p40"/>
          <p:cNvSpPr txBox="1"/>
          <p:nvPr/>
        </p:nvSpPr>
        <p:spPr>
          <a:xfrm>
            <a:off x="1429966" y="334478"/>
            <a:ext cx="3176082" cy="14465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800">
                <a:solidFill>
                  <a:srgbClr val="D1D3A1"/>
                </a:solidFill>
                <a:latin typeface="Libre Baskerville"/>
                <a:ea typeface="Libre Baskerville"/>
                <a:cs typeface="Libre Baskerville"/>
                <a:sym typeface="Libre Baskerville"/>
              </a:rPr>
              <a:t>4 |</a:t>
            </a:r>
            <a:endParaRPr/>
          </a:p>
        </p:txBody>
      </p:sp>
      <p:sp>
        <p:nvSpPr>
          <p:cNvPr id="429" name="Google Shape;429;p40"/>
          <p:cNvSpPr txBox="1"/>
          <p:nvPr/>
        </p:nvSpPr>
        <p:spPr>
          <a:xfrm>
            <a:off x="4781550" y="5875427"/>
            <a:ext cx="2628900"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a:solidFill>
                  <a:schemeClr val="dk1"/>
                </a:solidFill>
                <a:latin typeface="Libre Baskerville"/>
                <a:ea typeface="Libre Baskerville"/>
                <a:cs typeface="Libre Baskerville"/>
                <a:sym typeface="Libre Baskerville"/>
              </a:rPr>
              <a:t>Slow-Go </a:t>
            </a:r>
            <a:r>
              <a:rPr lang="en-US" sz="2400" dirty="0">
                <a:solidFill>
                  <a:schemeClr val="dk1"/>
                </a:solidFill>
                <a:latin typeface="Libre Baskerville"/>
                <a:ea typeface="Libre Baskerville"/>
                <a:cs typeface="Libre Baskerville"/>
                <a:sym typeface="Libre Baskerville"/>
              </a:rPr>
              <a:t>Years</a:t>
            </a:r>
            <a:endParaRPr sz="1100" dirty="0"/>
          </a:p>
        </p:txBody>
      </p:sp>
      <p:sp>
        <p:nvSpPr>
          <p:cNvPr id="430" name="Google Shape;430;p40"/>
          <p:cNvSpPr txBox="1"/>
          <p:nvPr/>
        </p:nvSpPr>
        <p:spPr>
          <a:xfrm>
            <a:off x="1625600" y="6482672"/>
            <a:ext cx="8813800"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Tom Hegna, “Don’t Worry, Retire Happy: Seven Steps to Retirement Security.”</a:t>
            </a:r>
            <a:endParaRPr/>
          </a:p>
        </p:txBody>
      </p:sp>
      <p:pic>
        <p:nvPicPr>
          <p:cNvPr id="431" name="Google Shape;431;p40" descr="A close up of a green traffic light&#10;&#10;Description automatically generated"/>
          <p:cNvPicPr preferRelativeResize="0"/>
          <p:nvPr/>
        </p:nvPicPr>
        <p:blipFill rotWithShape="1">
          <a:blip r:embed="rId4">
            <a:alphaModFix/>
          </a:blip>
          <a:srcRect l="51410" r="26278"/>
          <a:stretch/>
        </p:blipFill>
        <p:spPr>
          <a:xfrm flipH="1">
            <a:off x="5524499" y="1944231"/>
            <a:ext cx="1143002" cy="3842296"/>
          </a:xfrm>
          <a:prstGeom prst="rect">
            <a:avLst/>
          </a:prstGeom>
          <a:noFill/>
          <a:ln>
            <a:noFill/>
          </a:ln>
        </p:spPr>
      </p:pic>
      <p:pic>
        <p:nvPicPr>
          <p:cNvPr id="432" name="Google Shape;432;p40" descr="A close up of a green traffic light&#10;&#10;Description automatically generated"/>
          <p:cNvPicPr preferRelativeResize="0"/>
          <p:nvPr/>
        </p:nvPicPr>
        <p:blipFill rotWithShape="1">
          <a:blip r:embed="rId4">
            <a:alphaModFix/>
          </a:blip>
          <a:srcRect l="70870" r="3472"/>
          <a:stretch/>
        </p:blipFill>
        <p:spPr>
          <a:xfrm flipH="1">
            <a:off x="2009775" y="1986447"/>
            <a:ext cx="1314450" cy="3842296"/>
          </a:xfrm>
          <a:prstGeom prst="rect">
            <a:avLst/>
          </a:prstGeom>
          <a:noFill/>
          <a:ln>
            <a:noFill/>
          </a:ln>
        </p:spPr>
      </p:pic>
      <p:pic>
        <p:nvPicPr>
          <p:cNvPr id="433" name="Google Shape;433;p40" descr="A close up of a green traffic light&#10;&#10;Description automatically generated"/>
          <p:cNvPicPr preferRelativeResize="0"/>
          <p:nvPr/>
        </p:nvPicPr>
        <p:blipFill rotWithShape="1">
          <a:blip r:embed="rId4">
            <a:alphaModFix/>
          </a:blip>
          <a:srcRect l="26620" r="48590"/>
          <a:stretch/>
        </p:blipFill>
        <p:spPr>
          <a:xfrm flipH="1">
            <a:off x="8864600" y="1944231"/>
            <a:ext cx="1270000" cy="3842296"/>
          </a:xfrm>
          <a:prstGeom prst="rect">
            <a:avLst/>
          </a:prstGeom>
          <a:noFill/>
          <a:ln>
            <a:noFill/>
          </a:ln>
        </p:spPr>
      </p:pic>
      <p:sp>
        <p:nvSpPr>
          <p:cNvPr id="434" name="Google Shape;434;p40"/>
          <p:cNvSpPr txBox="1"/>
          <p:nvPr/>
        </p:nvSpPr>
        <p:spPr>
          <a:xfrm>
            <a:off x="1352550" y="5863320"/>
            <a:ext cx="2628900"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a:solidFill>
                  <a:schemeClr val="dk1"/>
                </a:solidFill>
                <a:latin typeface="Libre Baskerville"/>
                <a:ea typeface="Libre Baskerville"/>
                <a:cs typeface="Libre Baskerville"/>
                <a:sym typeface="Libre Baskerville"/>
              </a:rPr>
              <a:t>Go-Go </a:t>
            </a:r>
            <a:r>
              <a:rPr lang="en-US" sz="2400" dirty="0">
                <a:solidFill>
                  <a:schemeClr val="dk1"/>
                </a:solidFill>
                <a:latin typeface="Libre Baskerville"/>
                <a:ea typeface="Libre Baskerville"/>
                <a:cs typeface="Libre Baskerville"/>
                <a:sym typeface="Libre Baskerville"/>
              </a:rPr>
              <a:t>Years</a:t>
            </a:r>
            <a:endParaRPr sz="1100" dirty="0"/>
          </a:p>
        </p:txBody>
      </p:sp>
      <p:sp>
        <p:nvSpPr>
          <p:cNvPr id="435" name="Google Shape;435;p40"/>
          <p:cNvSpPr txBox="1"/>
          <p:nvPr/>
        </p:nvSpPr>
        <p:spPr>
          <a:xfrm>
            <a:off x="8210550" y="5897897"/>
            <a:ext cx="2628900"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a:solidFill>
                  <a:schemeClr val="dk1"/>
                </a:solidFill>
                <a:latin typeface="Libre Baskerville"/>
                <a:ea typeface="Libre Baskerville"/>
                <a:cs typeface="Libre Baskerville"/>
                <a:sym typeface="Libre Baskerville"/>
              </a:rPr>
              <a:t>No-Go </a:t>
            </a:r>
            <a:r>
              <a:rPr lang="en-US" sz="2400" dirty="0">
                <a:solidFill>
                  <a:schemeClr val="dk1"/>
                </a:solidFill>
                <a:latin typeface="Libre Baskerville"/>
                <a:ea typeface="Libre Baskerville"/>
                <a:cs typeface="Libre Baskerville"/>
                <a:sym typeface="Libre Baskerville"/>
              </a:rPr>
              <a:t>Years</a:t>
            </a:r>
            <a:endParaRPr sz="11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6C4A7"/>
        </a:solidFill>
        <a:effectLst/>
      </p:bgPr>
    </p:bg>
    <p:spTree>
      <p:nvGrpSpPr>
        <p:cNvPr id="1" name="Shape 439"/>
        <p:cNvGrpSpPr/>
        <p:nvPr/>
      </p:nvGrpSpPr>
      <p:grpSpPr>
        <a:xfrm>
          <a:off x="0" y="0"/>
          <a:ext cx="0" cy="0"/>
          <a:chOff x="0" y="0"/>
          <a:chExt cx="0" cy="0"/>
        </a:xfrm>
      </p:grpSpPr>
      <p:sp>
        <p:nvSpPr>
          <p:cNvPr id="440" name="Google Shape;440;p41"/>
          <p:cNvSpPr txBox="1">
            <a:spLocks noGrp="1"/>
          </p:cNvSpPr>
          <p:nvPr>
            <p:ph type="title"/>
          </p:nvPr>
        </p:nvSpPr>
        <p:spPr>
          <a:xfrm>
            <a:off x="1828800" y="322262"/>
            <a:ext cx="8928100" cy="62134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4E79"/>
              </a:buClr>
              <a:buSzPts val="4800"/>
              <a:buFont typeface="Arial Black"/>
              <a:buNone/>
            </a:pPr>
            <a:r>
              <a:rPr lang="en-US" sz="4800" dirty="0">
                <a:solidFill>
                  <a:srgbClr val="1F4E79"/>
                </a:solidFill>
                <a:latin typeface="Arial Black"/>
                <a:ea typeface="Arial Black"/>
                <a:cs typeface="Arial Black"/>
                <a:sym typeface="Arial Black"/>
              </a:rPr>
              <a:t>“</a:t>
            </a:r>
            <a:r>
              <a:rPr lang="en-US" sz="4800" dirty="0">
                <a:solidFill>
                  <a:schemeClr val="lt1"/>
                </a:solidFill>
                <a:latin typeface="Arial Black"/>
                <a:ea typeface="Arial Black"/>
                <a:cs typeface="Arial Black"/>
                <a:sym typeface="Arial Black"/>
              </a:rPr>
              <a:t>6 </a:t>
            </a:r>
            <a:r>
              <a:rPr lang="en-US" sz="4800" dirty="0">
                <a:solidFill>
                  <a:srgbClr val="1F4E79"/>
                </a:solidFill>
                <a:latin typeface="Arial Black"/>
                <a:ea typeface="Arial Black"/>
                <a:cs typeface="Arial Black"/>
                <a:sym typeface="Arial Black"/>
              </a:rPr>
              <a:t>out of </a:t>
            </a:r>
            <a:r>
              <a:rPr lang="en-US" sz="4800" dirty="0">
                <a:solidFill>
                  <a:schemeClr val="lt1"/>
                </a:solidFill>
                <a:latin typeface="Arial Black"/>
                <a:ea typeface="Arial Black"/>
                <a:cs typeface="Arial Black"/>
                <a:sym typeface="Arial Black"/>
              </a:rPr>
              <a:t>10</a:t>
            </a:r>
            <a:r>
              <a:rPr lang="en-US" sz="4800" dirty="0">
                <a:solidFill>
                  <a:srgbClr val="1F4E79"/>
                </a:solidFill>
                <a:latin typeface="Arial Black"/>
                <a:ea typeface="Arial Black"/>
                <a:cs typeface="Arial Black"/>
                <a:sym typeface="Arial Black"/>
              </a:rPr>
              <a:t> people 65 and older who file </a:t>
            </a:r>
            <a:r>
              <a:rPr lang="en-US" sz="4800" dirty="0">
                <a:solidFill>
                  <a:schemeClr val="lt1"/>
                </a:solidFill>
                <a:latin typeface="Arial Black"/>
                <a:ea typeface="Arial Black"/>
                <a:cs typeface="Arial Black"/>
                <a:sym typeface="Arial Black"/>
              </a:rPr>
              <a:t>bankruptcy</a:t>
            </a:r>
            <a:r>
              <a:rPr lang="en-US" sz="4800" dirty="0">
                <a:solidFill>
                  <a:srgbClr val="1F4E79"/>
                </a:solidFill>
                <a:latin typeface="Arial Black"/>
                <a:ea typeface="Arial Black"/>
                <a:cs typeface="Arial Black"/>
                <a:sym typeface="Arial Black"/>
              </a:rPr>
              <a:t> do so because they can’t afford to pay their enormous </a:t>
            </a:r>
            <a:r>
              <a:rPr lang="en-US" sz="4800" dirty="0">
                <a:solidFill>
                  <a:schemeClr val="lt1"/>
                </a:solidFill>
                <a:latin typeface="Arial Black"/>
                <a:ea typeface="Arial Black"/>
                <a:cs typeface="Arial Black"/>
                <a:sym typeface="Arial Black"/>
              </a:rPr>
              <a:t>medical bills</a:t>
            </a:r>
            <a:r>
              <a:rPr lang="en-US" sz="4800" dirty="0">
                <a:solidFill>
                  <a:srgbClr val="1F4E79"/>
                </a:solidFill>
                <a:latin typeface="Arial Black"/>
                <a:ea typeface="Arial Black"/>
                <a:cs typeface="Arial Black"/>
                <a:sym typeface="Arial Black"/>
              </a:rPr>
              <a:t>.”</a:t>
            </a:r>
            <a:endParaRPr dirty="0"/>
          </a:p>
        </p:txBody>
      </p:sp>
      <p:cxnSp>
        <p:nvCxnSpPr>
          <p:cNvPr id="441" name="Google Shape;441;p41"/>
          <p:cNvCxnSpPr/>
          <p:nvPr/>
        </p:nvCxnSpPr>
        <p:spPr>
          <a:xfrm rot="10800000">
            <a:off x="0" y="3302000"/>
            <a:ext cx="1384300" cy="0"/>
          </a:xfrm>
          <a:prstGeom prst="straightConnector1">
            <a:avLst/>
          </a:prstGeom>
          <a:noFill/>
          <a:ln w="19050" cap="flat" cmpd="sng">
            <a:solidFill>
              <a:schemeClr val="lt1"/>
            </a:solidFill>
            <a:prstDash val="solid"/>
            <a:miter lim="800000"/>
            <a:headEnd type="none" w="sm" len="sm"/>
            <a:tailEnd type="none" w="sm" len="sm"/>
          </a:ln>
        </p:spPr>
      </p:cxnSp>
      <p:cxnSp>
        <p:nvCxnSpPr>
          <p:cNvPr id="442" name="Google Shape;442;p41"/>
          <p:cNvCxnSpPr/>
          <p:nvPr/>
        </p:nvCxnSpPr>
        <p:spPr>
          <a:xfrm rot="10800000">
            <a:off x="10871200" y="3302000"/>
            <a:ext cx="1346200" cy="0"/>
          </a:xfrm>
          <a:prstGeom prst="straightConnector1">
            <a:avLst/>
          </a:prstGeom>
          <a:noFill/>
          <a:ln w="19050" cap="flat" cmpd="sng">
            <a:solidFill>
              <a:schemeClr val="lt1"/>
            </a:solidFill>
            <a:prstDash val="solid"/>
            <a:miter lim="800000"/>
            <a:headEnd type="none" w="sm" len="sm"/>
            <a:tailEnd type="none" w="sm" len="sm"/>
          </a:ln>
        </p:spPr>
      </p:cxnSp>
      <p:sp>
        <p:nvSpPr>
          <p:cNvPr id="443" name="Google Shape;443;p41"/>
          <p:cNvSpPr txBox="1"/>
          <p:nvPr/>
        </p:nvSpPr>
        <p:spPr>
          <a:xfrm>
            <a:off x="1689100" y="6016407"/>
            <a:ext cx="8813800"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Lucy Lazarony, “Why Are So Many People over 55 Going Bankrupt,” </a:t>
            </a:r>
            <a:endParaRPr/>
          </a:p>
          <a:p>
            <a:pPr marL="0" marR="0" lvl="0" indent="0" algn="ctr" rtl="0">
              <a:spcBef>
                <a:spcPts val="0"/>
              </a:spcBef>
              <a:spcAft>
                <a:spcPts val="0"/>
              </a:spcAft>
              <a:buNone/>
            </a:pPr>
            <a:r>
              <a:rPr lang="en-US" sz="1800" i="1">
                <a:solidFill>
                  <a:schemeClr val="dk1"/>
                </a:solidFill>
                <a:latin typeface="Calibri"/>
                <a:ea typeface="Calibri"/>
                <a:cs typeface="Calibri"/>
                <a:sym typeface="Calibri"/>
              </a:rPr>
              <a:t>MarketWatch</a:t>
            </a:r>
            <a:r>
              <a:rPr lang="en-US" sz="1800">
                <a:solidFill>
                  <a:schemeClr val="dk1"/>
                </a:solidFill>
                <a:latin typeface="Calibri"/>
                <a:ea typeface="Calibri"/>
                <a:cs typeface="Calibri"/>
                <a:sym typeface="Calibri"/>
              </a:rPr>
              <a:t>, November 2019</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5"/>
          <p:cNvSpPr/>
          <p:nvPr/>
        </p:nvSpPr>
        <p:spPr>
          <a:xfrm>
            <a:off x="0" y="2034275"/>
            <a:ext cx="12192000" cy="59758"/>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1" name="Google Shape;101;p15"/>
          <p:cNvSpPr/>
          <p:nvPr/>
        </p:nvSpPr>
        <p:spPr>
          <a:xfrm>
            <a:off x="0" y="2677103"/>
            <a:ext cx="12192000" cy="178225"/>
          </a:xfrm>
          <a:prstGeom prst="rect">
            <a:avLst/>
          </a:prstGeom>
          <a:solidFill>
            <a:srgbClr val="13315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2" name="Google Shape;102;p15"/>
          <p:cNvSpPr/>
          <p:nvPr/>
        </p:nvSpPr>
        <p:spPr>
          <a:xfrm>
            <a:off x="0" y="1312259"/>
            <a:ext cx="12192000" cy="178225"/>
          </a:xfrm>
          <a:prstGeom prst="rect">
            <a:avLst/>
          </a:prstGeom>
          <a:solidFill>
            <a:srgbClr val="13315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3" name="Google Shape;103;p15"/>
          <p:cNvSpPr/>
          <p:nvPr/>
        </p:nvSpPr>
        <p:spPr>
          <a:xfrm>
            <a:off x="1192763" y="1204025"/>
            <a:ext cx="3780453" cy="40083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4" name="Google Shape;104;p15"/>
          <p:cNvSpPr txBox="1">
            <a:spLocks noGrp="1"/>
          </p:cNvSpPr>
          <p:nvPr>
            <p:ph type="title"/>
          </p:nvPr>
        </p:nvSpPr>
        <p:spPr>
          <a:xfrm>
            <a:off x="1192763" y="708712"/>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D1D3A1"/>
              </a:buClr>
              <a:buSzPts val="4400"/>
              <a:buFont typeface="Libre Baskerville"/>
              <a:buNone/>
            </a:pPr>
            <a:r>
              <a:rPr lang="en-US" sz="3200" dirty="0">
                <a:solidFill>
                  <a:srgbClr val="D1D3A1"/>
                </a:solidFill>
                <a:latin typeface="Libre Baskerville"/>
                <a:ea typeface="Libre Baskerville"/>
                <a:cs typeface="Libre Baskerville"/>
                <a:sym typeface="Libre Baskerville"/>
              </a:rPr>
              <a:t>What does your</a:t>
            </a:r>
            <a:endParaRPr sz="3200" dirty="0"/>
          </a:p>
        </p:txBody>
      </p:sp>
      <p:sp>
        <p:nvSpPr>
          <p:cNvPr id="105" name="Google Shape;105;p15"/>
          <p:cNvSpPr/>
          <p:nvPr/>
        </p:nvSpPr>
        <p:spPr>
          <a:xfrm>
            <a:off x="1676400" y="1888651"/>
            <a:ext cx="8839200" cy="40083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6" name="Google Shape;106;p15"/>
          <p:cNvSpPr txBox="1"/>
          <p:nvPr/>
        </p:nvSpPr>
        <p:spPr>
          <a:xfrm>
            <a:off x="1676400" y="1401373"/>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2"/>
              </a:buClr>
              <a:buSzPts val="5400"/>
              <a:buFont typeface="Arial Black"/>
              <a:buNone/>
            </a:pPr>
            <a:r>
              <a:rPr lang="en-US" sz="5400" b="0" i="0" u="none" strike="noStrike" cap="small">
                <a:solidFill>
                  <a:schemeClr val="dk2"/>
                </a:solidFill>
                <a:latin typeface="Arial Black"/>
                <a:ea typeface="Arial Black"/>
                <a:cs typeface="Arial Black"/>
                <a:sym typeface="Arial Black"/>
              </a:rPr>
              <a:t>Retirement Destination</a:t>
            </a:r>
            <a:endParaRPr/>
          </a:p>
        </p:txBody>
      </p:sp>
      <p:sp>
        <p:nvSpPr>
          <p:cNvPr id="107" name="Google Shape;107;p15"/>
          <p:cNvSpPr/>
          <p:nvPr/>
        </p:nvSpPr>
        <p:spPr>
          <a:xfrm>
            <a:off x="3407228" y="2624245"/>
            <a:ext cx="2340429" cy="40083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8" name="Google Shape;108;p15"/>
          <p:cNvSpPr txBox="1"/>
          <p:nvPr/>
        </p:nvSpPr>
        <p:spPr>
          <a:xfrm>
            <a:off x="3488705" y="210343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D1D3A1"/>
              </a:buClr>
              <a:buSzPts val="4400"/>
              <a:buFont typeface="Libre Baskerville"/>
              <a:buNone/>
            </a:pPr>
            <a:r>
              <a:rPr lang="en-US" sz="3200" b="0" i="0" u="none" strike="noStrike" cap="none" dirty="0">
                <a:solidFill>
                  <a:srgbClr val="D1D3A1"/>
                </a:solidFill>
                <a:latin typeface="Libre Baskerville"/>
                <a:ea typeface="Libre Baskerville"/>
                <a:cs typeface="Libre Baskerville"/>
                <a:sym typeface="Libre Baskerville"/>
              </a:rPr>
              <a:t>look like?</a:t>
            </a:r>
            <a:endParaRPr sz="1050" dirty="0"/>
          </a:p>
        </p:txBody>
      </p:sp>
      <p:pic>
        <p:nvPicPr>
          <p:cNvPr id="109" name="Google Shape;109;p15"/>
          <p:cNvPicPr preferRelativeResize="0"/>
          <p:nvPr/>
        </p:nvPicPr>
        <p:blipFill rotWithShape="1">
          <a:blip r:embed="rId3">
            <a:alphaModFix/>
          </a:blip>
          <a:srcRect/>
          <a:stretch/>
        </p:blipFill>
        <p:spPr>
          <a:xfrm>
            <a:off x="117021" y="3759380"/>
            <a:ext cx="3873500" cy="2582333"/>
          </a:xfrm>
          <a:prstGeom prst="rect">
            <a:avLst/>
          </a:prstGeom>
          <a:noFill/>
          <a:ln>
            <a:noFill/>
          </a:ln>
        </p:spPr>
      </p:pic>
      <p:pic>
        <p:nvPicPr>
          <p:cNvPr id="110" name="Google Shape;110;p15"/>
          <p:cNvPicPr preferRelativeResize="0"/>
          <p:nvPr/>
        </p:nvPicPr>
        <p:blipFill rotWithShape="1">
          <a:blip r:embed="rId4">
            <a:alphaModFix/>
          </a:blip>
          <a:srcRect/>
          <a:stretch/>
        </p:blipFill>
        <p:spPr>
          <a:xfrm>
            <a:off x="8169795" y="3759379"/>
            <a:ext cx="3871552" cy="2582333"/>
          </a:xfrm>
          <a:prstGeom prst="rect">
            <a:avLst/>
          </a:prstGeom>
          <a:noFill/>
          <a:ln>
            <a:noFill/>
          </a:ln>
        </p:spPr>
      </p:pic>
      <p:pic>
        <p:nvPicPr>
          <p:cNvPr id="111" name="Google Shape;111;p15"/>
          <p:cNvPicPr preferRelativeResize="0"/>
          <p:nvPr/>
        </p:nvPicPr>
        <p:blipFill rotWithShape="1">
          <a:blip r:embed="rId5">
            <a:alphaModFix/>
          </a:blip>
          <a:srcRect/>
          <a:stretch/>
        </p:blipFill>
        <p:spPr>
          <a:xfrm>
            <a:off x="4142921" y="3759380"/>
            <a:ext cx="3873499" cy="258233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Google Shape;448;p42" descr="Map&#10;&#10;Description automatically generated"/>
          <p:cNvPicPr preferRelativeResize="0"/>
          <p:nvPr/>
        </p:nvPicPr>
        <p:blipFill rotWithShape="1">
          <a:blip r:embed="rId3">
            <a:alphaModFix/>
          </a:blip>
          <a:srcRect/>
          <a:stretch/>
        </p:blipFill>
        <p:spPr>
          <a:xfrm>
            <a:off x="0" y="-1"/>
            <a:ext cx="12192000" cy="7150775"/>
          </a:xfrm>
          <a:prstGeom prst="rect">
            <a:avLst/>
          </a:prstGeom>
          <a:noFill/>
          <a:ln>
            <a:noFill/>
          </a:ln>
        </p:spPr>
      </p:pic>
      <p:sp>
        <p:nvSpPr>
          <p:cNvPr id="449" name="Google Shape;449;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1F4E79"/>
              </a:buClr>
              <a:buSzPts val="4400"/>
              <a:buFont typeface="Arial Black"/>
              <a:buNone/>
            </a:pPr>
            <a:r>
              <a:rPr lang="en-US">
                <a:solidFill>
                  <a:srgbClr val="1F4E79"/>
                </a:solidFill>
                <a:latin typeface="Arial Black"/>
                <a:ea typeface="Arial Black"/>
                <a:cs typeface="Arial Black"/>
                <a:sym typeface="Arial Black"/>
              </a:rPr>
              <a:t>Retirement Checkpoint</a:t>
            </a:r>
            <a:endParaRPr>
              <a:solidFill>
                <a:srgbClr val="1F4E79"/>
              </a:solidFill>
            </a:endParaRPr>
          </a:p>
        </p:txBody>
      </p:sp>
      <p:pic>
        <p:nvPicPr>
          <p:cNvPr id="450" name="Google Shape;450;p42" descr="Marker"/>
          <p:cNvPicPr preferRelativeResize="0">
            <a:picLocks noGrp="1"/>
          </p:cNvPicPr>
          <p:nvPr>
            <p:ph type="body" idx="1"/>
          </p:nvPr>
        </p:nvPicPr>
        <p:blipFill rotWithShape="1">
          <a:blip r:embed="rId4">
            <a:alphaModFix/>
          </a:blip>
          <a:srcRect/>
          <a:stretch/>
        </p:blipFill>
        <p:spPr>
          <a:xfrm>
            <a:off x="1397000" y="256382"/>
            <a:ext cx="1434306" cy="1434306"/>
          </a:xfrm>
          <a:prstGeom prst="rect">
            <a:avLst/>
          </a:prstGeom>
          <a:noFill/>
          <a:ln>
            <a:noFill/>
          </a:ln>
        </p:spPr>
      </p:pic>
      <p:sp>
        <p:nvSpPr>
          <p:cNvPr id="451" name="Google Shape;451;p42"/>
          <p:cNvSpPr/>
          <p:nvPr/>
        </p:nvSpPr>
        <p:spPr>
          <a:xfrm>
            <a:off x="729574" y="1690688"/>
            <a:ext cx="10624226" cy="5262664"/>
          </a:xfrm>
          <a:prstGeom prst="rect">
            <a:avLst/>
          </a:prstGeom>
          <a:solidFill>
            <a:srgbClr val="D1D3A1">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2" name="Google Shape;452;p42"/>
          <p:cNvSpPr txBox="1"/>
          <p:nvPr/>
        </p:nvSpPr>
        <p:spPr>
          <a:xfrm>
            <a:off x="965200" y="1866900"/>
            <a:ext cx="10172700" cy="39703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dirty="0">
                <a:solidFill>
                  <a:schemeClr val="dk1"/>
                </a:solidFill>
                <a:latin typeface="Libre Baskerville"/>
                <a:ea typeface="Libre Baskerville"/>
                <a:cs typeface="Libre Baskerville"/>
                <a:sym typeface="Libre Baskerville"/>
              </a:rPr>
              <a:t>Do you have plans for the following in place:</a:t>
            </a:r>
            <a:endParaRPr dirty="0"/>
          </a:p>
          <a:p>
            <a:pPr marL="0" marR="0" lvl="0" indent="0" algn="l" rtl="0">
              <a:spcBef>
                <a:spcPts val="0"/>
              </a:spcBef>
              <a:spcAft>
                <a:spcPts val="0"/>
              </a:spcAft>
              <a:buNone/>
            </a:pPr>
            <a:endParaRPr sz="3600" dirty="0">
              <a:solidFill>
                <a:schemeClr val="dk1"/>
              </a:solidFill>
              <a:latin typeface="Libre Baskerville"/>
              <a:ea typeface="Libre Baskerville"/>
              <a:cs typeface="Libre Baskerville"/>
              <a:sym typeface="Libre Baskerville"/>
            </a:endParaRPr>
          </a:p>
          <a:p>
            <a:pPr marL="0" marR="0" lvl="0" indent="0" algn="l" rtl="0">
              <a:spcBef>
                <a:spcPts val="0"/>
              </a:spcBef>
              <a:spcAft>
                <a:spcPts val="0"/>
              </a:spcAft>
              <a:buNone/>
            </a:pPr>
            <a:r>
              <a:rPr lang="en-US" sz="3600" dirty="0">
                <a:solidFill>
                  <a:schemeClr val="dk1"/>
                </a:solidFill>
                <a:latin typeface="Libre Baskerville"/>
                <a:ea typeface="Libre Baskerville"/>
                <a:cs typeface="Libre Baskerville"/>
                <a:sym typeface="Libre Baskerville"/>
              </a:rPr>
              <a:t>		</a:t>
            </a:r>
            <a:r>
              <a:rPr lang="en-US" sz="2600" dirty="0">
                <a:solidFill>
                  <a:schemeClr val="dk1"/>
                </a:solidFill>
                <a:latin typeface="Libre Baskerville"/>
                <a:ea typeface="Libre Baskerville"/>
                <a:cs typeface="Libre Baskerville"/>
                <a:sym typeface="Libre Baskerville"/>
              </a:rPr>
              <a:t>Medicare?</a:t>
            </a:r>
            <a:endParaRPr lang="en-US" sz="2600" dirty="0"/>
          </a:p>
          <a:p>
            <a:pPr marL="0" marR="0" lvl="0" indent="0" algn="l" rtl="0">
              <a:spcBef>
                <a:spcPts val="0"/>
              </a:spcBef>
              <a:spcAft>
                <a:spcPts val="0"/>
              </a:spcAft>
              <a:buNone/>
            </a:pPr>
            <a:r>
              <a:rPr lang="en-US" sz="2600" dirty="0">
                <a:solidFill>
                  <a:schemeClr val="dk1"/>
                </a:solidFill>
                <a:latin typeface="Libre Baskerville"/>
                <a:ea typeface="Libre Baskerville"/>
                <a:cs typeface="Libre Baskerville"/>
                <a:sym typeface="Libre Baskerville"/>
              </a:rPr>
              <a:t>		Medicare Supplements (to cover any gaps)</a:t>
            </a:r>
            <a:endParaRPr lang="en-US" sz="2600" dirty="0"/>
          </a:p>
          <a:p>
            <a:pPr marL="0" marR="0" lvl="0" indent="0" algn="l" rtl="0">
              <a:spcBef>
                <a:spcPts val="0"/>
              </a:spcBef>
              <a:spcAft>
                <a:spcPts val="0"/>
              </a:spcAft>
              <a:buNone/>
            </a:pPr>
            <a:r>
              <a:rPr lang="en-US" sz="2600" dirty="0">
                <a:solidFill>
                  <a:schemeClr val="dk1"/>
                </a:solidFill>
                <a:latin typeface="Libre Baskerville"/>
                <a:ea typeface="Libre Baskerville"/>
                <a:cs typeface="Libre Baskerville"/>
                <a:sym typeface="Libre Baskerville"/>
              </a:rPr>
              <a:t>		Long Term Care?</a:t>
            </a:r>
            <a:endParaRPr lang="en-US" sz="2600" dirty="0"/>
          </a:p>
          <a:p>
            <a:pPr marL="0" marR="0" lvl="0" indent="0" algn="l" rtl="0">
              <a:spcBef>
                <a:spcPts val="0"/>
              </a:spcBef>
              <a:spcAft>
                <a:spcPts val="0"/>
              </a:spcAft>
              <a:buNone/>
            </a:pPr>
            <a:r>
              <a:rPr lang="en-US" sz="2600" dirty="0">
                <a:solidFill>
                  <a:schemeClr val="dk1"/>
                </a:solidFill>
                <a:latin typeface="Libre Baskerville"/>
                <a:ea typeface="Libre Baskerville"/>
                <a:cs typeface="Libre Baskerville"/>
                <a:sym typeface="Libre Baskerville"/>
              </a:rPr>
              <a:t>		Hybrid Long Term Care?</a:t>
            </a:r>
            <a:endParaRPr lang="en-US" sz="2600" dirty="0"/>
          </a:p>
        </p:txBody>
      </p:sp>
      <p:pic>
        <p:nvPicPr>
          <p:cNvPr id="453" name="Google Shape;453;p42" descr="Checkbox Crossed"/>
          <p:cNvPicPr preferRelativeResize="0"/>
          <p:nvPr/>
        </p:nvPicPr>
        <p:blipFill rotWithShape="1">
          <a:blip r:embed="rId5">
            <a:alphaModFix/>
          </a:blip>
          <a:srcRect/>
          <a:stretch/>
        </p:blipFill>
        <p:spPr>
          <a:xfrm>
            <a:off x="1737206" y="3512125"/>
            <a:ext cx="670560" cy="670560"/>
          </a:xfrm>
          <a:prstGeom prst="rect">
            <a:avLst/>
          </a:prstGeom>
          <a:noFill/>
          <a:ln>
            <a:noFill/>
          </a:ln>
        </p:spPr>
      </p:pic>
      <p:pic>
        <p:nvPicPr>
          <p:cNvPr id="454" name="Google Shape;454;p42" descr="Checkbox Checked"/>
          <p:cNvPicPr preferRelativeResize="0"/>
          <p:nvPr/>
        </p:nvPicPr>
        <p:blipFill rotWithShape="1">
          <a:blip r:embed="rId6">
            <a:alphaModFix/>
          </a:blip>
          <a:srcRect/>
          <a:stretch/>
        </p:blipFill>
        <p:spPr>
          <a:xfrm>
            <a:off x="1295245" y="3512125"/>
            <a:ext cx="670560" cy="670560"/>
          </a:xfrm>
          <a:prstGeom prst="rect">
            <a:avLst/>
          </a:prstGeom>
          <a:noFill/>
          <a:ln>
            <a:noFill/>
          </a:ln>
        </p:spPr>
      </p:pic>
      <p:pic>
        <p:nvPicPr>
          <p:cNvPr id="455" name="Google Shape;455;p42" descr="Checkbox Crossed"/>
          <p:cNvPicPr preferRelativeResize="0"/>
          <p:nvPr/>
        </p:nvPicPr>
        <p:blipFill rotWithShape="1">
          <a:blip r:embed="rId5">
            <a:alphaModFix/>
          </a:blip>
          <a:srcRect/>
          <a:stretch/>
        </p:blipFill>
        <p:spPr>
          <a:xfrm>
            <a:off x="1720579" y="4454009"/>
            <a:ext cx="670560" cy="670560"/>
          </a:xfrm>
          <a:prstGeom prst="rect">
            <a:avLst/>
          </a:prstGeom>
          <a:noFill/>
          <a:ln>
            <a:noFill/>
          </a:ln>
        </p:spPr>
      </p:pic>
      <p:pic>
        <p:nvPicPr>
          <p:cNvPr id="456" name="Google Shape;456;p42" descr="Checkbox Checked"/>
          <p:cNvPicPr preferRelativeResize="0"/>
          <p:nvPr/>
        </p:nvPicPr>
        <p:blipFill rotWithShape="1">
          <a:blip r:embed="rId6">
            <a:alphaModFix/>
          </a:blip>
          <a:srcRect/>
          <a:stretch/>
        </p:blipFill>
        <p:spPr>
          <a:xfrm>
            <a:off x="1286932" y="4454009"/>
            <a:ext cx="670560" cy="670560"/>
          </a:xfrm>
          <a:prstGeom prst="rect">
            <a:avLst/>
          </a:prstGeom>
          <a:noFill/>
          <a:ln>
            <a:noFill/>
          </a:ln>
        </p:spPr>
      </p:pic>
      <p:pic>
        <p:nvPicPr>
          <p:cNvPr id="457" name="Google Shape;457;p42" descr="Checkbox Crossed"/>
          <p:cNvPicPr preferRelativeResize="0"/>
          <p:nvPr/>
        </p:nvPicPr>
        <p:blipFill rotWithShape="1">
          <a:blip r:embed="rId5">
            <a:alphaModFix/>
          </a:blip>
          <a:srcRect/>
          <a:stretch/>
        </p:blipFill>
        <p:spPr>
          <a:xfrm>
            <a:off x="1712035" y="4890239"/>
            <a:ext cx="670560" cy="670560"/>
          </a:xfrm>
          <a:prstGeom prst="rect">
            <a:avLst/>
          </a:prstGeom>
          <a:noFill/>
          <a:ln>
            <a:noFill/>
          </a:ln>
        </p:spPr>
      </p:pic>
      <p:pic>
        <p:nvPicPr>
          <p:cNvPr id="458" name="Google Shape;458;p42" descr="Checkbox Checked"/>
          <p:cNvPicPr preferRelativeResize="0"/>
          <p:nvPr/>
        </p:nvPicPr>
        <p:blipFill rotWithShape="1">
          <a:blip r:embed="rId6">
            <a:alphaModFix/>
          </a:blip>
          <a:srcRect/>
          <a:stretch/>
        </p:blipFill>
        <p:spPr>
          <a:xfrm>
            <a:off x="1265289" y="4882522"/>
            <a:ext cx="670560" cy="670560"/>
          </a:xfrm>
          <a:prstGeom prst="rect">
            <a:avLst/>
          </a:prstGeom>
          <a:noFill/>
          <a:ln>
            <a:noFill/>
          </a:ln>
        </p:spPr>
      </p:pic>
      <p:pic>
        <p:nvPicPr>
          <p:cNvPr id="459" name="Google Shape;459;p42" descr="Checkbox Crossed"/>
          <p:cNvPicPr preferRelativeResize="0"/>
          <p:nvPr/>
        </p:nvPicPr>
        <p:blipFill rotWithShape="1">
          <a:blip r:embed="rId5">
            <a:alphaModFix/>
          </a:blip>
          <a:srcRect/>
          <a:stretch/>
        </p:blipFill>
        <p:spPr>
          <a:xfrm>
            <a:off x="1742222" y="3993960"/>
            <a:ext cx="670560" cy="670560"/>
          </a:xfrm>
          <a:prstGeom prst="rect">
            <a:avLst/>
          </a:prstGeom>
          <a:noFill/>
          <a:ln>
            <a:noFill/>
          </a:ln>
        </p:spPr>
      </p:pic>
      <p:pic>
        <p:nvPicPr>
          <p:cNvPr id="460" name="Google Shape;460;p42" descr="Checkbox Checked"/>
          <p:cNvPicPr preferRelativeResize="0"/>
          <p:nvPr/>
        </p:nvPicPr>
        <p:blipFill rotWithShape="1">
          <a:blip r:embed="rId6">
            <a:alphaModFix/>
          </a:blip>
          <a:srcRect/>
          <a:stretch/>
        </p:blipFill>
        <p:spPr>
          <a:xfrm>
            <a:off x="1278618" y="3993960"/>
            <a:ext cx="670560" cy="67056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43"/>
          <p:cNvSpPr/>
          <p:nvPr/>
        </p:nvSpPr>
        <p:spPr>
          <a:xfrm>
            <a:off x="0" y="292262"/>
            <a:ext cx="12192000" cy="1530982"/>
          </a:xfrm>
          <a:prstGeom prst="rect">
            <a:avLst/>
          </a:prstGeom>
          <a:solidFill>
            <a:srgbClr val="13315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6" name="Google Shape;466;p43"/>
          <p:cNvSpPr txBox="1">
            <a:spLocks noGrp="1"/>
          </p:cNvSpPr>
          <p:nvPr>
            <p:ph type="title"/>
          </p:nvPr>
        </p:nvSpPr>
        <p:spPr>
          <a:xfrm>
            <a:off x="1429966" y="455465"/>
            <a:ext cx="1079932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Black"/>
              <a:buNone/>
            </a:pPr>
            <a:r>
              <a:rPr lang="en-US">
                <a:latin typeface="Arial Black"/>
                <a:ea typeface="Arial Black"/>
                <a:cs typeface="Arial Black"/>
                <a:sym typeface="Arial Black"/>
              </a:rPr>
              <a:t>        </a:t>
            </a:r>
            <a:r>
              <a:rPr lang="en-US">
                <a:solidFill>
                  <a:schemeClr val="lt1"/>
                </a:solidFill>
                <a:latin typeface="Arial Black"/>
                <a:ea typeface="Arial Black"/>
                <a:cs typeface="Arial Black"/>
                <a:sym typeface="Arial Black"/>
              </a:rPr>
              <a:t>Safeguard Your Legacy</a:t>
            </a:r>
            <a:endParaRPr/>
          </a:p>
        </p:txBody>
      </p:sp>
      <p:pic>
        <p:nvPicPr>
          <p:cNvPr id="467" name="Google Shape;467;p43" descr="Map with pin"/>
          <p:cNvPicPr preferRelativeResize="0">
            <a:picLocks noGrp="1"/>
          </p:cNvPicPr>
          <p:nvPr>
            <p:ph type="body" idx="1"/>
          </p:nvPr>
        </p:nvPicPr>
        <p:blipFill rotWithShape="1">
          <a:blip r:embed="rId3">
            <a:alphaModFix/>
          </a:blip>
          <a:srcRect/>
          <a:stretch/>
        </p:blipFill>
        <p:spPr>
          <a:xfrm>
            <a:off x="469900" y="537151"/>
            <a:ext cx="914400" cy="914400"/>
          </a:xfrm>
          <a:prstGeom prst="rect">
            <a:avLst/>
          </a:prstGeom>
          <a:noFill/>
          <a:ln>
            <a:noFill/>
          </a:ln>
        </p:spPr>
      </p:pic>
      <p:sp>
        <p:nvSpPr>
          <p:cNvPr id="468" name="Google Shape;468;p43"/>
          <p:cNvSpPr txBox="1"/>
          <p:nvPr/>
        </p:nvSpPr>
        <p:spPr>
          <a:xfrm>
            <a:off x="1429966" y="334478"/>
            <a:ext cx="3176082" cy="14465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800">
                <a:solidFill>
                  <a:srgbClr val="D1D3A1"/>
                </a:solidFill>
                <a:latin typeface="Libre Baskerville"/>
                <a:ea typeface="Libre Baskerville"/>
                <a:cs typeface="Libre Baskerville"/>
                <a:sym typeface="Libre Baskerville"/>
              </a:rPr>
              <a:t>5 |</a:t>
            </a:r>
            <a:endParaRPr/>
          </a:p>
        </p:txBody>
      </p:sp>
      <p:sp>
        <p:nvSpPr>
          <p:cNvPr id="469" name="Google Shape;469;p43"/>
          <p:cNvSpPr txBox="1"/>
          <p:nvPr/>
        </p:nvSpPr>
        <p:spPr>
          <a:xfrm>
            <a:off x="863600" y="2041423"/>
            <a:ext cx="10464800" cy="156966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a:solidFill>
                  <a:srgbClr val="1F4E79"/>
                </a:solidFill>
                <a:latin typeface="Arial Black"/>
                <a:ea typeface="Arial Black"/>
                <a:cs typeface="Arial Black"/>
                <a:sym typeface="Arial Black"/>
              </a:rPr>
              <a:t>Your legacy should…</a:t>
            </a:r>
            <a:endParaRPr/>
          </a:p>
          <a:p>
            <a:pPr marL="0" marR="0" lvl="0" indent="0" algn="l" rtl="0">
              <a:spcBef>
                <a:spcPts val="0"/>
              </a:spcBef>
              <a:spcAft>
                <a:spcPts val="0"/>
              </a:spcAft>
              <a:buNone/>
            </a:pPr>
            <a:endParaRPr sz="3200">
              <a:solidFill>
                <a:srgbClr val="1F4E79"/>
              </a:solidFill>
              <a:latin typeface="Arial Black"/>
              <a:ea typeface="Arial Black"/>
              <a:cs typeface="Arial Black"/>
              <a:sym typeface="Arial Black"/>
            </a:endParaRPr>
          </a:p>
          <a:p>
            <a:pPr marL="0" marR="0" lvl="0" indent="0" algn="l" rtl="0">
              <a:spcBef>
                <a:spcPts val="0"/>
              </a:spcBef>
              <a:spcAft>
                <a:spcPts val="0"/>
              </a:spcAft>
              <a:buNone/>
            </a:pPr>
            <a:endParaRPr sz="3200">
              <a:solidFill>
                <a:schemeClr val="dk1"/>
              </a:solidFill>
              <a:latin typeface="Libre Baskerville"/>
              <a:ea typeface="Libre Baskerville"/>
              <a:cs typeface="Libre Baskerville"/>
              <a:sym typeface="Libre Baskerville"/>
            </a:endParaRPr>
          </a:p>
        </p:txBody>
      </p:sp>
      <p:sp>
        <p:nvSpPr>
          <p:cNvPr id="470" name="Google Shape;470;p43"/>
          <p:cNvSpPr/>
          <p:nvPr/>
        </p:nvSpPr>
        <p:spPr>
          <a:xfrm>
            <a:off x="1542921" y="2892485"/>
            <a:ext cx="2431920" cy="2080726"/>
          </a:xfrm>
          <a:prstGeom prst="rect">
            <a:avLst/>
          </a:prstGeom>
          <a:solidFill>
            <a:srgbClr val="A8D08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1" name="Google Shape;471;p43"/>
          <p:cNvSpPr/>
          <p:nvPr/>
        </p:nvSpPr>
        <p:spPr>
          <a:xfrm>
            <a:off x="4880040" y="2892485"/>
            <a:ext cx="2431920" cy="2080726"/>
          </a:xfrm>
          <a:prstGeom prst="rect">
            <a:avLst/>
          </a:prstGeom>
          <a:solidFill>
            <a:srgbClr val="A8D08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2" name="Google Shape;472;p43"/>
          <p:cNvSpPr/>
          <p:nvPr/>
        </p:nvSpPr>
        <p:spPr>
          <a:xfrm>
            <a:off x="8217159" y="2892485"/>
            <a:ext cx="2431920" cy="2080726"/>
          </a:xfrm>
          <a:prstGeom prst="rect">
            <a:avLst/>
          </a:prstGeom>
          <a:solidFill>
            <a:srgbClr val="A8D08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3" name="Google Shape;473;p43"/>
          <p:cNvSpPr txBox="1"/>
          <p:nvPr/>
        </p:nvSpPr>
        <p:spPr>
          <a:xfrm>
            <a:off x="1340109" y="3148017"/>
            <a:ext cx="2837543" cy="156966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chemeClr val="lt1"/>
                </a:solidFill>
                <a:latin typeface="Arial Black"/>
                <a:ea typeface="Arial Black"/>
                <a:cs typeface="Arial Black"/>
                <a:sym typeface="Arial Black"/>
              </a:rPr>
              <a:t>Match</a:t>
            </a:r>
            <a:endParaRPr/>
          </a:p>
          <a:p>
            <a:pPr marL="0" marR="0" lvl="0" indent="0" algn="ctr" rtl="0">
              <a:spcBef>
                <a:spcPts val="0"/>
              </a:spcBef>
              <a:spcAft>
                <a:spcPts val="0"/>
              </a:spcAft>
              <a:buNone/>
            </a:pPr>
            <a:r>
              <a:rPr lang="en-US" sz="3200" b="1">
                <a:solidFill>
                  <a:schemeClr val="lt1"/>
                </a:solidFill>
                <a:latin typeface="Arial Black"/>
                <a:ea typeface="Arial Black"/>
                <a:cs typeface="Arial Black"/>
                <a:sym typeface="Arial Black"/>
              </a:rPr>
              <a:t>Your </a:t>
            </a:r>
            <a:endParaRPr/>
          </a:p>
          <a:p>
            <a:pPr marL="0" marR="0" lvl="0" indent="0" algn="ctr" rtl="0">
              <a:spcBef>
                <a:spcPts val="0"/>
              </a:spcBef>
              <a:spcAft>
                <a:spcPts val="0"/>
              </a:spcAft>
              <a:buNone/>
            </a:pPr>
            <a:r>
              <a:rPr lang="en-US" sz="3200" b="1">
                <a:solidFill>
                  <a:schemeClr val="lt1"/>
                </a:solidFill>
                <a:latin typeface="Arial Black"/>
                <a:ea typeface="Arial Black"/>
                <a:cs typeface="Arial Black"/>
                <a:sym typeface="Arial Black"/>
              </a:rPr>
              <a:t>Values</a:t>
            </a:r>
            <a:endParaRPr/>
          </a:p>
        </p:txBody>
      </p:sp>
      <p:sp>
        <p:nvSpPr>
          <p:cNvPr id="474" name="Google Shape;474;p43"/>
          <p:cNvSpPr txBox="1"/>
          <p:nvPr/>
        </p:nvSpPr>
        <p:spPr>
          <a:xfrm>
            <a:off x="4677228" y="3394238"/>
            <a:ext cx="2837543" cy="107721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chemeClr val="lt1"/>
                </a:solidFill>
                <a:latin typeface="Arial Black"/>
                <a:ea typeface="Arial Black"/>
                <a:cs typeface="Arial Black"/>
                <a:sym typeface="Arial Black"/>
              </a:rPr>
              <a:t>Be</a:t>
            </a:r>
            <a:endParaRPr/>
          </a:p>
          <a:p>
            <a:pPr marL="0" marR="0" lvl="0" indent="0" algn="ctr" rtl="0">
              <a:spcBef>
                <a:spcPts val="0"/>
              </a:spcBef>
              <a:spcAft>
                <a:spcPts val="0"/>
              </a:spcAft>
              <a:buNone/>
            </a:pPr>
            <a:r>
              <a:rPr lang="en-US" sz="3200" b="1">
                <a:solidFill>
                  <a:schemeClr val="lt1"/>
                </a:solidFill>
                <a:latin typeface="Arial Black"/>
                <a:ea typeface="Arial Black"/>
                <a:cs typeface="Arial Black"/>
                <a:sym typeface="Arial Black"/>
              </a:rPr>
              <a:t>Known</a:t>
            </a:r>
            <a:endParaRPr/>
          </a:p>
        </p:txBody>
      </p:sp>
      <p:sp>
        <p:nvSpPr>
          <p:cNvPr id="475" name="Google Shape;475;p43"/>
          <p:cNvSpPr txBox="1"/>
          <p:nvPr/>
        </p:nvSpPr>
        <p:spPr>
          <a:xfrm>
            <a:off x="8014347" y="3394238"/>
            <a:ext cx="2837543" cy="107721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chemeClr val="lt1"/>
                </a:solidFill>
                <a:latin typeface="Arial Black"/>
                <a:ea typeface="Arial Black"/>
                <a:cs typeface="Arial Black"/>
                <a:sym typeface="Arial Black"/>
              </a:rPr>
              <a:t>Be</a:t>
            </a:r>
            <a:endParaRPr/>
          </a:p>
          <a:p>
            <a:pPr marL="0" marR="0" lvl="0" indent="0" algn="ctr" rtl="0">
              <a:spcBef>
                <a:spcPts val="0"/>
              </a:spcBef>
              <a:spcAft>
                <a:spcPts val="0"/>
              </a:spcAft>
              <a:buNone/>
            </a:pPr>
            <a:r>
              <a:rPr lang="en-US" sz="3200" b="1">
                <a:solidFill>
                  <a:schemeClr val="lt1"/>
                </a:solidFill>
                <a:latin typeface="Arial Black"/>
                <a:ea typeface="Arial Black"/>
                <a:cs typeface="Arial Black"/>
                <a:sym typeface="Arial Black"/>
              </a:rPr>
              <a:t>Entrusted</a:t>
            </a:r>
            <a:endParaRPr/>
          </a:p>
        </p:txBody>
      </p:sp>
      <p:sp>
        <p:nvSpPr>
          <p:cNvPr id="476" name="Google Shape;476;p43"/>
          <p:cNvSpPr txBox="1"/>
          <p:nvPr/>
        </p:nvSpPr>
        <p:spPr>
          <a:xfrm>
            <a:off x="1542921" y="5131837"/>
            <a:ext cx="2431920" cy="156966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dirty="0">
                <a:solidFill>
                  <a:srgbClr val="1F4E79"/>
                </a:solidFill>
                <a:latin typeface="Libre Baskerville"/>
                <a:ea typeface="Libre Baskerville"/>
                <a:cs typeface="Libre Baskerville"/>
                <a:sym typeface="Libre Baskerville"/>
              </a:rPr>
              <a:t>Giving to family, friends, church, charities, schools, etc</a:t>
            </a:r>
            <a:r>
              <a:rPr lang="en-US" sz="2400" dirty="0">
                <a:solidFill>
                  <a:srgbClr val="1F4E79"/>
                </a:solidFill>
                <a:latin typeface="Libre Baskerville"/>
                <a:ea typeface="Libre Baskerville"/>
                <a:cs typeface="Libre Baskerville"/>
                <a:sym typeface="Libre Baskerville"/>
              </a:rPr>
              <a:t>.</a:t>
            </a:r>
            <a:endParaRPr dirty="0"/>
          </a:p>
        </p:txBody>
      </p:sp>
      <p:sp>
        <p:nvSpPr>
          <p:cNvPr id="477" name="Google Shape;477;p43"/>
          <p:cNvSpPr txBox="1"/>
          <p:nvPr/>
        </p:nvSpPr>
        <p:spPr>
          <a:xfrm>
            <a:off x="4880040" y="5131837"/>
            <a:ext cx="2431920"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dirty="0">
                <a:solidFill>
                  <a:srgbClr val="1F4E79"/>
                </a:solidFill>
                <a:latin typeface="Libre Baskerville"/>
                <a:ea typeface="Libre Baskerville"/>
                <a:cs typeface="Libre Baskerville"/>
                <a:sym typeface="Libre Baskerville"/>
              </a:rPr>
              <a:t>Written down in a valid, legal document</a:t>
            </a:r>
            <a:endParaRPr sz="1200" dirty="0"/>
          </a:p>
        </p:txBody>
      </p:sp>
      <p:sp>
        <p:nvSpPr>
          <p:cNvPr id="478" name="Google Shape;478;p43"/>
          <p:cNvSpPr txBox="1"/>
          <p:nvPr/>
        </p:nvSpPr>
        <p:spPr>
          <a:xfrm>
            <a:off x="8217158" y="5131837"/>
            <a:ext cx="2431920" cy="156966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dirty="0">
                <a:solidFill>
                  <a:srgbClr val="1F4E79"/>
                </a:solidFill>
                <a:latin typeface="Libre Baskerville"/>
                <a:ea typeface="Libre Baskerville"/>
                <a:cs typeface="Libre Baskerville"/>
                <a:sym typeface="Libre Baskerville"/>
              </a:rPr>
              <a:t>Controlled by someone who has your interest at heart.</a:t>
            </a:r>
            <a:endParaRPr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7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7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F4E79"/>
        </a:solidFill>
        <a:effectLst/>
      </p:bgPr>
    </p:bg>
    <p:spTree>
      <p:nvGrpSpPr>
        <p:cNvPr id="1" name="Shape 482"/>
        <p:cNvGrpSpPr/>
        <p:nvPr/>
      </p:nvGrpSpPr>
      <p:grpSpPr>
        <a:xfrm>
          <a:off x="0" y="0"/>
          <a:ext cx="0" cy="0"/>
          <a:chOff x="0" y="0"/>
          <a:chExt cx="0" cy="0"/>
        </a:xfrm>
      </p:grpSpPr>
      <p:sp>
        <p:nvSpPr>
          <p:cNvPr id="483" name="Google Shape;483;p44"/>
          <p:cNvSpPr txBox="1">
            <a:spLocks noGrp="1"/>
          </p:cNvSpPr>
          <p:nvPr>
            <p:ph type="title"/>
          </p:nvPr>
        </p:nvSpPr>
        <p:spPr>
          <a:xfrm>
            <a:off x="1841500" y="258762"/>
            <a:ext cx="8940800" cy="62134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D1D3A1"/>
              </a:buClr>
              <a:buSzPts val="4800"/>
              <a:buFont typeface="Arial Black"/>
              <a:buNone/>
            </a:pPr>
            <a:r>
              <a:rPr lang="en-US" sz="4800">
                <a:solidFill>
                  <a:srgbClr val="D1D3A1"/>
                </a:solidFill>
                <a:latin typeface="Arial Black"/>
                <a:ea typeface="Arial Black"/>
                <a:cs typeface="Arial Black"/>
                <a:sym typeface="Arial Black"/>
              </a:rPr>
              <a:t>It’s better to </a:t>
            </a:r>
            <a:r>
              <a:rPr lang="en-US" sz="4800">
                <a:solidFill>
                  <a:schemeClr val="lt1"/>
                </a:solidFill>
                <a:latin typeface="Arial Black"/>
                <a:ea typeface="Arial Black"/>
                <a:cs typeface="Arial Black"/>
                <a:sym typeface="Arial Black"/>
              </a:rPr>
              <a:t>have a plan </a:t>
            </a:r>
            <a:r>
              <a:rPr lang="en-US" sz="4800">
                <a:solidFill>
                  <a:srgbClr val="D1D3A1"/>
                </a:solidFill>
                <a:latin typeface="Arial Black"/>
                <a:ea typeface="Arial Black"/>
                <a:cs typeface="Arial Black"/>
                <a:sym typeface="Arial Black"/>
              </a:rPr>
              <a:t>for what you want than to have someone dictate what happens to your </a:t>
            </a:r>
            <a:r>
              <a:rPr lang="en-US" sz="4800">
                <a:solidFill>
                  <a:schemeClr val="lt1"/>
                </a:solidFill>
                <a:latin typeface="Arial Black"/>
                <a:ea typeface="Arial Black"/>
                <a:cs typeface="Arial Black"/>
                <a:sym typeface="Arial Black"/>
              </a:rPr>
              <a:t>legacy</a:t>
            </a:r>
            <a:r>
              <a:rPr lang="en-US" sz="4800">
                <a:solidFill>
                  <a:srgbClr val="D1D3A1"/>
                </a:solidFill>
                <a:latin typeface="Arial Black"/>
                <a:ea typeface="Arial Black"/>
                <a:cs typeface="Arial Black"/>
                <a:sym typeface="Arial Black"/>
              </a:rPr>
              <a:t>.</a:t>
            </a:r>
            <a:endParaRPr/>
          </a:p>
        </p:txBody>
      </p:sp>
      <p:cxnSp>
        <p:nvCxnSpPr>
          <p:cNvPr id="484" name="Google Shape;484;p44"/>
          <p:cNvCxnSpPr/>
          <p:nvPr/>
        </p:nvCxnSpPr>
        <p:spPr>
          <a:xfrm rot="10800000">
            <a:off x="0" y="3302000"/>
            <a:ext cx="1384300" cy="0"/>
          </a:xfrm>
          <a:prstGeom prst="straightConnector1">
            <a:avLst/>
          </a:prstGeom>
          <a:noFill/>
          <a:ln w="19050" cap="flat" cmpd="sng">
            <a:solidFill>
              <a:schemeClr val="lt1"/>
            </a:solidFill>
            <a:prstDash val="solid"/>
            <a:miter lim="800000"/>
            <a:headEnd type="none" w="sm" len="sm"/>
            <a:tailEnd type="none" w="sm" len="sm"/>
          </a:ln>
        </p:spPr>
      </p:cxnSp>
      <p:cxnSp>
        <p:nvCxnSpPr>
          <p:cNvPr id="485" name="Google Shape;485;p44"/>
          <p:cNvCxnSpPr/>
          <p:nvPr/>
        </p:nvCxnSpPr>
        <p:spPr>
          <a:xfrm rot="10800000">
            <a:off x="10871200" y="3302000"/>
            <a:ext cx="1346200" cy="0"/>
          </a:xfrm>
          <a:prstGeom prst="straightConnector1">
            <a:avLst/>
          </a:prstGeom>
          <a:noFill/>
          <a:ln w="19050" cap="flat" cmpd="sng">
            <a:solidFill>
              <a:schemeClr val="lt1"/>
            </a:solidFill>
            <a:prstDash val="solid"/>
            <a:miter lim="800000"/>
            <a:headEnd type="none" w="sm" len="sm"/>
            <a:tailEnd type="none" w="sm" len="sm"/>
          </a:ln>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490" name="Google Shape;490;p45" descr="Map&#10;&#10;Description automatically generated"/>
          <p:cNvPicPr preferRelativeResize="0"/>
          <p:nvPr/>
        </p:nvPicPr>
        <p:blipFill rotWithShape="1">
          <a:blip r:embed="rId3">
            <a:alphaModFix/>
          </a:blip>
          <a:srcRect/>
          <a:stretch/>
        </p:blipFill>
        <p:spPr>
          <a:xfrm>
            <a:off x="0" y="-1"/>
            <a:ext cx="12192000" cy="7150775"/>
          </a:xfrm>
          <a:prstGeom prst="rect">
            <a:avLst/>
          </a:prstGeom>
          <a:noFill/>
          <a:ln>
            <a:noFill/>
          </a:ln>
        </p:spPr>
      </p:pic>
      <p:sp>
        <p:nvSpPr>
          <p:cNvPr id="491" name="Google Shape;491;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1F4E79"/>
              </a:buClr>
              <a:buSzPts val="4400"/>
              <a:buFont typeface="Arial Black"/>
              <a:buNone/>
            </a:pPr>
            <a:r>
              <a:rPr lang="en-US">
                <a:solidFill>
                  <a:srgbClr val="1F4E79"/>
                </a:solidFill>
                <a:latin typeface="Arial Black"/>
                <a:ea typeface="Arial Black"/>
                <a:cs typeface="Arial Black"/>
                <a:sym typeface="Arial Black"/>
              </a:rPr>
              <a:t>Retirement Checkpoint</a:t>
            </a:r>
            <a:endParaRPr>
              <a:solidFill>
                <a:srgbClr val="1F4E79"/>
              </a:solidFill>
            </a:endParaRPr>
          </a:p>
        </p:txBody>
      </p:sp>
      <p:pic>
        <p:nvPicPr>
          <p:cNvPr id="492" name="Google Shape;492;p45" descr="Marker"/>
          <p:cNvPicPr preferRelativeResize="0">
            <a:picLocks noGrp="1"/>
          </p:cNvPicPr>
          <p:nvPr>
            <p:ph type="body" idx="1"/>
          </p:nvPr>
        </p:nvPicPr>
        <p:blipFill rotWithShape="1">
          <a:blip r:embed="rId4">
            <a:alphaModFix/>
          </a:blip>
          <a:srcRect/>
          <a:stretch/>
        </p:blipFill>
        <p:spPr>
          <a:xfrm>
            <a:off x="1397000" y="256382"/>
            <a:ext cx="1434306" cy="1434306"/>
          </a:xfrm>
          <a:prstGeom prst="rect">
            <a:avLst/>
          </a:prstGeom>
          <a:noFill/>
          <a:ln>
            <a:noFill/>
          </a:ln>
        </p:spPr>
      </p:pic>
      <p:sp>
        <p:nvSpPr>
          <p:cNvPr id="493" name="Google Shape;493;p45"/>
          <p:cNvSpPr/>
          <p:nvPr/>
        </p:nvSpPr>
        <p:spPr>
          <a:xfrm>
            <a:off x="729574" y="1690688"/>
            <a:ext cx="10624226" cy="5262664"/>
          </a:xfrm>
          <a:prstGeom prst="rect">
            <a:avLst/>
          </a:prstGeom>
          <a:solidFill>
            <a:srgbClr val="D1D3A1">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4" name="Google Shape;494;p45"/>
          <p:cNvSpPr txBox="1"/>
          <p:nvPr/>
        </p:nvSpPr>
        <p:spPr>
          <a:xfrm>
            <a:off x="965200" y="1866900"/>
            <a:ext cx="10172700" cy="39703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dirty="0">
                <a:solidFill>
                  <a:schemeClr val="dk1"/>
                </a:solidFill>
                <a:latin typeface="Libre Baskerville"/>
                <a:ea typeface="Libre Baskerville"/>
                <a:cs typeface="Libre Baskerville"/>
                <a:sym typeface="Libre Baskerville"/>
              </a:rPr>
              <a:t>Do you have plans for the following in place:</a:t>
            </a:r>
            <a:endParaRPr dirty="0"/>
          </a:p>
          <a:p>
            <a:pPr marL="0" marR="0" lvl="0" indent="0" algn="l" rtl="0">
              <a:spcBef>
                <a:spcPts val="0"/>
              </a:spcBef>
              <a:spcAft>
                <a:spcPts val="0"/>
              </a:spcAft>
              <a:buNone/>
            </a:pPr>
            <a:endParaRPr sz="3600" dirty="0">
              <a:solidFill>
                <a:schemeClr val="dk1"/>
              </a:solidFill>
              <a:latin typeface="Libre Baskerville"/>
              <a:ea typeface="Libre Baskerville"/>
              <a:cs typeface="Libre Baskerville"/>
              <a:sym typeface="Libre Baskerville"/>
            </a:endParaRPr>
          </a:p>
          <a:p>
            <a:pPr marL="0" marR="0" lvl="0" indent="0" algn="l" rtl="0">
              <a:spcBef>
                <a:spcPts val="0"/>
              </a:spcBef>
              <a:spcAft>
                <a:spcPts val="0"/>
              </a:spcAft>
              <a:buNone/>
            </a:pPr>
            <a:r>
              <a:rPr lang="en-US" sz="3600" dirty="0">
                <a:solidFill>
                  <a:schemeClr val="dk1"/>
                </a:solidFill>
                <a:latin typeface="Libre Baskerville"/>
                <a:ea typeface="Libre Baskerville"/>
                <a:cs typeface="Libre Baskerville"/>
                <a:sym typeface="Libre Baskerville"/>
              </a:rPr>
              <a:t>		</a:t>
            </a:r>
            <a:r>
              <a:rPr lang="en-US" sz="2800" dirty="0">
                <a:solidFill>
                  <a:schemeClr val="dk1"/>
                </a:solidFill>
                <a:latin typeface="Libre Baskerville"/>
                <a:ea typeface="Libre Baskerville"/>
                <a:cs typeface="Libre Baskerville"/>
                <a:sym typeface="Libre Baskerville"/>
              </a:rPr>
              <a:t>Will?</a:t>
            </a:r>
            <a:endParaRPr sz="1100" dirty="0"/>
          </a:p>
          <a:p>
            <a:pPr marL="0" marR="0" lvl="0" indent="0" algn="l" rtl="0">
              <a:spcBef>
                <a:spcPts val="0"/>
              </a:spcBef>
              <a:spcAft>
                <a:spcPts val="0"/>
              </a:spcAft>
              <a:buNone/>
            </a:pPr>
            <a:r>
              <a:rPr lang="en-US" sz="2800" dirty="0">
                <a:solidFill>
                  <a:schemeClr val="dk1"/>
                </a:solidFill>
                <a:latin typeface="Libre Baskerville"/>
                <a:ea typeface="Libre Baskerville"/>
                <a:cs typeface="Libre Baskerville"/>
                <a:sym typeface="Libre Baskerville"/>
              </a:rPr>
              <a:t>		Medical Directive and Power of Attorney</a:t>
            </a:r>
            <a:endParaRPr sz="1100" dirty="0"/>
          </a:p>
          <a:p>
            <a:pPr marL="0" marR="0" lvl="0" indent="0" algn="l" rtl="0">
              <a:spcBef>
                <a:spcPts val="0"/>
              </a:spcBef>
              <a:spcAft>
                <a:spcPts val="0"/>
              </a:spcAft>
              <a:buNone/>
            </a:pPr>
            <a:r>
              <a:rPr lang="en-US" sz="2800" dirty="0">
                <a:solidFill>
                  <a:schemeClr val="dk1"/>
                </a:solidFill>
                <a:latin typeface="Libre Baskerville"/>
                <a:ea typeface="Libre Baskerville"/>
                <a:cs typeface="Libre Baskerville"/>
                <a:sym typeface="Libre Baskerville"/>
              </a:rPr>
              <a:t>		Trust (if necessary)</a:t>
            </a:r>
            <a:endParaRPr sz="1100" dirty="0"/>
          </a:p>
          <a:p>
            <a:pPr marL="0" marR="0" lvl="0" indent="0" algn="l" rtl="0">
              <a:spcBef>
                <a:spcPts val="0"/>
              </a:spcBef>
              <a:spcAft>
                <a:spcPts val="0"/>
              </a:spcAft>
              <a:buNone/>
            </a:pPr>
            <a:r>
              <a:rPr lang="en-US" sz="2800" dirty="0">
                <a:solidFill>
                  <a:schemeClr val="dk1"/>
                </a:solidFill>
                <a:latin typeface="Libre Baskerville"/>
                <a:ea typeface="Libre Baskerville"/>
                <a:cs typeface="Libre Baskerville"/>
                <a:sym typeface="Libre Baskerville"/>
              </a:rPr>
              <a:t>		Updated beneficiaries on insurance policies?</a:t>
            </a:r>
            <a:endParaRPr sz="1100" dirty="0"/>
          </a:p>
        </p:txBody>
      </p:sp>
      <p:pic>
        <p:nvPicPr>
          <p:cNvPr id="495" name="Google Shape;495;p45" descr="Checkbox Crossed"/>
          <p:cNvPicPr preferRelativeResize="0"/>
          <p:nvPr/>
        </p:nvPicPr>
        <p:blipFill rotWithShape="1">
          <a:blip r:embed="rId5">
            <a:alphaModFix/>
          </a:blip>
          <a:srcRect/>
          <a:stretch/>
        </p:blipFill>
        <p:spPr>
          <a:xfrm>
            <a:off x="1737206" y="3512125"/>
            <a:ext cx="670560" cy="670560"/>
          </a:xfrm>
          <a:prstGeom prst="rect">
            <a:avLst/>
          </a:prstGeom>
          <a:noFill/>
          <a:ln>
            <a:noFill/>
          </a:ln>
        </p:spPr>
      </p:pic>
      <p:pic>
        <p:nvPicPr>
          <p:cNvPr id="496" name="Google Shape;496;p45" descr="Checkbox Checked"/>
          <p:cNvPicPr preferRelativeResize="0"/>
          <p:nvPr/>
        </p:nvPicPr>
        <p:blipFill rotWithShape="1">
          <a:blip r:embed="rId6">
            <a:alphaModFix/>
          </a:blip>
          <a:srcRect/>
          <a:stretch/>
        </p:blipFill>
        <p:spPr>
          <a:xfrm>
            <a:off x="1295245" y="3512125"/>
            <a:ext cx="670560" cy="670560"/>
          </a:xfrm>
          <a:prstGeom prst="rect">
            <a:avLst/>
          </a:prstGeom>
          <a:noFill/>
          <a:ln>
            <a:noFill/>
          </a:ln>
        </p:spPr>
      </p:pic>
      <p:pic>
        <p:nvPicPr>
          <p:cNvPr id="497" name="Google Shape;497;p45" descr="Checkbox Crossed"/>
          <p:cNvPicPr preferRelativeResize="0"/>
          <p:nvPr/>
        </p:nvPicPr>
        <p:blipFill rotWithShape="1">
          <a:blip r:embed="rId5">
            <a:alphaModFix/>
          </a:blip>
          <a:srcRect/>
          <a:stretch/>
        </p:blipFill>
        <p:spPr>
          <a:xfrm>
            <a:off x="1739981" y="4030280"/>
            <a:ext cx="670560" cy="670560"/>
          </a:xfrm>
          <a:prstGeom prst="rect">
            <a:avLst/>
          </a:prstGeom>
          <a:noFill/>
          <a:ln>
            <a:noFill/>
          </a:ln>
        </p:spPr>
      </p:pic>
      <p:pic>
        <p:nvPicPr>
          <p:cNvPr id="498" name="Google Shape;498;p45" descr="Checkbox Checked"/>
          <p:cNvPicPr preferRelativeResize="0"/>
          <p:nvPr/>
        </p:nvPicPr>
        <p:blipFill rotWithShape="1">
          <a:blip r:embed="rId6">
            <a:alphaModFix/>
          </a:blip>
          <a:srcRect/>
          <a:stretch/>
        </p:blipFill>
        <p:spPr>
          <a:xfrm>
            <a:off x="1298020" y="4030280"/>
            <a:ext cx="670560" cy="670560"/>
          </a:xfrm>
          <a:prstGeom prst="rect">
            <a:avLst/>
          </a:prstGeom>
          <a:noFill/>
          <a:ln>
            <a:noFill/>
          </a:ln>
        </p:spPr>
      </p:pic>
      <p:pic>
        <p:nvPicPr>
          <p:cNvPr id="499" name="Google Shape;499;p45" descr="Checkbox Crossed"/>
          <p:cNvPicPr preferRelativeResize="0"/>
          <p:nvPr/>
        </p:nvPicPr>
        <p:blipFill rotWithShape="1">
          <a:blip r:embed="rId5">
            <a:alphaModFix/>
          </a:blip>
          <a:srcRect/>
          <a:stretch/>
        </p:blipFill>
        <p:spPr>
          <a:xfrm>
            <a:off x="1733742" y="4496752"/>
            <a:ext cx="670560" cy="670560"/>
          </a:xfrm>
          <a:prstGeom prst="rect">
            <a:avLst/>
          </a:prstGeom>
          <a:noFill/>
          <a:ln>
            <a:noFill/>
          </a:ln>
        </p:spPr>
      </p:pic>
      <p:pic>
        <p:nvPicPr>
          <p:cNvPr id="500" name="Google Shape;500;p45" descr="Checkbox Checked"/>
          <p:cNvPicPr preferRelativeResize="0"/>
          <p:nvPr/>
        </p:nvPicPr>
        <p:blipFill rotWithShape="1">
          <a:blip r:embed="rId6">
            <a:alphaModFix/>
          </a:blip>
          <a:srcRect/>
          <a:stretch/>
        </p:blipFill>
        <p:spPr>
          <a:xfrm>
            <a:off x="1291781" y="4496752"/>
            <a:ext cx="670560" cy="670560"/>
          </a:xfrm>
          <a:prstGeom prst="rect">
            <a:avLst/>
          </a:prstGeom>
          <a:noFill/>
          <a:ln>
            <a:noFill/>
          </a:ln>
        </p:spPr>
      </p:pic>
      <p:pic>
        <p:nvPicPr>
          <p:cNvPr id="501" name="Google Shape;501;p45" descr="Checkbox Crossed"/>
          <p:cNvPicPr preferRelativeResize="0"/>
          <p:nvPr/>
        </p:nvPicPr>
        <p:blipFill rotWithShape="1">
          <a:blip r:embed="rId5">
            <a:alphaModFix/>
          </a:blip>
          <a:srcRect/>
          <a:stretch/>
        </p:blipFill>
        <p:spPr>
          <a:xfrm>
            <a:off x="1737206" y="4934836"/>
            <a:ext cx="670560" cy="670560"/>
          </a:xfrm>
          <a:prstGeom prst="rect">
            <a:avLst/>
          </a:prstGeom>
          <a:noFill/>
          <a:ln>
            <a:noFill/>
          </a:ln>
        </p:spPr>
      </p:pic>
      <p:pic>
        <p:nvPicPr>
          <p:cNvPr id="502" name="Google Shape;502;p45" descr="Checkbox Checked"/>
          <p:cNvPicPr preferRelativeResize="0"/>
          <p:nvPr/>
        </p:nvPicPr>
        <p:blipFill rotWithShape="1">
          <a:blip r:embed="rId6">
            <a:alphaModFix/>
          </a:blip>
          <a:srcRect/>
          <a:stretch/>
        </p:blipFill>
        <p:spPr>
          <a:xfrm>
            <a:off x="1280649" y="4941905"/>
            <a:ext cx="670560" cy="67056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6C4A7"/>
        </a:solidFill>
        <a:effectLst/>
      </p:bgPr>
    </p:bg>
    <p:spTree>
      <p:nvGrpSpPr>
        <p:cNvPr id="1" name="Shape 506"/>
        <p:cNvGrpSpPr/>
        <p:nvPr/>
      </p:nvGrpSpPr>
      <p:grpSpPr>
        <a:xfrm>
          <a:off x="0" y="0"/>
          <a:ext cx="0" cy="0"/>
          <a:chOff x="0" y="0"/>
          <a:chExt cx="0" cy="0"/>
        </a:xfrm>
      </p:grpSpPr>
      <p:sp>
        <p:nvSpPr>
          <p:cNvPr id="507" name="Google Shape;507;p46"/>
          <p:cNvSpPr txBox="1">
            <a:spLocks noGrp="1"/>
          </p:cNvSpPr>
          <p:nvPr>
            <p:ph type="title"/>
          </p:nvPr>
        </p:nvSpPr>
        <p:spPr>
          <a:xfrm>
            <a:off x="419099" y="788987"/>
            <a:ext cx="7734296" cy="62134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4E79"/>
              </a:buClr>
              <a:buSzPts val="6000"/>
              <a:buFont typeface="Arial Black"/>
              <a:buNone/>
            </a:pPr>
            <a:r>
              <a:rPr lang="en-US" sz="6000">
                <a:solidFill>
                  <a:srgbClr val="1F4E79"/>
                </a:solidFill>
                <a:latin typeface="Arial Black"/>
                <a:ea typeface="Arial Black"/>
                <a:cs typeface="Arial Black"/>
                <a:sym typeface="Arial Black"/>
              </a:rPr>
              <a:t>Would you </a:t>
            </a:r>
            <a:br>
              <a:rPr lang="en-US" sz="6000">
                <a:solidFill>
                  <a:srgbClr val="1F4E79"/>
                </a:solidFill>
                <a:latin typeface="Arial Black"/>
                <a:ea typeface="Arial Black"/>
                <a:cs typeface="Arial Black"/>
                <a:sym typeface="Arial Black"/>
              </a:rPr>
            </a:br>
            <a:r>
              <a:rPr lang="en-US" sz="6000">
                <a:solidFill>
                  <a:srgbClr val="1F4E79"/>
                </a:solidFill>
                <a:latin typeface="Arial Black"/>
                <a:ea typeface="Arial Black"/>
                <a:cs typeface="Arial Black"/>
                <a:sym typeface="Arial Black"/>
              </a:rPr>
              <a:t>travel to </a:t>
            </a:r>
            <a:br>
              <a:rPr lang="en-US" sz="6000">
                <a:solidFill>
                  <a:srgbClr val="1F4E79"/>
                </a:solidFill>
                <a:latin typeface="Arial Black"/>
                <a:ea typeface="Arial Black"/>
                <a:cs typeface="Arial Black"/>
                <a:sym typeface="Arial Black"/>
              </a:rPr>
            </a:br>
            <a:r>
              <a:rPr lang="en-US" sz="6000">
                <a:solidFill>
                  <a:srgbClr val="1F4E79"/>
                </a:solidFill>
                <a:latin typeface="Arial Black"/>
                <a:ea typeface="Arial Black"/>
                <a:cs typeface="Arial Black"/>
                <a:sym typeface="Arial Black"/>
              </a:rPr>
              <a:t>a new </a:t>
            </a:r>
            <a:br>
              <a:rPr lang="en-US" sz="6000">
                <a:solidFill>
                  <a:srgbClr val="1F4E79"/>
                </a:solidFill>
                <a:latin typeface="Arial Black"/>
                <a:ea typeface="Arial Black"/>
                <a:cs typeface="Arial Black"/>
                <a:sym typeface="Arial Black"/>
              </a:rPr>
            </a:br>
            <a:r>
              <a:rPr lang="en-US" sz="6000">
                <a:solidFill>
                  <a:srgbClr val="1F4E79"/>
                </a:solidFill>
                <a:latin typeface="Arial Black"/>
                <a:ea typeface="Arial Black"/>
                <a:cs typeface="Arial Black"/>
                <a:sym typeface="Arial Black"/>
              </a:rPr>
              <a:t>destination </a:t>
            </a:r>
            <a:r>
              <a:rPr lang="en-US" sz="6000">
                <a:solidFill>
                  <a:schemeClr val="lt1"/>
                </a:solidFill>
                <a:latin typeface="Arial Black"/>
                <a:ea typeface="Arial Black"/>
                <a:cs typeface="Arial Black"/>
                <a:sym typeface="Arial Black"/>
              </a:rPr>
              <a:t>without </a:t>
            </a:r>
            <a:br>
              <a:rPr lang="en-US" sz="6000">
                <a:solidFill>
                  <a:schemeClr val="lt1"/>
                </a:solidFill>
                <a:latin typeface="Arial Black"/>
                <a:ea typeface="Arial Black"/>
                <a:cs typeface="Arial Black"/>
                <a:sym typeface="Arial Black"/>
              </a:rPr>
            </a:br>
            <a:r>
              <a:rPr lang="en-US" sz="6000">
                <a:solidFill>
                  <a:schemeClr val="lt1"/>
                </a:solidFill>
                <a:latin typeface="Arial Black"/>
                <a:ea typeface="Arial Black"/>
                <a:cs typeface="Arial Black"/>
                <a:sym typeface="Arial Black"/>
              </a:rPr>
              <a:t>directions</a:t>
            </a:r>
            <a:r>
              <a:rPr lang="en-US" sz="6000">
                <a:solidFill>
                  <a:srgbClr val="1F4E79"/>
                </a:solidFill>
                <a:latin typeface="Arial Black"/>
                <a:ea typeface="Arial Black"/>
                <a:cs typeface="Arial Black"/>
                <a:sym typeface="Arial Black"/>
              </a:rPr>
              <a:t>?</a:t>
            </a:r>
            <a:br>
              <a:rPr lang="en-US" sz="6000">
                <a:latin typeface="Arial Black"/>
                <a:ea typeface="Arial Black"/>
                <a:cs typeface="Arial Black"/>
                <a:sym typeface="Arial Black"/>
              </a:rPr>
            </a:br>
            <a:endParaRPr sz="6000">
              <a:solidFill>
                <a:srgbClr val="1F4E79"/>
              </a:solidFill>
              <a:latin typeface="Arial Black"/>
              <a:ea typeface="Arial Black"/>
              <a:cs typeface="Arial Black"/>
              <a:sym typeface="Arial Black"/>
            </a:endParaRPr>
          </a:p>
        </p:txBody>
      </p:sp>
      <p:cxnSp>
        <p:nvCxnSpPr>
          <p:cNvPr id="508" name="Google Shape;508;p46"/>
          <p:cNvCxnSpPr/>
          <p:nvPr/>
        </p:nvCxnSpPr>
        <p:spPr>
          <a:xfrm>
            <a:off x="2971800" y="0"/>
            <a:ext cx="0" cy="698500"/>
          </a:xfrm>
          <a:prstGeom prst="straightConnector1">
            <a:avLst/>
          </a:prstGeom>
          <a:noFill/>
          <a:ln w="19050" cap="flat" cmpd="sng">
            <a:solidFill>
              <a:schemeClr val="lt1"/>
            </a:solidFill>
            <a:prstDash val="solid"/>
            <a:miter lim="800000"/>
            <a:headEnd type="none" w="sm" len="sm"/>
            <a:tailEnd type="none" w="sm" len="sm"/>
          </a:ln>
        </p:spPr>
      </p:cxnSp>
      <p:cxnSp>
        <p:nvCxnSpPr>
          <p:cNvPr id="509" name="Google Shape;509;p46"/>
          <p:cNvCxnSpPr/>
          <p:nvPr/>
        </p:nvCxnSpPr>
        <p:spPr>
          <a:xfrm>
            <a:off x="2971800" y="6161087"/>
            <a:ext cx="0" cy="698500"/>
          </a:xfrm>
          <a:prstGeom prst="straightConnector1">
            <a:avLst/>
          </a:prstGeom>
          <a:noFill/>
          <a:ln w="19050" cap="flat" cmpd="sng">
            <a:solidFill>
              <a:schemeClr val="lt1"/>
            </a:solidFill>
            <a:prstDash val="solid"/>
            <a:miter lim="800000"/>
            <a:headEnd type="none" w="sm" len="sm"/>
            <a:tailEnd type="none" w="sm" len="sm"/>
          </a:ln>
        </p:spPr>
      </p:cxnSp>
      <p:pic>
        <p:nvPicPr>
          <p:cNvPr id="510" name="Google Shape;510;p46" descr="A person standing in front of a fence&#10;&#10;Description automatically generated"/>
          <p:cNvPicPr preferRelativeResize="0"/>
          <p:nvPr/>
        </p:nvPicPr>
        <p:blipFill rotWithShape="1">
          <a:blip r:embed="rId3">
            <a:alphaModFix/>
          </a:blip>
          <a:srcRect l="17862" r="21313"/>
          <a:stretch/>
        </p:blipFill>
        <p:spPr>
          <a:xfrm>
            <a:off x="5930904" y="0"/>
            <a:ext cx="6261096" cy="6858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1F4E79"/>
        </a:solidFill>
        <a:effectLst/>
      </p:bgPr>
    </p:bg>
    <p:spTree>
      <p:nvGrpSpPr>
        <p:cNvPr id="1" name="Shape 514"/>
        <p:cNvGrpSpPr/>
        <p:nvPr/>
      </p:nvGrpSpPr>
      <p:grpSpPr>
        <a:xfrm>
          <a:off x="0" y="0"/>
          <a:ext cx="0" cy="0"/>
          <a:chOff x="0" y="0"/>
          <a:chExt cx="0" cy="0"/>
        </a:xfrm>
      </p:grpSpPr>
      <p:sp>
        <p:nvSpPr>
          <p:cNvPr id="515" name="Google Shape;515;p47"/>
          <p:cNvSpPr/>
          <p:nvPr/>
        </p:nvSpPr>
        <p:spPr>
          <a:xfrm>
            <a:off x="10890503" y="1170681"/>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6" name="Google Shape;516;p47"/>
          <p:cNvSpPr/>
          <p:nvPr/>
        </p:nvSpPr>
        <p:spPr>
          <a:xfrm rot="1828398">
            <a:off x="10323664" y="1014916"/>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7" name="Google Shape;517;p47"/>
          <p:cNvSpPr/>
          <p:nvPr/>
        </p:nvSpPr>
        <p:spPr>
          <a:xfrm rot="692903">
            <a:off x="9705351" y="805655"/>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8" name="Google Shape;518;p47"/>
          <p:cNvSpPr/>
          <p:nvPr/>
        </p:nvSpPr>
        <p:spPr>
          <a:xfrm rot="-781376">
            <a:off x="9067703" y="805655"/>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9" name="Google Shape;519;p47"/>
          <p:cNvSpPr/>
          <p:nvPr/>
        </p:nvSpPr>
        <p:spPr>
          <a:xfrm rot="7204858">
            <a:off x="8606877" y="1188915"/>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0" name="Google Shape;520;p47"/>
          <p:cNvSpPr/>
          <p:nvPr/>
        </p:nvSpPr>
        <p:spPr>
          <a:xfrm rot="5400000">
            <a:off x="8426931" y="1771734"/>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1" name="Google Shape;521;p47"/>
          <p:cNvSpPr/>
          <p:nvPr/>
        </p:nvSpPr>
        <p:spPr>
          <a:xfrm rot="-7314076" flipH="1">
            <a:off x="8607758" y="2344682"/>
            <a:ext cx="520700" cy="101872"/>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2" name="Google Shape;522;p47"/>
          <p:cNvSpPr/>
          <p:nvPr/>
        </p:nvSpPr>
        <p:spPr>
          <a:xfrm rot="2399385">
            <a:off x="8982110" y="2804001"/>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3" name="Google Shape;523;p47"/>
          <p:cNvSpPr/>
          <p:nvPr/>
        </p:nvSpPr>
        <p:spPr>
          <a:xfrm rot="405746">
            <a:off x="9547810" y="3072216"/>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4" name="Google Shape;524;p47"/>
          <p:cNvSpPr/>
          <p:nvPr/>
        </p:nvSpPr>
        <p:spPr>
          <a:xfrm rot="2383504">
            <a:off x="10138098" y="3288287"/>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5" name="Google Shape;525;p47"/>
          <p:cNvSpPr/>
          <p:nvPr/>
        </p:nvSpPr>
        <p:spPr>
          <a:xfrm rot="3544445">
            <a:off x="10557690" y="3757135"/>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6" name="Google Shape;526;p47"/>
          <p:cNvSpPr/>
          <p:nvPr/>
        </p:nvSpPr>
        <p:spPr>
          <a:xfrm rot="2221427">
            <a:off x="10965730" y="4212240"/>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7" name="Google Shape;527;p47"/>
          <p:cNvSpPr/>
          <p:nvPr/>
        </p:nvSpPr>
        <p:spPr>
          <a:xfrm rot="-5400000">
            <a:off x="11208003" y="4744592"/>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8" name="Google Shape;528;p47"/>
          <p:cNvSpPr/>
          <p:nvPr/>
        </p:nvSpPr>
        <p:spPr>
          <a:xfrm rot="-3428436">
            <a:off x="11058982" y="5323315"/>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9" name="Google Shape;529;p47"/>
          <p:cNvSpPr/>
          <p:nvPr/>
        </p:nvSpPr>
        <p:spPr>
          <a:xfrm rot="-1528312">
            <a:off x="10610093" y="5746511"/>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0" name="Google Shape;530;p47"/>
          <p:cNvSpPr/>
          <p:nvPr/>
        </p:nvSpPr>
        <p:spPr>
          <a:xfrm>
            <a:off x="9971871" y="5860864"/>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1" name="Google Shape;531;p47"/>
          <p:cNvSpPr/>
          <p:nvPr/>
        </p:nvSpPr>
        <p:spPr>
          <a:xfrm rot="-987297">
            <a:off x="9327395" y="5945766"/>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2" name="Google Shape;532;p47"/>
          <p:cNvSpPr/>
          <p:nvPr/>
        </p:nvSpPr>
        <p:spPr>
          <a:xfrm>
            <a:off x="8642350" y="6063314"/>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3" name="Google Shape;533;p47"/>
          <p:cNvSpPr/>
          <p:nvPr/>
        </p:nvSpPr>
        <p:spPr>
          <a:xfrm rot="764601">
            <a:off x="7986154" y="5986965"/>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4" name="Google Shape;534;p47"/>
          <p:cNvSpPr/>
          <p:nvPr/>
        </p:nvSpPr>
        <p:spPr>
          <a:xfrm>
            <a:off x="7315200" y="5884924"/>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5" name="Google Shape;535;p47"/>
          <p:cNvSpPr/>
          <p:nvPr/>
        </p:nvSpPr>
        <p:spPr>
          <a:xfrm rot="-1973953">
            <a:off x="6661150" y="6074322"/>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6" name="Google Shape;536;p47"/>
          <p:cNvSpPr/>
          <p:nvPr/>
        </p:nvSpPr>
        <p:spPr>
          <a:xfrm rot="-2965925">
            <a:off x="6140450" y="6565911"/>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7" name="Google Shape;537;p47"/>
          <p:cNvSpPr/>
          <p:nvPr/>
        </p:nvSpPr>
        <p:spPr>
          <a:xfrm rot="-1434357">
            <a:off x="11495899" y="1072066"/>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8" name="Google Shape;538;p47"/>
          <p:cNvSpPr/>
          <p:nvPr/>
        </p:nvSpPr>
        <p:spPr>
          <a:xfrm rot="-3958834">
            <a:off x="11905844" y="652701"/>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9" name="Google Shape;539;p47"/>
          <p:cNvSpPr/>
          <p:nvPr/>
        </p:nvSpPr>
        <p:spPr>
          <a:xfrm rot="-611934">
            <a:off x="2230493" y="6466173"/>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0" name="Google Shape;540;p47"/>
          <p:cNvSpPr/>
          <p:nvPr/>
        </p:nvSpPr>
        <p:spPr>
          <a:xfrm>
            <a:off x="1591132" y="6539053"/>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1" name="Google Shape;541;p47"/>
          <p:cNvSpPr/>
          <p:nvPr/>
        </p:nvSpPr>
        <p:spPr>
          <a:xfrm rot="1691078">
            <a:off x="1009235" y="6341631"/>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2" name="Google Shape;542;p47"/>
          <p:cNvSpPr/>
          <p:nvPr/>
        </p:nvSpPr>
        <p:spPr>
          <a:xfrm>
            <a:off x="363109" y="6165664"/>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3" name="Google Shape;543;p47"/>
          <p:cNvSpPr/>
          <p:nvPr/>
        </p:nvSpPr>
        <p:spPr>
          <a:xfrm rot="-1290988">
            <a:off x="-260350" y="6268796"/>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4" name="Google Shape;544;p47"/>
          <p:cNvSpPr/>
          <p:nvPr/>
        </p:nvSpPr>
        <p:spPr>
          <a:xfrm rot="2979180">
            <a:off x="3367718" y="6919678"/>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5" name="Google Shape;545;p47"/>
          <p:cNvSpPr/>
          <p:nvPr/>
        </p:nvSpPr>
        <p:spPr>
          <a:xfrm rot="1102885">
            <a:off x="2890519" y="6541270"/>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6" name="Google Shape;546;p47"/>
          <p:cNvSpPr txBox="1">
            <a:spLocks noGrp="1"/>
          </p:cNvSpPr>
          <p:nvPr>
            <p:ph type="title"/>
          </p:nvPr>
        </p:nvSpPr>
        <p:spPr>
          <a:xfrm>
            <a:off x="2197100" y="322262"/>
            <a:ext cx="8940800" cy="62134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E6C4A7"/>
              </a:buClr>
              <a:buSzPts val="5400"/>
              <a:buFont typeface="Arial Black"/>
              <a:buNone/>
            </a:pPr>
            <a:r>
              <a:rPr lang="en-US" sz="5400">
                <a:solidFill>
                  <a:srgbClr val="E6C4A7"/>
                </a:solidFill>
                <a:latin typeface="Arial Black"/>
                <a:ea typeface="Arial Black"/>
                <a:cs typeface="Arial Black"/>
                <a:sym typeface="Arial Black"/>
              </a:rPr>
              <a:t>A qualified financial expert is like a </a:t>
            </a:r>
            <a:r>
              <a:rPr lang="en-US" sz="5400">
                <a:solidFill>
                  <a:schemeClr val="lt1"/>
                </a:solidFill>
                <a:latin typeface="Arial Black"/>
                <a:ea typeface="Arial Black"/>
                <a:cs typeface="Arial Black"/>
                <a:sym typeface="Arial Black"/>
              </a:rPr>
              <a:t>GPS</a:t>
            </a:r>
            <a:r>
              <a:rPr lang="en-US" sz="5400">
                <a:solidFill>
                  <a:srgbClr val="E6C4A7"/>
                </a:solidFill>
                <a:latin typeface="Arial Black"/>
                <a:ea typeface="Arial Black"/>
                <a:cs typeface="Arial Black"/>
                <a:sym typeface="Arial Black"/>
              </a:rPr>
              <a:t>, navigating you along your journey to</a:t>
            </a:r>
            <a:r>
              <a:rPr lang="en-US" sz="5400">
                <a:solidFill>
                  <a:srgbClr val="1F4E79"/>
                </a:solidFill>
                <a:latin typeface="Arial Black"/>
                <a:ea typeface="Arial Black"/>
                <a:cs typeface="Arial Black"/>
                <a:sym typeface="Arial Black"/>
              </a:rPr>
              <a:t> </a:t>
            </a:r>
            <a:r>
              <a:rPr lang="en-US" sz="5400">
                <a:solidFill>
                  <a:schemeClr val="lt1"/>
                </a:solidFill>
                <a:latin typeface="Arial Black"/>
                <a:ea typeface="Arial Black"/>
                <a:cs typeface="Arial Black"/>
                <a:sym typeface="Arial Black"/>
              </a:rPr>
              <a:t>financial freedom</a:t>
            </a:r>
            <a:r>
              <a:rPr lang="en-US" sz="5400">
                <a:solidFill>
                  <a:srgbClr val="E6C4A7"/>
                </a:solidFill>
                <a:latin typeface="Arial Black"/>
                <a:ea typeface="Arial Black"/>
                <a:cs typeface="Arial Black"/>
                <a:sym typeface="Arial Black"/>
              </a:rPr>
              <a:t>.</a:t>
            </a:r>
            <a:r>
              <a:rPr lang="en-US" sz="5400">
                <a:solidFill>
                  <a:srgbClr val="1F4E79"/>
                </a:solidFill>
                <a:latin typeface="Arial Black"/>
                <a:ea typeface="Arial Black"/>
                <a:cs typeface="Arial Black"/>
                <a:sym typeface="Arial Black"/>
              </a:rPr>
              <a:t>.</a:t>
            </a:r>
            <a:endParaRPr/>
          </a:p>
        </p:txBody>
      </p:sp>
      <p:cxnSp>
        <p:nvCxnSpPr>
          <p:cNvPr id="547" name="Google Shape;547;p47"/>
          <p:cNvCxnSpPr/>
          <p:nvPr/>
        </p:nvCxnSpPr>
        <p:spPr>
          <a:xfrm rot="10800000">
            <a:off x="0" y="3302000"/>
            <a:ext cx="1384300" cy="0"/>
          </a:xfrm>
          <a:prstGeom prst="straightConnector1">
            <a:avLst/>
          </a:prstGeom>
          <a:noFill/>
          <a:ln w="19050" cap="flat" cmpd="sng">
            <a:solidFill>
              <a:schemeClr val="lt1"/>
            </a:solidFill>
            <a:prstDash val="solid"/>
            <a:miter lim="800000"/>
            <a:headEnd type="none" w="sm" len="sm"/>
            <a:tailEnd type="none" w="sm" len="sm"/>
          </a:ln>
        </p:spPr>
      </p:cxnSp>
      <p:cxnSp>
        <p:nvCxnSpPr>
          <p:cNvPr id="548" name="Google Shape;548;p47"/>
          <p:cNvCxnSpPr/>
          <p:nvPr/>
        </p:nvCxnSpPr>
        <p:spPr>
          <a:xfrm rot="10800000">
            <a:off x="10871200" y="3302000"/>
            <a:ext cx="1346200" cy="0"/>
          </a:xfrm>
          <a:prstGeom prst="straightConnector1">
            <a:avLst/>
          </a:prstGeom>
          <a:noFill/>
          <a:ln w="19050" cap="flat" cmpd="sng">
            <a:solidFill>
              <a:schemeClr val="lt1"/>
            </a:solidFill>
            <a:prstDash val="solid"/>
            <a:miter lim="800000"/>
            <a:headEnd type="none" w="sm" len="sm"/>
            <a:tailEnd type="none" w="sm" len="sm"/>
          </a:ln>
        </p:spPr>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pic>
        <p:nvPicPr>
          <p:cNvPr id="553" name="Google Shape;553;p48" descr="Map&#10;&#10;Description automatically generated"/>
          <p:cNvPicPr preferRelativeResize="0"/>
          <p:nvPr/>
        </p:nvPicPr>
        <p:blipFill rotWithShape="1">
          <a:blip r:embed="rId3">
            <a:alphaModFix/>
          </a:blip>
          <a:srcRect/>
          <a:stretch/>
        </p:blipFill>
        <p:spPr>
          <a:xfrm>
            <a:off x="0" y="-1"/>
            <a:ext cx="12192000" cy="7150775"/>
          </a:xfrm>
          <a:prstGeom prst="rect">
            <a:avLst/>
          </a:prstGeom>
          <a:noFill/>
          <a:ln>
            <a:noFill/>
          </a:ln>
        </p:spPr>
      </p:pic>
      <p:sp>
        <p:nvSpPr>
          <p:cNvPr id="554" name="Google Shape;554;p48"/>
          <p:cNvSpPr/>
          <p:nvPr/>
        </p:nvSpPr>
        <p:spPr>
          <a:xfrm>
            <a:off x="0" y="525463"/>
            <a:ext cx="12192000" cy="798513"/>
          </a:xfrm>
          <a:prstGeom prst="rect">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5" name="Google Shape;555;p48"/>
          <p:cNvSpPr txBox="1">
            <a:spLocks noGrp="1"/>
          </p:cNvSpPr>
          <p:nvPr>
            <p:ph type="subTitle" idx="1"/>
          </p:nvPr>
        </p:nvSpPr>
        <p:spPr>
          <a:xfrm>
            <a:off x="870625" y="646905"/>
            <a:ext cx="10450749" cy="165576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4400"/>
              <a:buNone/>
            </a:pPr>
            <a:r>
              <a:rPr lang="en-US" sz="4400" b="1">
                <a:solidFill>
                  <a:schemeClr val="lt1"/>
                </a:solidFill>
                <a:latin typeface="Arial Black"/>
                <a:ea typeface="Arial Black"/>
                <a:cs typeface="Arial Black"/>
                <a:sym typeface="Arial Black"/>
              </a:rPr>
              <a:t>Don’t Take This Journey Alone</a:t>
            </a:r>
            <a:endParaRPr/>
          </a:p>
        </p:txBody>
      </p:sp>
      <p:sp>
        <p:nvSpPr>
          <p:cNvPr id="556" name="Google Shape;556;p48"/>
          <p:cNvSpPr txBox="1">
            <a:spLocks noGrp="1"/>
          </p:cNvSpPr>
          <p:nvPr>
            <p:ph type="ctrTitle"/>
          </p:nvPr>
        </p:nvSpPr>
        <p:spPr>
          <a:xfrm>
            <a:off x="1848525" y="1769269"/>
            <a:ext cx="10991175" cy="226853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1F4E79"/>
              </a:buClr>
              <a:buSzPts val="4800"/>
              <a:buFont typeface="Libre Baskerville"/>
              <a:buNone/>
            </a:pPr>
            <a:r>
              <a:rPr lang="en-US" sz="4000" b="1" dirty="0">
                <a:solidFill>
                  <a:srgbClr val="1F4E79"/>
                </a:solidFill>
                <a:latin typeface="Libre Baskerville"/>
                <a:ea typeface="Libre Baskerville"/>
                <a:cs typeface="Libre Baskerville"/>
                <a:sym typeface="Libre Baskerville"/>
              </a:rPr>
              <a:t>1. </a:t>
            </a:r>
            <a:r>
              <a:rPr lang="en-US" sz="4000" dirty="0">
                <a:solidFill>
                  <a:srgbClr val="1F4E79"/>
                </a:solidFill>
                <a:latin typeface="Libre Baskerville"/>
                <a:ea typeface="Libre Baskerville"/>
                <a:cs typeface="Libre Baskerville"/>
                <a:sym typeface="Libre Baskerville"/>
              </a:rPr>
              <a:t>Book a phone call or virtual meeting</a:t>
            </a:r>
            <a:br>
              <a:rPr lang="en-US" sz="4000" dirty="0">
                <a:solidFill>
                  <a:srgbClr val="1F4E79"/>
                </a:solidFill>
                <a:latin typeface="Libre Baskerville"/>
                <a:ea typeface="Libre Baskerville"/>
                <a:cs typeface="Libre Baskerville"/>
                <a:sym typeface="Libre Baskerville"/>
              </a:rPr>
            </a:br>
            <a:endParaRPr sz="4000" dirty="0">
              <a:solidFill>
                <a:srgbClr val="1F4E79"/>
              </a:solidFill>
              <a:latin typeface="Libre Baskerville"/>
              <a:ea typeface="Libre Baskerville"/>
              <a:cs typeface="Libre Baskerville"/>
              <a:sym typeface="Libre Baskerville"/>
            </a:endParaRPr>
          </a:p>
        </p:txBody>
      </p:sp>
      <p:sp>
        <p:nvSpPr>
          <p:cNvPr id="557" name="Google Shape;557;p48"/>
          <p:cNvSpPr txBox="1"/>
          <p:nvPr/>
        </p:nvSpPr>
        <p:spPr>
          <a:xfrm>
            <a:off x="1848524" y="2903537"/>
            <a:ext cx="10991175" cy="2268537"/>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1F4E79"/>
              </a:buClr>
              <a:buSzPts val="4800"/>
              <a:buFont typeface="Libre Baskerville"/>
              <a:buNone/>
            </a:pPr>
            <a:br>
              <a:rPr lang="en-US" sz="4000" dirty="0">
                <a:solidFill>
                  <a:srgbClr val="1F4E79"/>
                </a:solidFill>
                <a:latin typeface="Libre Baskerville"/>
                <a:ea typeface="Libre Baskerville"/>
                <a:cs typeface="Libre Baskerville"/>
                <a:sym typeface="Libre Baskerville"/>
              </a:rPr>
            </a:br>
            <a:r>
              <a:rPr lang="en-US" sz="4000" b="1" dirty="0">
                <a:solidFill>
                  <a:srgbClr val="1F4E79"/>
                </a:solidFill>
                <a:latin typeface="Libre Baskerville"/>
                <a:ea typeface="Libre Baskerville"/>
                <a:cs typeface="Libre Baskerville"/>
                <a:sym typeface="Libre Baskerville"/>
              </a:rPr>
              <a:t>2. </a:t>
            </a:r>
            <a:r>
              <a:rPr lang="en-US" sz="4000" dirty="0">
                <a:solidFill>
                  <a:srgbClr val="1F4E79"/>
                </a:solidFill>
                <a:latin typeface="Libre Baskerville"/>
                <a:ea typeface="Libre Baskerville"/>
                <a:cs typeface="Libre Baskerville"/>
                <a:sym typeface="Libre Baskerville"/>
              </a:rPr>
              <a:t>Follow YOUR Retirement Roadmap</a:t>
            </a:r>
            <a:br>
              <a:rPr lang="en-US" sz="4800" dirty="0">
                <a:solidFill>
                  <a:srgbClr val="1F4E79"/>
                </a:solidFill>
                <a:latin typeface="Libre Baskerville"/>
                <a:ea typeface="Libre Baskerville"/>
                <a:cs typeface="Libre Baskerville"/>
                <a:sym typeface="Libre Baskerville"/>
              </a:rPr>
            </a:br>
            <a:endParaRPr sz="4800" dirty="0">
              <a:solidFill>
                <a:srgbClr val="1F4E79"/>
              </a:solidFill>
              <a:latin typeface="Libre Baskerville"/>
              <a:ea typeface="Libre Baskerville"/>
              <a:cs typeface="Libre Baskerville"/>
              <a:sym typeface="Libre Baskerville"/>
            </a:endParaRPr>
          </a:p>
        </p:txBody>
      </p:sp>
      <p:sp>
        <p:nvSpPr>
          <p:cNvPr id="558" name="Google Shape;558;p48"/>
          <p:cNvSpPr txBox="1"/>
          <p:nvPr/>
        </p:nvSpPr>
        <p:spPr>
          <a:xfrm>
            <a:off x="1848524" y="4638676"/>
            <a:ext cx="10991175" cy="101469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1F4E79"/>
              </a:buClr>
              <a:buSzPts val="4800"/>
              <a:buFont typeface="Libre Baskerville"/>
              <a:buNone/>
            </a:pPr>
            <a:br>
              <a:rPr lang="en-US" sz="4800" dirty="0">
                <a:solidFill>
                  <a:srgbClr val="1F4E79"/>
                </a:solidFill>
                <a:latin typeface="Libre Baskerville"/>
                <a:ea typeface="Libre Baskerville"/>
                <a:cs typeface="Libre Baskerville"/>
                <a:sym typeface="Libre Baskerville"/>
              </a:rPr>
            </a:br>
            <a:r>
              <a:rPr lang="en-US" sz="4000" b="1" dirty="0">
                <a:solidFill>
                  <a:srgbClr val="1F4E79"/>
                </a:solidFill>
                <a:latin typeface="Libre Baskerville"/>
                <a:ea typeface="Libre Baskerville"/>
                <a:cs typeface="Libre Baskerville"/>
                <a:sym typeface="Libre Baskerville"/>
              </a:rPr>
              <a:t>3. </a:t>
            </a:r>
            <a:r>
              <a:rPr lang="en-US" sz="4000" dirty="0">
                <a:solidFill>
                  <a:srgbClr val="1F4E79"/>
                </a:solidFill>
                <a:latin typeface="Libre Baskerville"/>
                <a:ea typeface="Libre Baskerville"/>
                <a:cs typeface="Libre Baskerville"/>
                <a:sym typeface="Libre Baskerville"/>
              </a:rPr>
              <a:t>Breathe easier</a:t>
            </a:r>
            <a:endParaRPr dirty="0"/>
          </a:p>
        </p:txBody>
      </p:sp>
      <p:pic>
        <p:nvPicPr>
          <p:cNvPr id="559" name="Google Shape;559;p48" descr="Marker"/>
          <p:cNvPicPr preferRelativeResize="0"/>
          <p:nvPr/>
        </p:nvPicPr>
        <p:blipFill rotWithShape="1">
          <a:blip r:embed="rId4">
            <a:alphaModFix/>
          </a:blip>
          <a:srcRect/>
          <a:stretch/>
        </p:blipFill>
        <p:spPr>
          <a:xfrm>
            <a:off x="934125" y="2656648"/>
            <a:ext cx="914400" cy="914400"/>
          </a:xfrm>
          <a:prstGeom prst="rect">
            <a:avLst/>
          </a:prstGeom>
          <a:noFill/>
          <a:ln>
            <a:noFill/>
          </a:ln>
        </p:spPr>
      </p:pic>
      <p:pic>
        <p:nvPicPr>
          <p:cNvPr id="560" name="Google Shape;560;p48" descr="Marker"/>
          <p:cNvPicPr preferRelativeResize="0"/>
          <p:nvPr/>
        </p:nvPicPr>
        <p:blipFill rotWithShape="1">
          <a:blip r:embed="rId4">
            <a:alphaModFix/>
          </a:blip>
          <a:srcRect/>
          <a:stretch/>
        </p:blipFill>
        <p:spPr>
          <a:xfrm>
            <a:off x="934125" y="3648122"/>
            <a:ext cx="914400" cy="914400"/>
          </a:xfrm>
          <a:prstGeom prst="rect">
            <a:avLst/>
          </a:prstGeom>
          <a:noFill/>
          <a:ln>
            <a:noFill/>
          </a:ln>
        </p:spPr>
      </p:pic>
      <p:pic>
        <p:nvPicPr>
          <p:cNvPr id="561" name="Google Shape;561;p48" descr="Marker"/>
          <p:cNvPicPr preferRelativeResize="0"/>
          <p:nvPr/>
        </p:nvPicPr>
        <p:blipFill rotWithShape="1">
          <a:blip r:embed="rId4">
            <a:alphaModFix/>
          </a:blip>
          <a:srcRect/>
          <a:stretch/>
        </p:blipFill>
        <p:spPr>
          <a:xfrm>
            <a:off x="934125" y="4823809"/>
            <a:ext cx="914400" cy="914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6C4A7"/>
        </a:solidFill>
        <a:effectLst/>
      </p:bgPr>
    </p:bg>
    <p:spTree>
      <p:nvGrpSpPr>
        <p:cNvPr id="1" name="Shape 115"/>
        <p:cNvGrpSpPr/>
        <p:nvPr/>
      </p:nvGrpSpPr>
      <p:grpSpPr>
        <a:xfrm>
          <a:off x="0" y="0"/>
          <a:ext cx="0" cy="0"/>
          <a:chOff x="0" y="0"/>
          <a:chExt cx="0" cy="0"/>
        </a:xfrm>
      </p:grpSpPr>
      <p:pic>
        <p:nvPicPr>
          <p:cNvPr id="116" name="Google Shape;116;p16"/>
          <p:cNvPicPr preferRelativeResize="0">
            <a:picLocks noGrp="1"/>
          </p:cNvPicPr>
          <p:nvPr>
            <p:ph type="body" idx="1"/>
          </p:nvPr>
        </p:nvPicPr>
        <p:blipFill rotWithShape="1">
          <a:blip r:embed="rId3">
            <a:alphaModFix/>
          </a:blip>
          <a:srcRect r="37883" b="2428"/>
          <a:stretch/>
        </p:blipFill>
        <p:spPr>
          <a:xfrm>
            <a:off x="4618653" y="0"/>
            <a:ext cx="7573347" cy="6858000"/>
          </a:xfrm>
          <a:prstGeom prst="rect">
            <a:avLst/>
          </a:prstGeom>
          <a:noFill/>
          <a:ln>
            <a:noFill/>
          </a:ln>
        </p:spPr>
      </p:pic>
      <p:sp>
        <p:nvSpPr>
          <p:cNvPr id="117" name="Google Shape;117;p16"/>
          <p:cNvSpPr txBox="1">
            <a:spLocks noGrp="1"/>
          </p:cNvSpPr>
          <p:nvPr>
            <p:ph type="title"/>
          </p:nvPr>
        </p:nvSpPr>
        <p:spPr>
          <a:xfrm>
            <a:off x="215900" y="337344"/>
            <a:ext cx="4165600" cy="62134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4E79"/>
              </a:buClr>
              <a:buSzPts val="6000"/>
              <a:buFont typeface="Arial Black"/>
              <a:buNone/>
            </a:pPr>
            <a:r>
              <a:rPr lang="en-US" sz="6000">
                <a:solidFill>
                  <a:srgbClr val="1F4E79"/>
                </a:solidFill>
                <a:latin typeface="Arial Black"/>
                <a:ea typeface="Arial Black"/>
                <a:cs typeface="Arial Black"/>
                <a:sym typeface="Arial Black"/>
              </a:rPr>
              <a:t>You need </a:t>
            </a:r>
            <a:br>
              <a:rPr lang="en-US" sz="6000">
                <a:latin typeface="Arial Black"/>
                <a:ea typeface="Arial Black"/>
                <a:cs typeface="Arial Black"/>
                <a:sym typeface="Arial Black"/>
              </a:rPr>
            </a:br>
            <a:r>
              <a:rPr lang="en-US" sz="6000">
                <a:solidFill>
                  <a:schemeClr val="lt1"/>
                </a:solidFill>
                <a:latin typeface="Arial Black"/>
                <a:ea typeface="Arial Black"/>
                <a:cs typeface="Arial Black"/>
                <a:sym typeface="Arial Black"/>
              </a:rPr>
              <a:t>a plan </a:t>
            </a:r>
            <a:br>
              <a:rPr lang="en-US" sz="6000">
                <a:solidFill>
                  <a:schemeClr val="lt1"/>
                </a:solidFill>
                <a:latin typeface="Arial Black"/>
                <a:ea typeface="Arial Black"/>
                <a:cs typeface="Arial Black"/>
                <a:sym typeface="Arial Black"/>
              </a:rPr>
            </a:br>
            <a:r>
              <a:rPr lang="en-US" sz="6000">
                <a:solidFill>
                  <a:srgbClr val="1F4E79"/>
                </a:solidFill>
                <a:latin typeface="Arial Black"/>
                <a:ea typeface="Arial Black"/>
                <a:cs typeface="Arial Black"/>
                <a:sym typeface="Arial Black"/>
              </a:rPr>
              <a:t>for how to get there.</a:t>
            </a:r>
            <a:endParaRPr/>
          </a:p>
        </p:txBody>
      </p:sp>
      <p:cxnSp>
        <p:nvCxnSpPr>
          <p:cNvPr id="118" name="Google Shape;118;p16"/>
          <p:cNvCxnSpPr/>
          <p:nvPr/>
        </p:nvCxnSpPr>
        <p:spPr>
          <a:xfrm>
            <a:off x="2298700" y="0"/>
            <a:ext cx="0" cy="1155700"/>
          </a:xfrm>
          <a:prstGeom prst="straightConnector1">
            <a:avLst/>
          </a:prstGeom>
          <a:noFill/>
          <a:ln w="19050" cap="flat" cmpd="sng">
            <a:solidFill>
              <a:schemeClr val="lt1"/>
            </a:solidFill>
            <a:prstDash val="solid"/>
            <a:miter lim="800000"/>
            <a:headEnd type="none" w="sm" len="sm"/>
            <a:tailEnd type="none" w="sm" len="sm"/>
          </a:ln>
        </p:spPr>
      </p:cxnSp>
      <p:cxnSp>
        <p:nvCxnSpPr>
          <p:cNvPr id="119" name="Google Shape;119;p16"/>
          <p:cNvCxnSpPr/>
          <p:nvPr/>
        </p:nvCxnSpPr>
        <p:spPr>
          <a:xfrm>
            <a:off x="2298700" y="5732462"/>
            <a:ext cx="0" cy="1155700"/>
          </a:xfrm>
          <a:prstGeom prst="straightConnector1">
            <a:avLst/>
          </a:prstGeom>
          <a:noFill/>
          <a:ln w="19050" cap="flat" cmpd="sng">
            <a:solidFill>
              <a:schemeClr val="lt1"/>
            </a:solidFill>
            <a:prstDash val="solid"/>
            <a:miter lim="800000"/>
            <a:headEnd type="none" w="sm" len="sm"/>
            <a:tailEnd type="none" w="sm" len="sm"/>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F4E79"/>
        </a:solidFill>
        <a:effectLst/>
      </p:bgPr>
    </p:bg>
    <p:spTree>
      <p:nvGrpSpPr>
        <p:cNvPr id="1" name="Shape 123"/>
        <p:cNvGrpSpPr/>
        <p:nvPr/>
      </p:nvGrpSpPr>
      <p:grpSpPr>
        <a:xfrm>
          <a:off x="0" y="0"/>
          <a:ext cx="0" cy="0"/>
          <a:chOff x="0" y="0"/>
          <a:chExt cx="0" cy="0"/>
        </a:xfrm>
      </p:grpSpPr>
      <p:sp>
        <p:nvSpPr>
          <p:cNvPr id="124" name="Google Shape;124;p17"/>
          <p:cNvSpPr/>
          <p:nvPr/>
        </p:nvSpPr>
        <p:spPr>
          <a:xfrm>
            <a:off x="0" y="1129216"/>
            <a:ext cx="8489366" cy="859476"/>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5" name="Google Shape;125;p17"/>
          <p:cNvSpPr txBox="1">
            <a:spLocks noGrp="1"/>
          </p:cNvSpPr>
          <p:nvPr>
            <p:ph type="title"/>
          </p:nvPr>
        </p:nvSpPr>
        <p:spPr>
          <a:xfrm>
            <a:off x="1808770" y="1010572"/>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9630"/>
              <a:buFont typeface="Libre Baskerville"/>
              <a:buNone/>
            </a:pPr>
            <a:r>
              <a:rPr lang="en-US" sz="8000" dirty="0">
                <a:solidFill>
                  <a:schemeClr val="lt1"/>
                </a:solidFill>
                <a:latin typeface="Libre Baskerville"/>
                <a:ea typeface="Libre Baskerville"/>
                <a:cs typeface="Libre Baskerville"/>
                <a:sym typeface="Libre Baskerville"/>
              </a:rPr>
              <a:t>Steps to take</a:t>
            </a:r>
            <a:r>
              <a:rPr lang="en-US" sz="6000" dirty="0">
                <a:solidFill>
                  <a:schemeClr val="lt1"/>
                </a:solidFill>
                <a:latin typeface="Libre Baskerville"/>
                <a:ea typeface="Libre Baskerville"/>
                <a:cs typeface="Libre Baskerville"/>
                <a:sym typeface="Libre Baskerville"/>
              </a:rPr>
              <a:t> </a:t>
            </a:r>
            <a:endParaRPr sz="3200" dirty="0"/>
          </a:p>
        </p:txBody>
      </p:sp>
      <p:sp>
        <p:nvSpPr>
          <p:cNvPr id="126" name="Google Shape;126;p17"/>
          <p:cNvSpPr txBox="1"/>
          <p:nvPr/>
        </p:nvSpPr>
        <p:spPr>
          <a:xfrm>
            <a:off x="441181" y="-70084"/>
            <a:ext cx="1612900" cy="264687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600" b="1" i="0" u="none" strike="noStrike" cap="none" dirty="0">
                <a:solidFill>
                  <a:srgbClr val="D1D3A1"/>
                </a:solidFill>
                <a:latin typeface="Libre Baskerville"/>
                <a:ea typeface="Libre Baskerville"/>
                <a:cs typeface="Libre Baskerville"/>
                <a:sym typeface="Libre Baskerville"/>
              </a:rPr>
              <a:t>5</a:t>
            </a:r>
            <a:endParaRPr sz="16600" b="1" dirty="0">
              <a:solidFill>
                <a:schemeClr val="dk1"/>
              </a:solidFill>
              <a:latin typeface="Calibri"/>
              <a:ea typeface="Calibri"/>
              <a:cs typeface="Calibri"/>
              <a:sym typeface="Calibri"/>
            </a:endParaRPr>
          </a:p>
        </p:txBody>
      </p:sp>
      <p:sp>
        <p:nvSpPr>
          <p:cNvPr id="127" name="Google Shape;127;p17"/>
          <p:cNvSpPr txBox="1"/>
          <p:nvPr/>
        </p:nvSpPr>
        <p:spPr>
          <a:xfrm>
            <a:off x="1003300" y="2468560"/>
            <a:ext cx="8159750" cy="3477875"/>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lt1"/>
              </a:buClr>
              <a:buSzPts val="3200"/>
              <a:buFont typeface="Arial Black"/>
              <a:buAutoNum type="arabicPeriod"/>
            </a:pPr>
            <a:r>
              <a:rPr lang="en-US" sz="3200">
                <a:solidFill>
                  <a:schemeClr val="lt1"/>
                </a:solidFill>
                <a:latin typeface="Arial Black"/>
                <a:ea typeface="Arial Black"/>
                <a:cs typeface="Arial Black"/>
                <a:sym typeface="Arial Black"/>
              </a:rPr>
              <a:t>  </a:t>
            </a:r>
            <a:r>
              <a:rPr lang="en-US" sz="3200">
                <a:solidFill>
                  <a:srgbClr val="D1D3A1"/>
                </a:solidFill>
                <a:latin typeface="Arial Black"/>
                <a:ea typeface="Arial Black"/>
                <a:cs typeface="Arial Black"/>
                <a:sym typeface="Arial Black"/>
              </a:rPr>
              <a:t>Maximize</a:t>
            </a:r>
            <a:r>
              <a:rPr lang="en-US" sz="3200">
                <a:solidFill>
                  <a:schemeClr val="lt1"/>
                </a:solidFill>
                <a:latin typeface="Arial Black"/>
                <a:ea typeface="Arial Black"/>
                <a:cs typeface="Arial Black"/>
                <a:sym typeface="Arial Black"/>
              </a:rPr>
              <a:t> Retirement Income</a:t>
            </a:r>
            <a:endParaRPr/>
          </a:p>
          <a:p>
            <a:pPr marL="342900" marR="0" lvl="0" indent="-342900" algn="l" rtl="0">
              <a:spcBef>
                <a:spcPts val="1800"/>
              </a:spcBef>
              <a:spcAft>
                <a:spcPts val="0"/>
              </a:spcAft>
              <a:buClr>
                <a:schemeClr val="lt1"/>
              </a:buClr>
              <a:buSzPts val="3200"/>
              <a:buFont typeface="Arial Black"/>
              <a:buAutoNum type="arabicPeriod"/>
            </a:pPr>
            <a:r>
              <a:rPr lang="en-US" sz="3200">
                <a:solidFill>
                  <a:schemeClr val="lt1"/>
                </a:solidFill>
                <a:latin typeface="Arial Black"/>
                <a:ea typeface="Arial Black"/>
                <a:cs typeface="Arial Black"/>
                <a:sym typeface="Arial Black"/>
              </a:rPr>
              <a:t>  </a:t>
            </a:r>
            <a:r>
              <a:rPr lang="en-US" sz="3200">
                <a:solidFill>
                  <a:srgbClr val="D1D3A1"/>
                </a:solidFill>
                <a:latin typeface="Arial Black"/>
                <a:ea typeface="Arial Black"/>
                <a:cs typeface="Arial Black"/>
                <a:sym typeface="Arial Black"/>
              </a:rPr>
              <a:t>Minimize</a:t>
            </a:r>
            <a:r>
              <a:rPr lang="en-US" sz="3200">
                <a:solidFill>
                  <a:schemeClr val="lt1"/>
                </a:solidFill>
                <a:latin typeface="Arial Black"/>
                <a:ea typeface="Arial Black"/>
                <a:cs typeface="Arial Black"/>
                <a:sym typeface="Arial Black"/>
              </a:rPr>
              <a:t> Your Taxes</a:t>
            </a:r>
            <a:endParaRPr/>
          </a:p>
          <a:p>
            <a:pPr marL="342900" marR="0" lvl="0" indent="-342900" algn="l" rtl="0">
              <a:spcBef>
                <a:spcPts val="1800"/>
              </a:spcBef>
              <a:spcAft>
                <a:spcPts val="0"/>
              </a:spcAft>
              <a:buClr>
                <a:schemeClr val="lt1"/>
              </a:buClr>
              <a:buSzPts val="3200"/>
              <a:buFont typeface="Arial Black"/>
              <a:buAutoNum type="arabicPeriod"/>
            </a:pPr>
            <a:r>
              <a:rPr lang="en-US" sz="3200">
                <a:solidFill>
                  <a:schemeClr val="lt1"/>
                </a:solidFill>
                <a:latin typeface="Arial Black"/>
                <a:ea typeface="Arial Black"/>
                <a:cs typeface="Arial Black"/>
                <a:sym typeface="Arial Black"/>
              </a:rPr>
              <a:t>  </a:t>
            </a:r>
            <a:r>
              <a:rPr lang="en-US" sz="3200">
                <a:solidFill>
                  <a:srgbClr val="D1D3A1"/>
                </a:solidFill>
                <a:latin typeface="Arial Black"/>
                <a:ea typeface="Arial Black"/>
                <a:cs typeface="Arial Black"/>
                <a:sym typeface="Arial Black"/>
              </a:rPr>
              <a:t>Protect</a:t>
            </a:r>
            <a:r>
              <a:rPr lang="en-US" sz="3200">
                <a:solidFill>
                  <a:schemeClr val="lt1"/>
                </a:solidFill>
                <a:latin typeface="Arial Black"/>
                <a:ea typeface="Arial Black"/>
                <a:cs typeface="Arial Black"/>
                <a:sym typeface="Arial Black"/>
              </a:rPr>
              <a:t> Your Investment</a:t>
            </a:r>
            <a:endParaRPr/>
          </a:p>
          <a:p>
            <a:pPr marL="342900" marR="0" lvl="0" indent="-342900" algn="l" rtl="0">
              <a:spcBef>
                <a:spcPts val="1800"/>
              </a:spcBef>
              <a:spcAft>
                <a:spcPts val="0"/>
              </a:spcAft>
              <a:buClr>
                <a:schemeClr val="lt1"/>
              </a:buClr>
              <a:buSzPts val="3200"/>
              <a:buFont typeface="Arial Black"/>
              <a:buAutoNum type="arabicPeriod"/>
            </a:pPr>
            <a:r>
              <a:rPr lang="en-US" sz="3200">
                <a:solidFill>
                  <a:schemeClr val="lt1"/>
                </a:solidFill>
                <a:latin typeface="Arial Black"/>
                <a:ea typeface="Arial Black"/>
                <a:cs typeface="Arial Black"/>
                <a:sym typeface="Arial Black"/>
              </a:rPr>
              <a:t>  </a:t>
            </a:r>
            <a:r>
              <a:rPr lang="en-US" sz="3200">
                <a:solidFill>
                  <a:srgbClr val="D1D3A1"/>
                </a:solidFill>
                <a:latin typeface="Arial Black"/>
                <a:ea typeface="Arial Black"/>
                <a:cs typeface="Arial Black"/>
                <a:sym typeface="Arial Black"/>
              </a:rPr>
              <a:t>Secure</a:t>
            </a:r>
            <a:r>
              <a:rPr lang="en-US" sz="3200">
                <a:solidFill>
                  <a:schemeClr val="lt1"/>
                </a:solidFill>
                <a:latin typeface="Arial Black"/>
                <a:ea typeface="Arial Black"/>
                <a:cs typeface="Arial Black"/>
                <a:sym typeface="Arial Black"/>
              </a:rPr>
              <a:t> Long Term Care</a:t>
            </a:r>
            <a:endParaRPr/>
          </a:p>
          <a:p>
            <a:pPr marL="342900" marR="0" lvl="0" indent="-342900" algn="l" rtl="0">
              <a:spcBef>
                <a:spcPts val="1800"/>
              </a:spcBef>
              <a:spcAft>
                <a:spcPts val="0"/>
              </a:spcAft>
              <a:buClr>
                <a:schemeClr val="lt1"/>
              </a:buClr>
              <a:buSzPts val="3200"/>
              <a:buFont typeface="Arial Black"/>
              <a:buAutoNum type="arabicPeriod"/>
            </a:pPr>
            <a:r>
              <a:rPr lang="en-US" sz="3200">
                <a:solidFill>
                  <a:schemeClr val="lt1"/>
                </a:solidFill>
                <a:latin typeface="Arial Black"/>
                <a:ea typeface="Arial Black"/>
                <a:cs typeface="Arial Black"/>
                <a:sym typeface="Arial Black"/>
              </a:rPr>
              <a:t>  </a:t>
            </a:r>
            <a:r>
              <a:rPr lang="en-US" sz="3200">
                <a:solidFill>
                  <a:srgbClr val="D1D3A1"/>
                </a:solidFill>
                <a:latin typeface="Arial Black"/>
                <a:ea typeface="Arial Black"/>
                <a:cs typeface="Arial Black"/>
                <a:sym typeface="Arial Black"/>
              </a:rPr>
              <a:t>Safeguard</a:t>
            </a:r>
            <a:r>
              <a:rPr lang="en-US" sz="3200">
                <a:solidFill>
                  <a:schemeClr val="lt1"/>
                </a:solidFill>
                <a:latin typeface="Arial Black"/>
                <a:ea typeface="Arial Black"/>
                <a:cs typeface="Arial Black"/>
                <a:sym typeface="Arial Black"/>
              </a:rPr>
              <a:t> Your Legacy</a:t>
            </a:r>
            <a:endParaRPr/>
          </a:p>
        </p:txBody>
      </p:sp>
      <p:sp>
        <p:nvSpPr>
          <p:cNvPr id="128" name="Google Shape;128;p17"/>
          <p:cNvSpPr/>
          <p:nvPr/>
        </p:nvSpPr>
        <p:spPr>
          <a:xfrm>
            <a:off x="10890503" y="1170681"/>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9" name="Google Shape;129;p17"/>
          <p:cNvSpPr/>
          <p:nvPr/>
        </p:nvSpPr>
        <p:spPr>
          <a:xfrm rot="1828398">
            <a:off x="10323664" y="1014916"/>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0" name="Google Shape;130;p17"/>
          <p:cNvSpPr/>
          <p:nvPr/>
        </p:nvSpPr>
        <p:spPr>
          <a:xfrm rot="692903">
            <a:off x="9705351" y="805655"/>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1" name="Google Shape;131;p17"/>
          <p:cNvSpPr/>
          <p:nvPr/>
        </p:nvSpPr>
        <p:spPr>
          <a:xfrm rot="-781376">
            <a:off x="9067703" y="805655"/>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2" name="Google Shape;132;p17"/>
          <p:cNvSpPr/>
          <p:nvPr/>
        </p:nvSpPr>
        <p:spPr>
          <a:xfrm rot="7204858">
            <a:off x="8606877" y="1188915"/>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 name="Google Shape;133;p17"/>
          <p:cNvSpPr/>
          <p:nvPr/>
        </p:nvSpPr>
        <p:spPr>
          <a:xfrm rot="5400000">
            <a:off x="8426931" y="1771734"/>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4" name="Google Shape;134;p17"/>
          <p:cNvSpPr/>
          <p:nvPr/>
        </p:nvSpPr>
        <p:spPr>
          <a:xfrm rot="-7314076" flipH="1">
            <a:off x="8607758" y="2344682"/>
            <a:ext cx="520700" cy="101872"/>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5" name="Google Shape;135;p17"/>
          <p:cNvSpPr/>
          <p:nvPr/>
        </p:nvSpPr>
        <p:spPr>
          <a:xfrm rot="2399385">
            <a:off x="8982110" y="2804001"/>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6" name="Google Shape;136;p17"/>
          <p:cNvSpPr/>
          <p:nvPr/>
        </p:nvSpPr>
        <p:spPr>
          <a:xfrm rot="405746">
            <a:off x="9547810" y="3072216"/>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7" name="Google Shape;137;p17"/>
          <p:cNvSpPr/>
          <p:nvPr/>
        </p:nvSpPr>
        <p:spPr>
          <a:xfrm rot="2383504">
            <a:off x="10138098" y="3288287"/>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8" name="Google Shape;138;p17"/>
          <p:cNvSpPr/>
          <p:nvPr/>
        </p:nvSpPr>
        <p:spPr>
          <a:xfrm rot="3544445">
            <a:off x="10557690" y="3757135"/>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9" name="Google Shape;139;p17"/>
          <p:cNvSpPr/>
          <p:nvPr/>
        </p:nvSpPr>
        <p:spPr>
          <a:xfrm rot="2221427">
            <a:off x="10965730" y="4212240"/>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0" name="Google Shape;140;p17"/>
          <p:cNvSpPr/>
          <p:nvPr/>
        </p:nvSpPr>
        <p:spPr>
          <a:xfrm rot="-5400000">
            <a:off x="11208003" y="4744592"/>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1" name="Google Shape;141;p17"/>
          <p:cNvSpPr/>
          <p:nvPr/>
        </p:nvSpPr>
        <p:spPr>
          <a:xfrm rot="-3428436">
            <a:off x="11058982" y="5323315"/>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2" name="Google Shape;142;p17"/>
          <p:cNvSpPr/>
          <p:nvPr/>
        </p:nvSpPr>
        <p:spPr>
          <a:xfrm rot="-1528312">
            <a:off x="10610093" y="5746511"/>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3" name="Google Shape;143;p17"/>
          <p:cNvSpPr/>
          <p:nvPr/>
        </p:nvSpPr>
        <p:spPr>
          <a:xfrm>
            <a:off x="9971871" y="5860864"/>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4" name="Google Shape;144;p17"/>
          <p:cNvSpPr/>
          <p:nvPr/>
        </p:nvSpPr>
        <p:spPr>
          <a:xfrm rot="-987297">
            <a:off x="9327395" y="5945766"/>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5" name="Google Shape;145;p17"/>
          <p:cNvSpPr/>
          <p:nvPr/>
        </p:nvSpPr>
        <p:spPr>
          <a:xfrm>
            <a:off x="8642350" y="6063314"/>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6" name="Google Shape;146;p17"/>
          <p:cNvSpPr/>
          <p:nvPr/>
        </p:nvSpPr>
        <p:spPr>
          <a:xfrm rot="764601">
            <a:off x="7986154" y="5986965"/>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7" name="Google Shape;147;p17"/>
          <p:cNvSpPr/>
          <p:nvPr/>
        </p:nvSpPr>
        <p:spPr>
          <a:xfrm>
            <a:off x="7315200" y="5884924"/>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8" name="Google Shape;148;p17"/>
          <p:cNvSpPr/>
          <p:nvPr/>
        </p:nvSpPr>
        <p:spPr>
          <a:xfrm rot="-1973953">
            <a:off x="6661150" y="6074322"/>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9" name="Google Shape;149;p17"/>
          <p:cNvSpPr/>
          <p:nvPr/>
        </p:nvSpPr>
        <p:spPr>
          <a:xfrm rot="-2965925">
            <a:off x="6140450" y="6565911"/>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0" name="Google Shape;150;p17"/>
          <p:cNvSpPr/>
          <p:nvPr/>
        </p:nvSpPr>
        <p:spPr>
          <a:xfrm rot="-1434357">
            <a:off x="11495899" y="1072066"/>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1" name="Google Shape;151;p17"/>
          <p:cNvSpPr/>
          <p:nvPr/>
        </p:nvSpPr>
        <p:spPr>
          <a:xfrm rot="-3958834">
            <a:off x="11905844" y="652701"/>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2" name="Google Shape;152;p17"/>
          <p:cNvSpPr/>
          <p:nvPr/>
        </p:nvSpPr>
        <p:spPr>
          <a:xfrm rot="-611934">
            <a:off x="2230493" y="6466173"/>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3" name="Google Shape;153;p17"/>
          <p:cNvSpPr/>
          <p:nvPr/>
        </p:nvSpPr>
        <p:spPr>
          <a:xfrm>
            <a:off x="1591132" y="6539053"/>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4" name="Google Shape;154;p17"/>
          <p:cNvSpPr/>
          <p:nvPr/>
        </p:nvSpPr>
        <p:spPr>
          <a:xfrm rot="1691078">
            <a:off x="1009235" y="6341631"/>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5" name="Google Shape;155;p17"/>
          <p:cNvSpPr/>
          <p:nvPr/>
        </p:nvSpPr>
        <p:spPr>
          <a:xfrm>
            <a:off x="363109" y="6165664"/>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6" name="Google Shape;156;p17"/>
          <p:cNvSpPr/>
          <p:nvPr/>
        </p:nvSpPr>
        <p:spPr>
          <a:xfrm rot="-1290988">
            <a:off x="-260350" y="6268796"/>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7" name="Google Shape;157;p17"/>
          <p:cNvSpPr/>
          <p:nvPr/>
        </p:nvSpPr>
        <p:spPr>
          <a:xfrm rot="2979180">
            <a:off x="3367718" y="6919678"/>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8" name="Google Shape;158;p17"/>
          <p:cNvSpPr/>
          <p:nvPr/>
        </p:nvSpPr>
        <p:spPr>
          <a:xfrm rot="1102885">
            <a:off x="2890519" y="6541270"/>
            <a:ext cx="520700" cy="114300"/>
          </a:xfrm>
          <a:prstGeom prst="rect">
            <a:avLst/>
          </a:prstGeom>
          <a:solidFill>
            <a:srgbClr val="BFBFB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18" descr="A sign on the side of a road&#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64" name="Google Shape;164;p18"/>
          <p:cNvSpPr txBox="1">
            <a:spLocks noGrp="1"/>
          </p:cNvSpPr>
          <p:nvPr>
            <p:ph type="title"/>
          </p:nvPr>
        </p:nvSpPr>
        <p:spPr>
          <a:xfrm>
            <a:off x="261645" y="195309"/>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600"/>
              <a:buFont typeface="Libre Baskerville"/>
              <a:buNone/>
            </a:pPr>
            <a:r>
              <a:rPr lang="en-US" sz="6000" b="1" dirty="0">
                <a:latin typeface="Libre Baskerville"/>
                <a:ea typeface="Libre Baskerville"/>
                <a:cs typeface="Libre Baskerville"/>
                <a:sym typeface="Libre Baskerville"/>
              </a:rPr>
              <a:t>     </a:t>
            </a:r>
            <a:r>
              <a:rPr lang="en-US" sz="6000" b="1" dirty="0">
                <a:solidFill>
                  <a:schemeClr val="lt1"/>
                </a:solidFill>
                <a:latin typeface="Libre Baskerville"/>
                <a:ea typeface="Libre Baskerville"/>
                <a:cs typeface="Libre Baskerville"/>
                <a:sym typeface="Libre Baskerville"/>
              </a:rPr>
              <a:t>Don’t Run Out of Gas…</a:t>
            </a:r>
            <a:endParaRPr sz="4000" dirty="0"/>
          </a:p>
        </p:txBody>
      </p:sp>
      <p:pic>
        <p:nvPicPr>
          <p:cNvPr id="165" name="Google Shape;165;p18" descr="A close up of a gauge&#10;&#10;Description automatically generated"/>
          <p:cNvPicPr preferRelativeResize="0"/>
          <p:nvPr/>
        </p:nvPicPr>
        <p:blipFill rotWithShape="1">
          <a:blip r:embed="rId4">
            <a:alphaModFix/>
          </a:blip>
          <a:srcRect r="49590"/>
          <a:stretch/>
        </p:blipFill>
        <p:spPr>
          <a:xfrm>
            <a:off x="3752850" y="1325563"/>
            <a:ext cx="4686300" cy="381544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9"/>
          <p:cNvSpPr/>
          <p:nvPr/>
        </p:nvSpPr>
        <p:spPr>
          <a:xfrm>
            <a:off x="0" y="292262"/>
            <a:ext cx="12192000" cy="1530982"/>
          </a:xfrm>
          <a:prstGeom prst="rect">
            <a:avLst/>
          </a:prstGeom>
          <a:solidFill>
            <a:srgbClr val="13315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1" name="Google Shape;171;p19"/>
          <p:cNvSpPr txBox="1">
            <a:spLocks noGrp="1"/>
          </p:cNvSpPr>
          <p:nvPr>
            <p:ph type="title"/>
          </p:nvPr>
        </p:nvSpPr>
        <p:spPr>
          <a:xfrm>
            <a:off x="1429966" y="455465"/>
            <a:ext cx="1079932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Black"/>
              <a:buNone/>
            </a:pPr>
            <a:r>
              <a:rPr lang="en-US">
                <a:latin typeface="Arial Black"/>
                <a:ea typeface="Arial Black"/>
                <a:cs typeface="Arial Black"/>
                <a:sym typeface="Arial Black"/>
              </a:rPr>
              <a:t>        </a:t>
            </a:r>
            <a:r>
              <a:rPr lang="en-US">
                <a:solidFill>
                  <a:schemeClr val="lt1"/>
                </a:solidFill>
                <a:latin typeface="Arial Black"/>
                <a:ea typeface="Arial Black"/>
                <a:cs typeface="Arial Black"/>
                <a:sym typeface="Arial Black"/>
              </a:rPr>
              <a:t>Maximize Retirement Income</a:t>
            </a:r>
            <a:endParaRPr/>
          </a:p>
        </p:txBody>
      </p:sp>
      <p:pic>
        <p:nvPicPr>
          <p:cNvPr id="172" name="Google Shape;172;p19" descr="Map with pin"/>
          <p:cNvPicPr preferRelativeResize="0">
            <a:picLocks noGrp="1"/>
          </p:cNvPicPr>
          <p:nvPr>
            <p:ph type="body" idx="1"/>
          </p:nvPr>
        </p:nvPicPr>
        <p:blipFill rotWithShape="1">
          <a:blip r:embed="rId3">
            <a:alphaModFix/>
          </a:blip>
          <a:srcRect/>
          <a:stretch/>
        </p:blipFill>
        <p:spPr>
          <a:xfrm>
            <a:off x="469900" y="537151"/>
            <a:ext cx="914400" cy="914400"/>
          </a:xfrm>
          <a:prstGeom prst="rect">
            <a:avLst/>
          </a:prstGeom>
          <a:noFill/>
          <a:ln>
            <a:noFill/>
          </a:ln>
        </p:spPr>
      </p:pic>
      <p:sp>
        <p:nvSpPr>
          <p:cNvPr id="173" name="Google Shape;173;p19"/>
          <p:cNvSpPr txBox="1"/>
          <p:nvPr/>
        </p:nvSpPr>
        <p:spPr>
          <a:xfrm>
            <a:off x="1429966" y="334478"/>
            <a:ext cx="3176082" cy="14465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800">
                <a:solidFill>
                  <a:srgbClr val="D1D3A1"/>
                </a:solidFill>
                <a:latin typeface="Libre Baskerville"/>
                <a:ea typeface="Libre Baskerville"/>
                <a:cs typeface="Libre Baskerville"/>
                <a:sym typeface="Libre Baskerville"/>
              </a:rPr>
              <a:t>1 |</a:t>
            </a:r>
            <a:endParaRPr/>
          </a:p>
        </p:txBody>
      </p:sp>
      <p:sp>
        <p:nvSpPr>
          <p:cNvPr id="174" name="Google Shape;174;p19"/>
          <p:cNvSpPr txBox="1"/>
          <p:nvPr/>
        </p:nvSpPr>
        <p:spPr>
          <a:xfrm>
            <a:off x="1300925" y="2300502"/>
            <a:ext cx="4565002"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a:solidFill>
                  <a:srgbClr val="1F4E79"/>
                </a:solidFill>
                <a:latin typeface="Arial Black"/>
                <a:ea typeface="Arial Black"/>
                <a:cs typeface="Arial Black"/>
                <a:sym typeface="Arial Black"/>
              </a:rPr>
              <a:t>Paychecks</a:t>
            </a:r>
            <a:endParaRPr/>
          </a:p>
        </p:txBody>
      </p:sp>
      <p:pic>
        <p:nvPicPr>
          <p:cNvPr id="175" name="Google Shape;175;p19" descr="Bank check"/>
          <p:cNvPicPr preferRelativeResize="0"/>
          <p:nvPr/>
        </p:nvPicPr>
        <p:blipFill rotWithShape="1">
          <a:blip r:embed="rId4">
            <a:alphaModFix/>
          </a:blip>
          <a:srcRect/>
          <a:stretch/>
        </p:blipFill>
        <p:spPr>
          <a:xfrm>
            <a:off x="2560805" y="2406379"/>
            <a:ext cx="2045241" cy="2045241"/>
          </a:xfrm>
          <a:prstGeom prst="rect">
            <a:avLst/>
          </a:prstGeom>
          <a:noFill/>
          <a:ln>
            <a:noFill/>
          </a:ln>
        </p:spPr>
      </p:pic>
      <p:sp>
        <p:nvSpPr>
          <p:cNvPr id="176" name="Google Shape;176;p19"/>
          <p:cNvSpPr txBox="1"/>
          <p:nvPr/>
        </p:nvSpPr>
        <p:spPr>
          <a:xfrm>
            <a:off x="6326073" y="2300501"/>
            <a:ext cx="4565002"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a:solidFill>
                  <a:srgbClr val="1F4E79"/>
                </a:solidFill>
                <a:latin typeface="Arial Black"/>
                <a:ea typeface="Arial Black"/>
                <a:cs typeface="Arial Black"/>
                <a:sym typeface="Arial Black"/>
              </a:rPr>
              <a:t>Playchecks</a:t>
            </a:r>
            <a:endParaRPr sz="3200">
              <a:solidFill>
                <a:srgbClr val="1F4E79"/>
              </a:solidFill>
              <a:latin typeface="Arial Black"/>
              <a:ea typeface="Arial Black"/>
              <a:cs typeface="Arial Black"/>
              <a:sym typeface="Arial Black"/>
            </a:endParaRPr>
          </a:p>
        </p:txBody>
      </p:sp>
      <p:pic>
        <p:nvPicPr>
          <p:cNvPr id="177" name="Google Shape;177;p19" descr="Bank check"/>
          <p:cNvPicPr preferRelativeResize="0"/>
          <p:nvPr/>
        </p:nvPicPr>
        <p:blipFill rotWithShape="1">
          <a:blip r:embed="rId5">
            <a:alphaModFix/>
          </a:blip>
          <a:srcRect/>
          <a:stretch/>
        </p:blipFill>
        <p:spPr>
          <a:xfrm>
            <a:off x="7590174" y="2406378"/>
            <a:ext cx="2045241" cy="2045241"/>
          </a:xfrm>
          <a:prstGeom prst="rect">
            <a:avLst/>
          </a:prstGeom>
          <a:noFill/>
          <a:ln>
            <a:noFill/>
          </a:ln>
        </p:spPr>
      </p:pic>
      <p:sp>
        <p:nvSpPr>
          <p:cNvPr id="178" name="Google Shape;178;p19"/>
          <p:cNvSpPr txBox="1"/>
          <p:nvPr/>
        </p:nvSpPr>
        <p:spPr>
          <a:xfrm>
            <a:off x="1586674" y="4096138"/>
            <a:ext cx="3993502" cy="20313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dk1"/>
                </a:solidFill>
                <a:latin typeface="Libre Baskerville"/>
                <a:ea typeface="Libre Baskerville"/>
                <a:cs typeface="Libre Baskerville"/>
                <a:sym typeface="Libre Baskerville"/>
              </a:rPr>
              <a:t>The Amounted Needed to Cover Your Necessary Living Expenses:</a:t>
            </a:r>
            <a:endParaRPr/>
          </a:p>
          <a:p>
            <a:pPr marL="285750" marR="0" lvl="0" indent="-285750" algn="l" rtl="0">
              <a:spcBef>
                <a:spcPts val="0"/>
              </a:spcBef>
              <a:spcAft>
                <a:spcPts val="0"/>
              </a:spcAft>
              <a:buClr>
                <a:schemeClr val="dk1"/>
              </a:buClr>
              <a:buSzPts val="1800"/>
              <a:buFont typeface="Libre Baskerville"/>
              <a:buChar char="-"/>
            </a:pPr>
            <a:r>
              <a:rPr lang="en-US" sz="1800">
                <a:solidFill>
                  <a:schemeClr val="dk1"/>
                </a:solidFill>
                <a:latin typeface="Libre Baskerville"/>
                <a:ea typeface="Libre Baskerville"/>
                <a:cs typeface="Libre Baskerville"/>
                <a:sym typeface="Libre Baskerville"/>
              </a:rPr>
              <a:t>Housing</a:t>
            </a:r>
            <a:endParaRPr/>
          </a:p>
          <a:p>
            <a:pPr marL="285750" marR="0" lvl="0" indent="-285750" algn="l" rtl="0">
              <a:spcBef>
                <a:spcPts val="0"/>
              </a:spcBef>
              <a:spcAft>
                <a:spcPts val="0"/>
              </a:spcAft>
              <a:buClr>
                <a:schemeClr val="dk1"/>
              </a:buClr>
              <a:buSzPts val="1800"/>
              <a:buFont typeface="Libre Baskerville"/>
              <a:buChar char="-"/>
            </a:pPr>
            <a:r>
              <a:rPr lang="en-US" sz="1800">
                <a:solidFill>
                  <a:schemeClr val="dk1"/>
                </a:solidFill>
                <a:latin typeface="Libre Baskerville"/>
                <a:ea typeface="Libre Baskerville"/>
                <a:cs typeface="Libre Baskerville"/>
                <a:sym typeface="Libre Baskerville"/>
              </a:rPr>
              <a:t>Food</a:t>
            </a:r>
            <a:endParaRPr/>
          </a:p>
          <a:p>
            <a:pPr marL="285750" marR="0" lvl="0" indent="-285750" algn="l" rtl="0">
              <a:spcBef>
                <a:spcPts val="0"/>
              </a:spcBef>
              <a:spcAft>
                <a:spcPts val="0"/>
              </a:spcAft>
              <a:buClr>
                <a:schemeClr val="dk1"/>
              </a:buClr>
              <a:buSzPts val="1800"/>
              <a:buFont typeface="Libre Baskerville"/>
              <a:buChar char="-"/>
            </a:pPr>
            <a:r>
              <a:rPr lang="en-US" sz="1800">
                <a:solidFill>
                  <a:schemeClr val="dk1"/>
                </a:solidFill>
                <a:latin typeface="Libre Baskerville"/>
                <a:ea typeface="Libre Baskerville"/>
                <a:cs typeface="Libre Baskerville"/>
                <a:sym typeface="Libre Baskerville"/>
              </a:rPr>
              <a:t>Transportation</a:t>
            </a:r>
            <a:endParaRPr/>
          </a:p>
          <a:p>
            <a:pPr marL="285750" marR="0" lvl="0" indent="-285750" algn="l" rtl="0">
              <a:spcBef>
                <a:spcPts val="0"/>
              </a:spcBef>
              <a:spcAft>
                <a:spcPts val="0"/>
              </a:spcAft>
              <a:buClr>
                <a:schemeClr val="dk1"/>
              </a:buClr>
              <a:buSzPts val="1800"/>
              <a:buFont typeface="Libre Baskerville"/>
              <a:buChar char="-"/>
            </a:pPr>
            <a:r>
              <a:rPr lang="en-US" sz="1800">
                <a:solidFill>
                  <a:schemeClr val="dk1"/>
                </a:solidFill>
                <a:latin typeface="Libre Baskerville"/>
                <a:ea typeface="Libre Baskerville"/>
                <a:cs typeface="Libre Baskerville"/>
                <a:sym typeface="Libre Baskerville"/>
              </a:rPr>
              <a:t>Clothing</a:t>
            </a:r>
            <a:endParaRPr/>
          </a:p>
          <a:p>
            <a:pPr marL="285750" marR="0" lvl="0" indent="-285750" algn="l" rtl="0">
              <a:spcBef>
                <a:spcPts val="0"/>
              </a:spcBef>
              <a:spcAft>
                <a:spcPts val="0"/>
              </a:spcAft>
              <a:buClr>
                <a:schemeClr val="dk1"/>
              </a:buClr>
              <a:buSzPts val="1800"/>
              <a:buFont typeface="Libre Baskerville"/>
              <a:buChar char="-"/>
            </a:pPr>
            <a:r>
              <a:rPr lang="en-US" sz="1800">
                <a:solidFill>
                  <a:schemeClr val="dk1"/>
                </a:solidFill>
                <a:latin typeface="Libre Baskerville"/>
                <a:ea typeface="Libre Baskerville"/>
                <a:cs typeface="Libre Baskerville"/>
                <a:sym typeface="Libre Baskerville"/>
              </a:rPr>
              <a:t>( </a:t>
            </a:r>
            <a:r>
              <a:rPr lang="en-US" sz="1800" i="1">
                <a:solidFill>
                  <a:schemeClr val="dk1"/>
                </a:solidFill>
                <a:latin typeface="Libre Baskerville"/>
                <a:ea typeface="Libre Baskerville"/>
                <a:cs typeface="Libre Baskerville"/>
                <a:sym typeface="Libre Baskerville"/>
              </a:rPr>
              <a:t>Compensating for inflation </a:t>
            </a:r>
            <a:r>
              <a:rPr lang="en-US" sz="1800">
                <a:solidFill>
                  <a:schemeClr val="dk1"/>
                </a:solidFill>
                <a:latin typeface="Libre Baskerville"/>
                <a:ea typeface="Libre Baskerville"/>
                <a:cs typeface="Libre Baskerville"/>
                <a:sym typeface="Libre Baskerville"/>
              </a:rPr>
              <a:t>)</a:t>
            </a:r>
            <a:endParaRPr sz="1800" i="1">
              <a:solidFill>
                <a:schemeClr val="dk1"/>
              </a:solidFill>
              <a:latin typeface="Libre Baskerville"/>
              <a:ea typeface="Libre Baskerville"/>
              <a:cs typeface="Libre Baskerville"/>
              <a:sym typeface="Libre Baskerville"/>
            </a:endParaRPr>
          </a:p>
        </p:txBody>
      </p:sp>
      <p:sp>
        <p:nvSpPr>
          <p:cNvPr id="179" name="Google Shape;179;p19"/>
          <p:cNvSpPr txBox="1"/>
          <p:nvPr/>
        </p:nvSpPr>
        <p:spPr>
          <a:xfrm>
            <a:off x="6611823" y="4115258"/>
            <a:ext cx="3993502" cy="20313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dk1"/>
                </a:solidFill>
                <a:latin typeface="Libre Baskerville"/>
                <a:ea typeface="Libre Baskerville"/>
                <a:cs typeface="Libre Baskerville"/>
                <a:sym typeface="Libre Baskerville"/>
              </a:rPr>
              <a:t>The Amounted Needed to Cover Your Lifestyle Desires:</a:t>
            </a:r>
            <a:endParaRPr/>
          </a:p>
          <a:p>
            <a:pPr marL="285750" marR="0" lvl="0" indent="-285750" algn="l" rtl="0">
              <a:spcBef>
                <a:spcPts val="0"/>
              </a:spcBef>
              <a:spcAft>
                <a:spcPts val="0"/>
              </a:spcAft>
              <a:buClr>
                <a:schemeClr val="dk1"/>
              </a:buClr>
              <a:buSzPts val="1800"/>
              <a:buFont typeface="Libre Baskerville"/>
              <a:buChar char="-"/>
            </a:pPr>
            <a:r>
              <a:rPr lang="en-US" sz="1800">
                <a:solidFill>
                  <a:schemeClr val="dk1"/>
                </a:solidFill>
                <a:latin typeface="Libre Baskerville"/>
                <a:ea typeface="Libre Baskerville"/>
                <a:cs typeface="Libre Baskerville"/>
                <a:sym typeface="Libre Baskerville"/>
              </a:rPr>
              <a:t>Travel</a:t>
            </a:r>
            <a:endParaRPr/>
          </a:p>
          <a:p>
            <a:pPr marL="285750" marR="0" lvl="0" indent="-285750" algn="l" rtl="0">
              <a:spcBef>
                <a:spcPts val="0"/>
              </a:spcBef>
              <a:spcAft>
                <a:spcPts val="0"/>
              </a:spcAft>
              <a:buClr>
                <a:schemeClr val="dk1"/>
              </a:buClr>
              <a:buSzPts val="1800"/>
              <a:buFont typeface="Libre Baskerville"/>
              <a:buChar char="-"/>
            </a:pPr>
            <a:r>
              <a:rPr lang="en-US" sz="1800">
                <a:solidFill>
                  <a:schemeClr val="dk1"/>
                </a:solidFill>
                <a:latin typeface="Libre Baskerville"/>
                <a:ea typeface="Libre Baskerville"/>
                <a:cs typeface="Libre Baskerville"/>
                <a:sym typeface="Libre Baskerville"/>
              </a:rPr>
              <a:t>Eating out</a:t>
            </a:r>
            <a:endParaRPr/>
          </a:p>
          <a:p>
            <a:pPr marL="285750" marR="0" lvl="0" indent="-285750" algn="l" rtl="0">
              <a:spcBef>
                <a:spcPts val="0"/>
              </a:spcBef>
              <a:spcAft>
                <a:spcPts val="0"/>
              </a:spcAft>
              <a:buClr>
                <a:schemeClr val="dk1"/>
              </a:buClr>
              <a:buSzPts val="1800"/>
              <a:buFont typeface="Libre Baskerville"/>
              <a:buChar char="-"/>
            </a:pPr>
            <a:r>
              <a:rPr lang="en-US" sz="1800">
                <a:solidFill>
                  <a:schemeClr val="dk1"/>
                </a:solidFill>
                <a:latin typeface="Libre Baskerville"/>
                <a:ea typeface="Libre Baskerville"/>
                <a:cs typeface="Libre Baskerville"/>
                <a:sym typeface="Libre Baskerville"/>
              </a:rPr>
              <a:t>Golfing</a:t>
            </a:r>
            <a:endParaRPr/>
          </a:p>
          <a:p>
            <a:pPr marL="285750" marR="0" lvl="0" indent="-285750" algn="l" rtl="0">
              <a:spcBef>
                <a:spcPts val="0"/>
              </a:spcBef>
              <a:spcAft>
                <a:spcPts val="0"/>
              </a:spcAft>
              <a:buClr>
                <a:schemeClr val="dk1"/>
              </a:buClr>
              <a:buSzPts val="1800"/>
              <a:buFont typeface="Libre Baskerville"/>
              <a:buChar char="-"/>
            </a:pPr>
            <a:r>
              <a:rPr lang="en-US" sz="1800">
                <a:solidFill>
                  <a:schemeClr val="dk1"/>
                </a:solidFill>
                <a:latin typeface="Libre Baskerville"/>
                <a:ea typeface="Libre Baskerville"/>
                <a:cs typeface="Libre Baskerville"/>
                <a:sym typeface="Libre Baskerville"/>
              </a:rPr>
              <a:t>Spa</a:t>
            </a:r>
            <a:endParaRPr/>
          </a:p>
          <a:p>
            <a:pPr marL="285750" marR="0" lvl="0" indent="-285750" algn="l" rtl="0">
              <a:spcBef>
                <a:spcPts val="0"/>
              </a:spcBef>
              <a:spcAft>
                <a:spcPts val="0"/>
              </a:spcAft>
              <a:buClr>
                <a:schemeClr val="dk1"/>
              </a:buClr>
              <a:buSzPts val="1800"/>
              <a:buFont typeface="Libre Baskerville"/>
              <a:buChar char="-"/>
            </a:pPr>
            <a:r>
              <a:rPr lang="en-US" sz="1800">
                <a:solidFill>
                  <a:schemeClr val="dk1"/>
                </a:solidFill>
                <a:latin typeface="Libre Baskerville"/>
                <a:ea typeface="Libre Baskerville"/>
                <a:cs typeface="Libre Baskerville"/>
                <a:sym typeface="Libre Baskerville"/>
              </a:rPr>
              <a:t>Giving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6C4A7"/>
        </a:solidFill>
        <a:effectLst/>
      </p:bgPr>
    </p:bg>
    <p:spTree>
      <p:nvGrpSpPr>
        <p:cNvPr id="1" name="Shape 183"/>
        <p:cNvGrpSpPr/>
        <p:nvPr/>
      </p:nvGrpSpPr>
      <p:grpSpPr>
        <a:xfrm>
          <a:off x="0" y="0"/>
          <a:ext cx="0" cy="0"/>
          <a:chOff x="0" y="0"/>
          <a:chExt cx="0" cy="0"/>
        </a:xfrm>
      </p:grpSpPr>
      <p:sp>
        <p:nvSpPr>
          <p:cNvPr id="184" name="Google Shape;184;p20"/>
          <p:cNvSpPr txBox="1">
            <a:spLocks noGrp="1"/>
          </p:cNvSpPr>
          <p:nvPr>
            <p:ph type="title"/>
          </p:nvPr>
        </p:nvSpPr>
        <p:spPr>
          <a:xfrm>
            <a:off x="1841500" y="195262"/>
            <a:ext cx="8940800" cy="62134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4E79"/>
              </a:buClr>
              <a:buSzPts val="4800"/>
              <a:buFont typeface="Arial Black"/>
              <a:buNone/>
            </a:pPr>
            <a:r>
              <a:rPr lang="en-US" sz="4800">
                <a:solidFill>
                  <a:srgbClr val="1F4E79"/>
                </a:solidFill>
                <a:latin typeface="Arial Black"/>
                <a:ea typeface="Arial Black"/>
                <a:cs typeface="Arial Black"/>
                <a:sym typeface="Arial Black"/>
              </a:rPr>
              <a:t>“Securing a base level of </a:t>
            </a:r>
            <a:r>
              <a:rPr lang="en-US" sz="4800">
                <a:solidFill>
                  <a:schemeClr val="lt1"/>
                </a:solidFill>
                <a:latin typeface="Arial Black"/>
                <a:ea typeface="Arial Black"/>
                <a:cs typeface="Arial Black"/>
                <a:sym typeface="Arial Black"/>
              </a:rPr>
              <a:t>lifetime income </a:t>
            </a:r>
            <a:r>
              <a:rPr lang="en-US" sz="4800">
                <a:solidFill>
                  <a:srgbClr val="1F4E79"/>
                </a:solidFill>
                <a:latin typeface="Arial Black"/>
                <a:ea typeface="Arial Black"/>
                <a:cs typeface="Arial Black"/>
                <a:sym typeface="Arial Black"/>
              </a:rPr>
              <a:t>should be every retiree’s priority – at least if they want to live </a:t>
            </a:r>
            <a:r>
              <a:rPr lang="en-US" sz="4800">
                <a:solidFill>
                  <a:schemeClr val="lt1"/>
                </a:solidFill>
                <a:latin typeface="Arial Black"/>
                <a:ea typeface="Arial Black"/>
                <a:cs typeface="Arial Black"/>
                <a:sym typeface="Arial Black"/>
              </a:rPr>
              <a:t>happily ever after</a:t>
            </a:r>
            <a:r>
              <a:rPr lang="en-US" sz="4800">
                <a:solidFill>
                  <a:srgbClr val="1F4E79"/>
                </a:solidFill>
                <a:latin typeface="Arial Black"/>
                <a:ea typeface="Arial Black"/>
                <a:cs typeface="Arial Black"/>
                <a:sym typeface="Arial Black"/>
              </a:rPr>
              <a:t>…”</a:t>
            </a:r>
            <a:endParaRPr/>
          </a:p>
        </p:txBody>
      </p:sp>
      <p:cxnSp>
        <p:nvCxnSpPr>
          <p:cNvPr id="185" name="Google Shape;185;p20"/>
          <p:cNvCxnSpPr/>
          <p:nvPr/>
        </p:nvCxnSpPr>
        <p:spPr>
          <a:xfrm rot="10800000">
            <a:off x="0" y="3302000"/>
            <a:ext cx="1384300" cy="0"/>
          </a:xfrm>
          <a:prstGeom prst="straightConnector1">
            <a:avLst/>
          </a:prstGeom>
          <a:noFill/>
          <a:ln w="19050" cap="flat" cmpd="sng">
            <a:solidFill>
              <a:schemeClr val="lt1"/>
            </a:solidFill>
            <a:prstDash val="solid"/>
            <a:miter lim="800000"/>
            <a:headEnd type="none" w="sm" len="sm"/>
            <a:tailEnd type="none" w="sm" len="sm"/>
          </a:ln>
        </p:spPr>
      </p:cxnSp>
      <p:cxnSp>
        <p:nvCxnSpPr>
          <p:cNvPr id="186" name="Google Shape;186;p20"/>
          <p:cNvCxnSpPr/>
          <p:nvPr/>
        </p:nvCxnSpPr>
        <p:spPr>
          <a:xfrm rot="10800000">
            <a:off x="10871200" y="3302000"/>
            <a:ext cx="1346200" cy="0"/>
          </a:xfrm>
          <a:prstGeom prst="straightConnector1">
            <a:avLst/>
          </a:prstGeom>
          <a:noFill/>
          <a:ln w="19050" cap="flat" cmpd="sng">
            <a:solidFill>
              <a:schemeClr val="lt1"/>
            </a:solidFill>
            <a:prstDash val="solid"/>
            <a:miter lim="800000"/>
            <a:headEnd type="none" w="sm" len="sm"/>
            <a:tailEnd type="none" w="sm" len="sm"/>
          </a:ln>
        </p:spPr>
      </p:cxnSp>
      <p:sp>
        <p:nvSpPr>
          <p:cNvPr id="187" name="Google Shape;187;p20"/>
          <p:cNvSpPr txBox="1"/>
          <p:nvPr/>
        </p:nvSpPr>
        <p:spPr>
          <a:xfrm>
            <a:off x="1625600" y="6213475"/>
            <a:ext cx="8813800"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TIME Magazine, “Lifetime Income Stream Key to Retirement Happiness,” July 2012</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1"/>
          <p:cNvSpPr/>
          <p:nvPr/>
        </p:nvSpPr>
        <p:spPr>
          <a:xfrm>
            <a:off x="0" y="292262"/>
            <a:ext cx="12192000" cy="1530982"/>
          </a:xfrm>
          <a:prstGeom prst="rect">
            <a:avLst/>
          </a:prstGeom>
          <a:solidFill>
            <a:srgbClr val="13315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3" name="Google Shape;193;p21"/>
          <p:cNvSpPr txBox="1">
            <a:spLocks noGrp="1"/>
          </p:cNvSpPr>
          <p:nvPr>
            <p:ph type="title"/>
          </p:nvPr>
        </p:nvSpPr>
        <p:spPr>
          <a:xfrm>
            <a:off x="1429966" y="455465"/>
            <a:ext cx="1079932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Black"/>
              <a:buNone/>
            </a:pPr>
            <a:r>
              <a:rPr lang="en-US">
                <a:latin typeface="Arial Black"/>
                <a:ea typeface="Arial Black"/>
                <a:cs typeface="Arial Black"/>
                <a:sym typeface="Arial Black"/>
              </a:rPr>
              <a:t>        </a:t>
            </a:r>
            <a:r>
              <a:rPr lang="en-US">
                <a:solidFill>
                  <a:schemeClr val="lt1"/>
                </a:solidFill>
                <a:latin typeface="Arial Black"/>
                <a:ea typeface="Arial Black"/>
                <a:cs typeface="Arial Black"/>
                <a:sym typeface="Arial Black"/>
              </a:rPr>
              <a:t>Maximize Retirement Income</a:t>
            </a:r>
            <a:endParaRPr/>
          </a:p>
        </p:txBody>
      </p:sp>
      <p:pic>
        <p:nvPicPr>
          <p:cNvPr id="194" name="Google Shape;194;p21" descr="Map with pin"/>
          <p:cNvPicPr preferRelativeResize="0">
            <a:picLocks noGrp="1"/>
          </p:cNvPicPr>
          <p:nvPr>
            <p:ph type="body" idx="1"/>
          </p:nvPr>
        </p:nvPicPr>
        <p:blipFill rotWithShape="1">
          <a:blip r:embed="rId3">
            <a:alphaModFix/>
          </a:blip>
          <a:srcRect/>
          <a:stretch/>
        </p:blipFill>
        <p:spPr>
          <a:xfrm>
            <a:off x="469900" y="537151"/>
            <a:ext cx="914400" cy="914400"/>
          </a:xfrm>
          <a:prstGeom prst="rect">
            <a:avLst/>
          </a:prstGeom>
          <a:noFill/>
          <a:ln>
            <a:noFill/>
          </a:ln>
        </p:spPr>
      </p:pic>
      <p:sp>
        <p:nvSpPr>
          <p:cNvPr id="195" name="Google Shape;195;p21"/>
          <p:cNvSpPr txBox="1"/>
          <p:nvPr/>
        </p:nvSpPr>
        <p:spPr>
          <a:xfrm>
            <a:off x="1429966" y="334478"/>
            <a:ext cx="3176082" cy="14465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800">
                <a:solidFill>
                  <a:srgbClr val="D1D3A1"/>
                </a:solidFill>
                <a:latin typeface="Libre Baskerville"/>
                <a:ea typeface="Libre Baskerville"/>
                <a:cs typeface="Libre Baskerville"/>
                <a:sym typeface="Libre Baskerville"/>
              </a:rPr>
              <a:t>1 |</a:t>
            </a:r>
            <a:endParaRPr/>
          </a:p>
        </p:txBody>
      </p:sp>
      <p:sp>
        <p:nvSpPr>
          <p:cNvPr id="196" name="Google Shape;196;p21"/>
          <p:cNvSpPr txBox="1"/>
          <p:nvPr/>
        </p:nvSpPr>
        <p:spPr>
          <a:xfrm>
            <a:off x="863600" y="2485357"/>
            <a:ext cx="10464800"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1F4E79"/>
                </a:solidFill>
                <a:latin typeface="Arial Black"/>
                <a:ea typeface="Arial Black"/>
                <a:cs typeface="Arial Black"/>
                <a:sym typeface="Arial Black"/>
              </a:rPr>
              <a:t>3 Types of Guaranteed Income:</a:t>
            </a:r>
            <a:endParaRPr/>
          </a:p>
        </p:txBody>
      </p:sp>
      <p:sp>
        <p:nvSpPr>
          <p:cNvPr id="197" name="Google Shape;197;p21"/>
          <p:cNvSpPr/>
          <p:nvPr/>
        </p:nvSpPr>
        <p:spPr>
          <a:xfrm>
            <a:off x="1542921" y="3732245"/>
            <a:ext cx="2431920" cy="2080726"/>
          </a:xfrm>
          <a:prstGeom prst="rect">
            <a:avLst/>
          </a:prstGeom>
          <a:solidFill>
            <a:srgbClr val="A8D08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8" name="Google Shape;198;p21"/>
          <p:cNvSpPr/>
          <p:nvPr/>
        </p:nvSpPr>
        <p:spPr>
          <a:xfrm>
            <a:off x="4880040" y="3732245"/>
            <a:ext cx="2431920" cy="2080726"/>
          </a:xfrm>
          <a:prstGeom prst="rect">
            <a:avLst/>
          </a:prstGeom>
          <a:solidFill>
            <a:srgbClr val="C4E0B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9" name="Google Shape;199;p21"/>
          <p:cNvSpPr/>
          <p:nvPr/>
        </p:nvSpPr>
        <p:spPr>
          <a:xfrm>
            <a:off x="8217159" y="3732245"/>
            <a:ext cx="2431920" cy="2080726"/>
          </a:xfrm>
          <a:prstGeom prst="rect">
            <a:avLst/>
          </a:prstGeom>
          <a:solidFill>
            <a:srgbClr val="A8D08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0" name="Google Shape;200;p21"/>
          <p:cNvSpPr txBox="1"/>
          <p:nvPr/>
        </p:nvSpPr>
        <p:spPr>
          <a:xfrm>
            <a:off x="1340109" y="4233999"/>
            <a:ext cx="2837543" cy="107721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chemeClr val="lt1"/>
                </a:solidFill>
                <a:latin typeface="Arial Black"/>
                <a:ea typeface="Arial Black"/>
                <a:cs typeface="Arial Black"/>
                <a:sym typeface="Arial Black"/>
              </a:rPr>
              <a:t>Social </a:t>
            </a:r>
            <a:endParaRPr/>
          </a:p>
          <a:p>
            <a:pPr marL="0" marR="0" lvl="0" indent="0" algn="ctr" rtl="0">
              <a:spcBef>
                <a:spcPts val="0"/>
              </a:spcBef>
              <a:spcAft>
                <a:spcPts val="0"/>
              </a:spcAft>
              <a:buNone/>
            </a:pPr>
            <a:r>
              <a:rPr lang="en-US" sz="3200" b="1">
                <a:solidFill>
                  <a:schemeClr val="lt1"/>
                </a:solidFill>
                <a:latin typeface="Arial Black"/>
                <a:ea typeface="Arial Black"/>
                <a:cs typeface="Arial Black"/>
                <a:sym typeface="Arial Black"/>
              </a:rPr>
              <a:t>Security</a:t>
            </a:r>
            <a:endParaRPr/>
          </a:p>
        </p:txBody>
      </p:sp>
      <p:sp>
        <p:nvSpPr>
          <p:cNvPr id="201" name="Google Shape;201;p21"/>
          <p:cNvSpPr txBox="1"/>
          <p:nvPr/>
        </p:nvSpPr>
        <p:spPr>
          <a:xfrm>
            <a:off x="4677228" y="4480220"/>
            <a:ext cx="2837543"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chemeClr val="lt1"/>
                </a:solidFill>
                <a:latin typeface="Arial Black"/>
                <a:ea typeface="Arial Black"/>
                <a:cs typeface="Arial Black"/>
                <a:sym typeface="Arial Black"/>
              </a:rPr>
              <a:t>Pension</a:t>
            </a:r>
            <a:endParaRPr/>
          </a:p>
        </p:txBody>
      </p:sp>
      <p:sp>
        <p:nvSpPr>
          <p:cNvPr id="202" name="Google Shape;202;p21"/>
          <p:cNvSpPr txBox="1"/>
          <p:nvPr/>
        </p:nvSpPr>
        <p:spPr>
          <a:xfrm>
            <a:off x="8014347" y="4233998"/>
            <a:ext cx="2837543" cy="107721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chemeClr val="lt1"/>
                </a:solidFill>
                <a:latin typeface="Arial Black"/>
                <a:ea typeface="Arial Black"/>
                <a:cs typeface="Arial Black"/>
                <a:sym typeface="Arial Black"/>
              </a:rPr>
              <a:t>Income</a:t>
            </a:r>
            <a:endParaRPr/>
          </a:p>
          <a:p>
            <a:pPr marL="0" marR="0" lvl="0" indent="0" algn="ctr" rtl="0">
              <a:spcBef>
                <a:spcPts val="0"/>
              </a:spcBef>
              <a:spcAft>
                <a:spcPts val="0"/>
              </a:spcAft>
              <a:buNone/>
            </a:pPr>
            <a:r>
              <a:rPr lang="en-US" sz="3200" b="1">
                <a:solidFill>
                  <a:schemeClr val="lt1"/>
                </a:solidFill>
                <a:latin typeface="Arial Black"/>
                <a:ea typeface="Arial Black"/>
                <a:cs typeface="Arial Black"/>
                <a:sym typeface="Arial Black"/>
              </a:rPr>
              <a:t>Annuity</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TotalTime>
  <Words>1309</Words>
  <Application>Microsoft Office PowerPoint</Application>
  <PresentationFormat>Widescreen</PresentationFormat>
  <Paragraphs>217</Paragraphs>
  <Slides>36</Slides>
  <Notes>36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Calibri</vt:lpstr>
      <vt:lpstr>Arial Black</vt:lpstr>
      <vt:lpstr>Arial</vt:lpstr>
      <vt:lpstr>Libre Baskerville</vt:lpstr>
      <vt:lpstr>Office Theme</vt:lpstr>
      <vt:lpstr>Retirement  R  admap</vt:lpstr>
      <vt:lpstr>Retirement isn’t all about money…  But money is a tool that helps us live and give the way we want in retirement.</vt:lpstr>
      <vt:lpstr>What does your</vt:lpstr>
      <vt:lpstr>You need  a plan  for how to get there.</vt:lpstr>
      <vt:lpstr>Steps to take </vt:lpstr>
      <vt:lpstr>     Don’t Run Out of Gas…</vt:lpstr>
      <vt:lpstr>        Maximize Retirement Income</vt:lpstr>
      <vt:lpstr>“Securing a base level of lifetime income should be every retiree’s priority – at least if they want to live happily ever after…”</vt:lpstr>
      <vt:lpstr>        Maximize Retirement Income</vt:lpstr>
      <vt:lpstr>        Maximize Retirement Income</vt:lpstr>
      <vt:lpstr>        Maximize Retirement Income</vt:lpstr>
      <vt:lpstr>        Maximize Retirement Income</vt:lpstr>
      <vt:lpstr>        Maximize Retirement Income</vt:lpstr>
      <vt:lpstr>        Maximize Retirement Income</vt:lpstr>
      <vt:lpstr>Not all  annuities  are created  equal</vt:lpstr>
      <vt:lpstr>Retirement Checkpoint</vt:lpstr>
      <vt:lpstr>        Minimize Your Taxes</vt:lpstr>
      <vt:lpstr>        Minimize Your Taxes</vt:lpstr>
      <vt:lpstr>        Minimize Your Taxes</vt:lpstr>
      <vt:lpstr>In the future, do you think taxes will:      - Go up,   - Go down, or   - Remain the same?</vt:lpstr>
      <vt:lpstr>Retirement Checkpoint</vt:lpstr>
      <vt:lpstr>        Protect Your Investments</vt:lpstr>
      <vt:lpstr>“Market losses in the first 5 years of retirement could shorten your portfolio by 15 years”</vt:lpstr>
      <vt:lpstr>        Protect Your Investments</vt:lpstr>
      <vt:lpstr>        Protect Your Investments</vt:lpstr>
      <vt:lpstr>Are you risking more than you should based on your age? </vt:lpstr>
      <vt:lpstr>Retirement Checkpoint</vt:lpstr>
      <vt:lpstr>        Secure Long Term Care</vt:lpstr>
      <vt:lpstr>“6 out of 10 people 65 and older who file bankruptcy do so because they can’t afford to pay their enormous medical bills.”</vt:lpstr>
      <vt:lpstr>Retirement Checkpoint</vt:lpstr>
      <vt:lpstr>        Safeguard Your Legacy</vt:lpstr>
      <vt:lpstr>It’s better to have a plan for what you want than to have someone dictate what happens to your legacy.</vt:lpstr>
      <vt:lpstr>Retirement Checkpoint</vt:lpstr>
      <vt:lpstr>Would you  travel to  a new  destination without  directions? </vt:lpstr>
      <vt:lpstr>A qualified financial expert is like a GPS, navigating you along your journey to financial freedom..</vt:lpstr>
      <vt:lpstr>1. Book a phone call or virtual meeting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Retirement  R  admap</dc:title>
  <dc:creator>Sara</dc:creator>
  <cp:lastModifiedBy>Paul Halleck</cp:lastModifiedBy>
  <cp:revision>4</cp:revision>
  <dcterms:modified xsi:type="dcterms:W3CDTF">2021-01-08T15:06:44Z</dcterms:modified>
</cp:coreProperties>
</file>