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867" r:id="rId3"/>
    <p:sldId id="257" r:id="rId4"/>
    <p:sldId id="272" r:id="rId5"/>
    <p:sldId id="859" r:id="rId6"/>
    <p:sldId id="572" r:id="rId7"/>
    <p:sldId id="543" r:id="rId8"/>
    <p:sldId id="574" r:id="rId9"/>
    <p:sldId id="258" r:id="rId10"/>
    <p:sldId id="862" r:id="rId11"/>
    <p:sldId id="864" r:id="rId12"/>
    <p:sldId id="868" r:id="rId13"/>
    <p:sldId id="8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BFF"/>
    <a:srgbClr val="E9FFFE"/>
    <a:srgbClr val="89BBB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5859"/>
  </p:normalViewPr>
  <p:slideViewPr>
    <p:cSldViewPr snapToGrid="0">
      <p:cViewPr varScale="1">
        <p:scale>
          <a:sx n="90" d="100"/>
          <a:sy n="90" d="100"/>
        </p:scale>
        <p:origin x="232" y="68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06C09-8262-EF28-40F7-E8F3124CBF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0C85B6F-A543-4330-E5CB-1E4B6CE2289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8C9A3E0-D332-8980-52FB-E83FBA8487F4}"/>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5" name="Footer Placeholder 4">
            <a:extLst>
              <a:ext uri="{FF2B5EF4-FFF2-40B4-BE49-F238E27FC236}">
                <a16:creationId xmlns:a16="http://schemas.microsoft.com/office/drawing/2014/main" id="{9380FD41-056E-437C-AF96-D7A7D7D970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F92E86-1345-3DC2-9820-E2FD376990B8}"/>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3151056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ADAC9-DC7E-939C-C228-691D8E35B7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2714736-AC94-2632-78D9-71EF45CCDB9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47141C-18F2-5CBA-3101-70BDF7662D8B}"/>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5" name="Footer Placeholder 4">
            <a:extLst>
              <a:ext uri="{FF2B5EF4-FFF2-40B4-BE49-F238E27FC236}">
                <a16:creationId xmlns:a16="http://schemas.microsoft.com/office/drawing/2014/main" id="{6B9BEEFD-4F82-521F-370A-6BB9769AB4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5A9AFE-D4F2-02CF-8054-3F54497670F9}"/>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31392046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16533A3-B4DA-BE31-30A1-76F7E3E2A79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C027022-9260-E5B2-3590-4885CF7A156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C673C2-C2B7-D4E3-467E-5BCAD906FB18}"/>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5" name="Footer Placeholder 4">
            <a:extLst>
              <a:ext uri="{FF2B5EF4-FFF2-40B4-BE49-F238E27FC236}">
                <a16:creationId xmlns:a16="http://schemas.microsoft.com/office/drawing/2014/main" id="{40AB30A2-3F51-3ACF-71E7-16D607BAEC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594287-855F-FBD7-66BB-2214F6BCEE9C}"/>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4063806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21F07-0D51-5997-8510-17B6595614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524E7A-FCC6-095B-AB06-650FA08955C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324F18-EE7F-91D5-B893-6F73687272E3}"/>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5" name="Footer Placeholder 4">
            <a:extLst>
              <a:ext uri="{FF2B5EF4-FFF2-40B4-BE49-F238E27FC236}">
                <a16:creationId xmlns:a16="http://schemas.microsoft.com/office/drawing/2014/main" id="{55552CD9-8DE4-EAC6-AF28-921506E796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5F6886-5A33-0B74-1CD6-84C98B698CC5}"/>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11005763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0DF4C-BC43-22A7-7492-C6292BCD8B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7CB26C-986D-3EE9-0FD6-E4140800E2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8BF2BA7-D8B3-D816-5D2E-FC4761EF6B55}"/>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5" name="Footer Placeholder 4">
            <a:extLst>
              <a:ext uri="{FF2B5EF4-FFF2-40B4-BE49-F238E27FC236}">
                <a16:creationId xmlns:a16="http://schemas.microsoft.com/office/drawing/2014/main" id="{686BA201-5CBA-C1A5-FE17-DE88157734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6E13AC-CCB4-C52E-35EC-0793175CFAB1}"/>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36302579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4EC03-AE96-E540-8D65-701163B15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8D20F6-5528-70D2-EA53-C83A1590FB6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36CD36-0506-32F7-6749-890C1F9B03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DE4D8B5-2677-4307-1789-F835AD52949E}"/>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6" name="Footer Placeholder 5">
            <a:extLst>
              <a:ext uri="{FF2B5EF4-FFF2-40B4-BE49-F238E27FC236}">
                <a16:creationId xmlns:a16="http://schemas.microsoft.com/office/drawing/2014/main" id="{8C204955-D625-5E54-1189-931806B6C3C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B915639-CF3E-B954-4F56-201CB52A6FD4}"/>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949418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2B4E7-F3B7-0807-D1F8-A508D8ABF5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762A36D-40E1-82D9-8993-D75CAD2CBEF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9DC4DDD-5553-0B22-A7CC-7EB0FF4B43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0B3F2C-7E88-CA01-17D8-87B875CC37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1C0D45-DED4-7D5B-FE47-23138644F28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8D8297F-5481-2A6C-57AE-96D31375B491}"/>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8" name="Footer Placeholder 7">
            <a:extLst>
              <a:ext uri="{FF2B5EF4-FFF2-40B4-BE49-F238E27FC236}">
                <a16:creationId xmlns:a16="http://schemas.microsoft.com/office/drawing/2014/main" id="{C9D75BE8-66C9-7091-00CF-31A1EA13851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77FE22E-A256-F064-C872-EAB1397AD0C5}"/>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1157668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31A18-3E5D-E375-82A6-AD7C29F3281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F55161-B227-9DDA-4E81-C356CA3F0DEB}"/>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4" name="Footer Placeholder 3">
            <a:extLst>
              <a:ext uri="{FF2B5EF4-FFF2-40B4-BE49-F238E27FC236}">
                <a16:creationId xmlns:a16="http://schemas.microsoft.com/office/drawing/2014/main" id="{0C74B67A-E693-A160-CB23-B5224977BD5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19D10C5-CB4F-B90E-3579-D1A93350C062}"/>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3599596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A86C2CE-2F42-EA56-B29A-78D9C27DEA3F}"/>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3" name="Footer Placeholder 2">
            <a:extLst>
              <a:ext uri="{FF2B5EF4-FFF2-40B4-BE49-F238E27FC236}">
                <a16:creationId xmlns:a16="http://schemas.microsoft.com/office/drawing/2014/main" id="{52B82623-1DA7-7139-B553-CD2E5415E4E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CEF4099-C63F-84C0-EF83-B794E855124C}"/>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2954933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8C9E5-9465-BC2F-2581-F53C3576B4B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19DFAF1-EDDB-89CD-DB54-452B42032E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3AADA0C-E0D2-E80C-FFA1-DFB46C6798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2CA7D-B0DC-2150-67BD-3A572796FB23}"/>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6" name="Footer Placeholder 5">
            <a:extLst>
              <a:ext uri="{FF2B5EF4-FFF2-40B4-BE49-F238E27FC236}">
                <a16:creationId xmlns:a16="http://schemas.microsoft.com/office/drawing/2014/main" id="{789BEF0B-81D6-E05C-413F-211A4B47DE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B129F-1B04-85A8-15E9-5D1793B1754A}"/>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235476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E452C-125F-B1BD-7A96-DF736395F33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A75170-0E09-16FC-6B36-F48247BABCD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C9B5F94-3A69-0BFA-BD95-8ED6E63F8A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DCA58-73F8-70B9-C8CC-7F70EF25B3EB}"/>
              </a:ext>
            </a:extLst>
          </p:cNvPr>
          <p:cNvSpPr>
            <a:spLocks noGrp="1"/>
          </p:cNvSpPr>
          <p:nvPr>
            <p:ph type="dt" sz="half" idx="10"/>
          </p:nvPr>
        </p:nvSpPr>
        <p:spPr/>
        <p:txBody>
          <a:bodyPr/>
          <a:lstStyle/>
          <a:p>
            <a:fld id="{5783B195-009B-824C-9661-8337D35E62DF}" type="datetimeFigureOut">
              <a:rPr lang="en-US" smtClean="0"/>
              <a:t>7/18/22</a:t>
            </a:fld>
            <a:endParaRPr lang="en-US"/>
          </a:p>
        </p:txBody>
      </p:sp>
      <p:sp>
        <p:nvSpPr>
          <p:cNvPr id="6" name="Footer Placeholder 5">
            <a:extLst>
              <a:ext uri="{FF2B5EF4-FFF2-40B4-BE49-F238E27FC236}">
                <a16:creationId xmlns:a16="http://schemas.microsoft.com/office/drawing/2014/main" id="{8CF6DDF7-89D0-43BC-C1A1-3856B8B5617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225344-522F-09B3-91C7-0EB25C91F81D}"/>
              </a:ext>
            </a:extLst>
          </p:cNvPr>
          <p:cNvSpPr>
            <a:spLocks noGrp="1"/>
          </p:cNvSpPr>
          <p:nvPr>
            <p:ph type="sldNum" sz="quarter" idx="12"/>
          </p:nvPr>
        </p:nvSpPr>
        <p:spPr/>
        <p:txBody>
          <a:bodyPr/>
          <a:lstStyle/>
          <a:p>
            <a:fld id="{81C9722E-41EB-B843-9E98-03E567902552}" type="slidenum">
              <a:rPr lang="en-US" smtClean="0"/>
              <a:t>‹#›</a:t>
            </a:fld>
            <a:endParaRPr lang="en-US"/>
          </a:p>
        </p:txBody>
      </p:sp>
    </p:spTree>
    <p:extLst>
      <p:ext uri="{BB962C8B-B14F-4D97-AF65-F5344CB8AC3E}">
        <p14:creationId xmlns:p14="http://schemas.microsoft.com/office/powerpoint/2010/main" val="2924851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42F080-8F11-4342-FFF0-D7F839E8BD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EED319-B2E6-7C6D-865C-10719BE57BC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BB4BB7-4DE5-C009-2E31-EA5A10C61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83B195-009B-824C-9661-8337D35E62DF}" type="datetimeFigureOut">
              <a:rPr lang="en-US" smtClean="0"/>
              <a:t>7/18/22</a:t>
            </a:fld>
            <a:endParaRPr lang="en-US"/>
          </a:p>
        </p:txBody>
      </p:sp>
      <p:sp>
        <p:nvSpPr>
          <p:cNvPr id="5" name="Footer Placeholder 4">
            <a:extLst>
              <a:ext uri="{FF2B5EF4-FFF2-40B4-BE49-F238E27FC236}">
                <a16:creationId xmlns:a16="http://schemas.microsoft.com/office/drawing/2014/main" id="{E7D6C01B-A5DF-FD2B-15BB-9F20B20311D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0BEFF25-6270-BF17-C0CF-692981FD630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C9722E-41EB-B843-9E98-03E567902552}" type="slidenum">
              <a:rPr lang="en-US" smtClean="0"/>
              <a:t>‹#›</a:t>
            </a:fld>
            <a:endParaRPr lang="en-US"/>
          </a:p>
        </p:txBody>
      </p:sp>
    </p:spTree>
    <p:extLst>
      <p:ext uri="{BB962C8B-B14F-4D97-AF65-F5344CB8AC3E}">
        <p14:creationId xmlns:p14="http://schemas.microsoft.com/office/powerpoint/2010/main" val="3553889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9.png"/><Relationship Id="rId5" Type="http://schemas.microsoft.com/office/2007/relationships/hdphoto" Target="../media/hdphoto2.wdp"/><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16.sv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5AD71-6608-9078-BEDE-96AD2964A21B}"/>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694E1A7E-EAD1-30CF-BCAB-F762D17818EA}"/>
              </a:ext>
            </a:extLst>
          </p:cNvPr>
          <p:cNvSpPr>
            <a:spLocks noGrp="1"/>
          </p:cNvSpPr>
          <p:nvPr>
            <p:ph type="subTitle" idx="1"/>
          </p:nvPr>
        </p:nvSpPr>
        <p:spPr/>
        <p:txBody>
          <a:bodyPr/>
          <a:lstStyle/>
          <a:p>
            <a:endParaRPr lang="en-US"/>
          </a:p>
        </p:txBody>
      </p:sp>
      <p:pic>
        <p:nvPicPr>
          <p:cNvPr id="5" name="Picture 4" descr="Text&#10;&#10;Description automatically generated">
            <a:extLst>
              <a:ext uri="{FF2B5EF4-FFF2-40B4-BE49-F238E27FC236}">
                <a16:creationId xmlns:a16="http://schemas.microsoft.com/office/drawing/2014/main" id="{C986A064-4560-CE74-1DD0-5A84DFD68C3F}"/>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118706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al user interface&#10;&#10;Description automatically generated with medium confidence">
            <a:extLst>
              <a:ext uri="{FF2B5EF4-FFF2-40B4-BE49-F238E27FC236}">
                <a16:creationId xmlns:a16="http://schemas.microsoft.com/office/drawing/2014/main" id="{17B9DF70-B248-22B5-298E-40533B5673EF}"/>
              </a:ext>
            </a:extLst>
          </p:cNvPr>
          <p:cNvPicPr>
            <a:picLocks noChangeAspect="1"/>
          </p:cNvPicPr>
          <p:nvPr/>
        </p:nvPicPr>
        <p:blipFill>
          <a:blip r:embed="rId2"/>
          <a:stretch>
            <a:fillRect/>
          </a:stretch>
        </p:blipFill>
        <p:spPr>
          <a:xfrm>
            <a:off x="0" y="0"/>
            <a:ext cx="5887844" cy="6858000"/>
          </a:xfrm>
          <a:prstGeom prst="rect">
            <a:avLst/>
          </a:prstGeom>
        </p:spPr>
      </p:pic>
      <p:pic>
        <p:nvPicPr>
          <p:cNvPr id="5" name="Picture 4" descr="Table&#10;&#10;Description automatically generated">
            <a:extLst>
              <a:ext uri="{FF2B5EF4-FFF2-40B4-BE49-F238E27FC236}">
                <a16:creationId xmlns:a16="http://schemas.microsoft.com/office/drawing/2014/main" id="{F5EA861C-2C88-F5A2-406C-349B0F96CCF5}"/>
              </a:ext>
            </a:extLst>
          </p:cNvPr>
          <p:cNvPicPr>
            <a:picLocks noChangeAspect="1"/>
          </p:cNvPicPr>
          <p:nvPr/>
        </p:nvPicPr>
        <p:blipFill>
          <a:blip r:embed="rId3"/>
          <a:stretch>
            <a:fillRect/>
          </a:stretch>
        </p:blipFill>
        <p:spPr>
          <a:xfrm>
            <a:off x="5588000" y="0"/>
            <a:ext cx="6604000" cy="6858000"/>
          </a:xfrm>
          <a:prstGeom prst="rect">
            <a:avLst/>
          </a:prstGeom>
        </p:spPr>
      </p:pic>
    </p:spTree>
    <p:extLst>
      <p:ext uri="{BB962C8B-B14F-4D97-AF65-F5344CB8AC3E}">
        <p14:creationId xmlns:p14="http://schemas.microsoft.com/office/powerpoint/2010/main" val="10217852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able&#10;&#10;Description automatically generated with low confidence">
            <a:extLst>
              <a:ext uri="{FF2B5EF4-FFF2-40B4-BE49-F238E27FC236}">
                <a16:creationId xmlns:a16="http://schemas.microsoft.com/office/drawing/2014/main" id="{C12512DC-2737-7A80-5F7A-F14D0A34790A}"/>
              </a:ext>
            </a:extLst>
          </p:cNvPr>
          <p:cNvPicPr>
            <a:picLocks noGrp="1" noChangeAspect="1"/>
          </p:cNvPicPr>
          <p:nvPr>
            <p:ph idx="1"/>
          </p:nvPr>
        </p:nvPicPr>
        <p:blipFill>
          <a:blip r:embed="rId2"/>
          <a:stretch>
            <a:fillRect/>
          </a:stretch>
        </p:blipFill>
        <p:spPr>
          <a:xfrm>
            <a:off x="2185276" y="0"/>
            <a:ext cx="7821448" cy="6871911"/>
          </a:xfrm>
        </p:spPr>
      </p:pic>
    </p:spTree>
    <p:extLst>
      <p:ext uri="{BB962C8B-B14F-4D97-AF65-F5344CB8AC3E}">
        <p14:creationId xmlns:p14="http://schemas.microsoft.com/office/powerpoint/2010/main" val="22034517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DD675614-82A0-5489-9397-A6429A8EB360}"/>
              </a:ext>
            </a:extLst>
          </p:cNvPr>
          <p:cNvPicPr>
            <a:picLocks noGrp="1" noChangeAspect="1"/>
          </p:cNvPicPr>
          <p:nvPr>
            <p:ph idx="1"/>
          </p:nvPr>
        </p:nvPicPr>
        <p:blipFill>
          <a:blip r:embed="rId2"/>
          <a:stretch>
            <a:fillRect/>
          </a:stretch>
        </p:blipFill>
        <p:spPr>
          <a:xfrm>
            <a:off x="-100718" y="0"/>
            <a:ext cx="12292718" cy="6914654"/>
          </a:xfrm>
        </p:spPr>
      </p:pic>
    </p:spTree>
    <p:extLst>
      <p:ext uri="{BB962C8B-B14F-4D97-AF65-F5344CB8AC3E}">
        <p14:creationId xmlns:p14="http://schemas.microsoft.com/office/powerpoint/2010/main" val="1739880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A6144C-3356-3D7E-2AE3-144D6CDC80CA}"/>
              </a:ext>
            </a:extLst>
          </p:cNvPr>
          <p:cNvSpPr/>
          <p:nvPr/>
        </p:nvSpPr>
        <p:spPr>
          <a:xfrm>
            <a:off x="0" y="1461911"/>
            <a:ext cx="12192000" cy="5396089"/>
          </a:xfrm>
          <a:prstGeom prst="rect">
            <a:avLst/>
          </a:prstGeom>
          <a:solidFill>
            <a:srgbClr val="F3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D9577F-57C9-8245-BD83-1B3081C1149D}"/>
              </a:ext>
            </a:extLst>
          </p:cNvPr>
          <p:cNvSpPr/>
          <p:nvPr/>
        </p:nvSpPr>
        <p:spPr>
          <a:xfrm>
            <a:off x="835914" y="409864"/>
            <a:ext cx="10552176" cy="5699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1D7EFD-FB92-E642-AB6A-34ECACEB1520}"/>
              </a:ext>
            </a:extLst>
          </p:cNvPr>
          <p:cNvSpPr txBox="1"/>
          <p:nvPr/>
        </p:nvSpPr>
        <p:spPr>
          <a:xfrm>
            <a:off x="835914" y="333586"/>
            <a:ext cx="10520172" cy="830997"/>
          </a:xfrm>
          <a:prstGeom prst="rect">
            <a:avLst/>
          </a:prstGeom>
          <a:noFill/>
        </p:spPr>
        <p:txBody>
          <a:bodyPr wrap="square" rtlCol="0">
            <a:spAutoFit/>
          </a:bodyPr>
          <a:lstStyle/>
          <a:p>
            <a:pPr algn="ctr"/>
            <a:r>
              <a:rPr lang="en-US" sz="4800" dirty="0">
                <a:solidFill>
                  <a:schemeClr val="bg1">
                    <a:lumMod val="50000"/>
                  </a:schemeClr>
                </a:solidFill>
                <a:latin typeface="Century Gothic" panose="020B0502020202020204" pitchFamily="34" charset="0"/>
                <a:cs typeface="Arial Black" panose="020B0604020202020204" pitchFamily="34" charset="0"/>
              </a:rPr>
              <a:t>What’s the </a:t>
            </a:r>
            <a:r>
              <a:rPr lang="en-US" sz="4800" b="1" dirty="0">
                <a:solidFill>
                  <a:srgbClr val="89BBBB"/>
                </a:solidFill>
                <a:latin typeface="Century Gothic" panose="020B0502020202020204" pitchFamily="34" charset="0"/>
                <a:cs typeface="Arial Black" panose="020B0604020202020204" pitchFamily="34" charset="0"/>
              </a:rPr>
              <a:t>Right Plan </a:t>
            </a:r>
            <a:r>
              <a:rPr lang="en-US" sz="4800" dirty="0">
                <a:solidFill>
                  <a:schemeClr val="bg1">
                    <a:lumMod val="50000"/>
                  </a:schemeClr>
                </a:solidFill>
                <a:latin typeface="Century Gothic" panose="020B0502020202020204" pitchFamily="34" charset="0"/>
                <a:cs typeface="Arial Black" panose="020B0604020202020204" pitchFamily="34" charset="0"/>
              </a:rPr>
              <a:t>for You?</a:t>
            </a:r>
          </a:p>
        </p:txBody>
      </p:sp>
      <p:sp>
        <p:nvSpPr>
          <p:cNvPr id="2" name="Rectangle 1">
            <a:extLst>
              <a:ext uri="{FF2B5EF4-FFF2-40B4-BE49-F238E27FC236}">
                <a16:creationId xmlns:a16="http://schemas.microsoft.com/office/drawing/2014/main" id="{B4D54760-3075-BF44-7312-9CB6A4502E51}"/>
              </a:ext>
            </a:extLst>
          </p:cNvPr>
          <p:cNvSpPr/>
          <p:nvPr/>
        </p:nvSpPr>
        <p:spPr>
          <a:xfrm>
            <a:off x="8075676" y="2571184"/>
            <a:ext cx="3280410" cy="31775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t>QR CODE</a:t>
            </a:r>
          </a:p>
          <a:p>
            <a:pPr algn="ctr"/>
            <a:r>
              <a:rPr lang="en-US" sz="4000" dirty="0"/>
              <a:t>For Online</a:t>
            </a:r>
          </a:p>
          <a:p>
            <a:pPr algn="ctr"/>
            <a:r>
              <a:rPr lang="en-US" sz="4000" dirty="0"/>
              <a:t>Calendar</a:t>
            </a:r>
          </a:p>
        </p:txBody>
      </p:sp>
      <p:sp>
        <p:nvSpPr>
          <p:cNvPr id="4" name="Rectangle 3">
            <a:extLst>
              <a:ext uri="{FF2B5EF4-FFF2-40B4-BE49-F238E27FC236}">
                <a16:creationId xmlns:a16="http://schemas.microsoft.com/office/drawing/2014/main" id="{51BB3A2D-36B5-E139-D26C-B28B8AF2D3C9}"/>
              </a:ext>
            </a:extLst>
          </p:cNvPr>
          <p:cNvSpPr/>
          <p:nvPr/>
        </p:nvSpPr>
        <p:spPr>
          <a:xfrm>
            <a:off x="0" y="735686"/>
            <a:ext cx="1269873" cy="457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3FCB27-B226-C984-AD10-0DA5D88D2627}"/>
              </a:ext>
            </a:extLst>
          </p:cNvPr>
          <p:cNvSpPr/>
          <p:nvPr/>
        </p:nvSpPr>
        <p:spPr>
          <a:xfrm>
            <a:off x="10922127" y="749084"/>
            <a:ext cx="1269873" cy="457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9697D80-2E93-1B70-75B0-AA69A75AAB94}"/>
              </a:ext>
            </a:extLst>
          </p:cNvPr>
          <p:cNvSpPr txBox="1"/>
          <p:nvPr/>
        </p:nvSpPr>
        <p:spPr>
          <a:xfrm>
            <a:off x="634936" y="2605683"/>
            <a:ext cx="6748844" cy="3108543"/>
          </a:xfrm>
          <a:prstGeom prst="rect">
            <a:avLst/>
          </a:prstGeom>
          <a:noFill/>
        </p:spPr>
        <p:txBody>
          <a:bodyPr wrap="square" rtlCol="0">
            <a:spAutoFit/>
          </a:bodyPr>
          <a:lstStyle/>
          <a:p>
            <a:r>
              <a:rPr lang="en-US" sz="2800" dirty="0">
                <a:solidFill>
                  <a:schemeClr val="accent1">
                    <a:lumMod val="50000"/>
                  </a:schemeClr>
                </a:solidFill>
                <a:latin typeface="Century Gothic" panose="020B0502020202020204" pitchFamily="34" charset="0"/>
              </a:rPr>
              <a:t>1. </a:t>
            </a:r>
            <a:r>
              <a:rPr lang="en-US" sz="2800" b="1" dirty="0">
                <a:solidFill>
                  <a:srgbClr val="89BBBB"/>
                </a:solidFill>
                <a:latin typeface="Century Gothic" panose="020B0502020202020204" pitchFamily="34" charset="0"/>
              </a:rPr>
              <a:t>Hover</a:t>
            </a:r>
            <a:r>
              <a:rPr lang="en-US" sz="2800" dirty="0">
                <a:solidFill>
                  <a:schemeClr val="accent1">
                    <a:lumMod val="50000"/>
                  </a:schemeClr>
                </a:solidFill>
                <a:latin typeface="Century Gothic" panose="020B0502020202020204" pitchFamily="34" charset="0"/>
              </a:rPr>
              <a:t> over the QR Code with your smartphone camera</a:t>
            </a:r>
          </a:p>
          <a:p>
            <a:endParaRPr lang="en-US" sz="2800" dirty="0">
              <a:solidFill>
                <a:schemeClr val="accent1">
                  <a:lumMod val="50000"/>
                </a:schemeClr>
              </a:solidFill>
              <a:latin typeface="Century Gothic" panose="020B0502020202020204" pitchFamily="34" charset="0"/>
            </a:endParaRPr>
          </a:p>
          <a:p>
            <a:r>
              <a:rPr lang="en-US" sz="2800" dirty="0">
                <a:solidFill>
                  <a:schemeClr val="accent1">
                    <a:lumMod val="50000"/>
                  </a:schemeClr>
                </a:solidFill>
                <a:latin typeface="Century Gothic" panose="020B0502020202020204" pitchFamily="34" charset="0"/>
              </a:rPr>
              <a:t>2. </a:t>
            </a:r>
            <a:r>
              <a:rPr lang="en-US" sz="2800" b="1" dirty="0">
                <a:solidFill>
                  <a:srgbClr val="89BBBB"/>
                </a:solidFill>
                <a:latin typeface="Century Gothic" panose="020B0502020202020204" pitchFamily="34" charset="0"/>
              </a:rPr>
              <a:t>Click</a:t>
            </a:r>
            <a:r>
              <a:rPr lang="en-US" sz="2800" dirty="0">
                <a:solidFill>
                  <a:schemeClr val="accent1">
                    <a:lumMod val="50000"/>
                  </a:schemeClr>
                </a:solidFill>
                <a:latin typeface="Century Gothic" panose="020B0502020202020204" pitchFamily="34" charset="0"/>
              </a:rPr>
              <a:t> the link to my online calendar</a:t>
            </a:r>
          </a:p>
          <a:p>
            <a:endParaRPr lang="en-US" sz="2800" dirty="0">
              <a:solidFill>
                <a:schemeClr val="accent1">
                  <a:lumMod val="50000"/>
                </a:schemeClr>
              </a:solidFill>
              <a:latin typeface="Century Gothic" panose="020B0502020202020204" pitchFamily="34" charset="0"/>
            </a:endParaRPr>
          </a:p>
          <a:p>
            <a:r>
              <a:rPr lang="en-US" sz="2800" dirty="0">
                <a:solidFill>
                  <a:schemeClr val="accent1">
                    <a:lumMod val="50000"/>
                  </a:schemeClr>
                </a:solidFill>
                <a:latin typeface="Century Gothic" panose="020B0502020202020204" pitchFamily="34" charset="0"/>
              </a:rPr>
              <a:t>3. </a:t>
            </a:r>
            <a:r>
              <a:rPr lang="en-US" sz="2800" b="1" dirty="0">
                <a:solidFill>
                  <a:srgbClr val="89BBBB"/>
                </a:solidFill>
                <a:latin typeface="Century Gothic" panose="020B0502020202020204" pitchFamily="34" charset="0"/>
              </a:rPr>
              <a:t>Select</a:t>
            </a:r>
            <a:r>
              <a:rPr lang="en-US" sz="2800" dirty="0">
                <a:solidFill>
                  <a:schemeClr val="accent1">
                    <a:lumMod val="50000"/>
                  </a:schemeClr>
                </a:solidFill>
                <a:latin typeface="Century Gothic" panose="020B0502020202020204" pitchFamily="34" charset="0"/>
              </a:rPr>
              <a:t> a time that works well for you – it’s FREE (seriously!)</a:t>
            </a:r>
          </a:p>
        </p:txBody>
      </p:sp>
    </p:spTree>
    <p:extLst>
      <p:ext uri="{BB962C8B-B14F-4D97-AF65-F5344CB8AC3E}">
        <p14:creationId xmlns:p14="http://schemas.microsoft.com/office/powerpoint/2010/main" val="603725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A6144C-3356-3D7E-2AE3-144D6CDC80CA}"/>
              </a:ext>
            </a:extLst>
          </p:cNvPr>
          <p:cNvSpPr/>
          <p:nvPr/>
        </p:nvSpPr>
        <p:spPr>
          <a:xfrm>
            <a:off x="0" y="1461911"/>
            <a:ext cx="12192000" cy="5396089"/>
          </a:xfrm>
          <a:prstGeom prst="rect">
            <a:avLst/>
          </a:prstGeom>
          <a:solidFill>
            <a:srgbClr val="F3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D9577F-57C9-8245-BD83-1B3081C1149D}"/>
              </a:ext>
            </a:extLst>
          </p:cNvPr>
          <p:cNvSpPr/>
          <p:nvPr/>
        </p:nvSpPr>
        <p:spPr>
          <a:xfrm>
            <a:off x="835914" y="409864"/>
            <a:ext cx="10552176" cy="5699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1D7EFD-FB92-E642-AB6A-34ECACEB1520}"/>
              </a:ext>
            </a:extLst>
          </p:cNvPr>
          <p:cNvSpPr txBox="1"/>
          <p:nvPr/>
        </p:nvSpPr>
        <p:spPr>
          <a:xfrm>
            <a:off x="835914" y="333586"/>
            <a:ext cx="10520172" cy="830997"/>
          </a:xfrm>
          <a:prstGeom prst="rect">
            <a:avLst/>
          </a:prstGeom>
          <a:noFill/>
        </p:spPr>
        <p:txBody>
          <a:bodyPr wrap="square" rtlCol="0">
            <a:spAutoFit/>
          </a:bodyPr>
          <a:lstStyle/>
          <a:p>
            <a:pPr algn="ctr"/>
            <a:r>
              <a:rPr lang="en-US" sz="4800" dirty="0">
                <a:solidFill>
                  <a:schemeClr val="bg1">
                    <a:lumMod val="50000"/>
                  </a:schemeClr>
                </a:solidFill>
                <a:latin typeface="Century Gothic" panose="020B0502020202020204" pitchFamily="34" charset="0"/>
                <a:cs typeface="Arial Black" panose="020B0604020202020204" pitchFamily="34" charset="0"/>
              </a:rPr>
              <a:t>Here’s What You’ll Learn</a:t>
            </a:r>
          </a:p>
        </p:txBody>
      </p:sp>
      <p:sp>
        <p:nvSpPr>
          <p:cNvPr id="4" name="Rectangle 3">
            <a:extLst>
              <a:ext uri="{FF2B5EF4-FFF2-40B4-BE49-F238E27FC236}">
                <a16:creationId xmlns:a16="http://schemas.microsoft.com/office/drawing/2014/main" id="{51BB3A2D-36B5-E139-D26C-B28B8AF2D3C9}"/>
              </a:ext>
            </a:extLst>
          </p:cNvPr>
          <p:cNvSpPr/>
          <p:nvPr/>
        </p:nvSpPr>
        <p:spPr>
          <a:xfrm>
            <a:off x="0" y="735686"/>
            <a:ext cx="1269873" cy="457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C3FCB27-B226-C984-AD10-0DA5D88D2627}"/>
              </a:ext>
            </a:extLst>
          </p:cNvPr>
          <p:cNvSpPr/>
          <p:nvPr/>
        </p:nvSpPr>
        <p:spPr>
          <a:xfrm>
            <a:off x="10922127" y="749084"/>
            <a:ext cx="1269873" cy="4572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19697D80-2E93-1B70-75B0-AA69A75AAB94}"/>
              </a:ext>
            </a:extLst>
          </p:cNvPr>
          <p:cNvSpPr txBox="1"/>
          <p:nvPr/>
        </p:nvSpPr>
        <p:spPr>
          <a:xfrm>
            <a:off x="634936" y="2374817"/>
            <a:ext cx="10753154" cy="4401205"/>
          </a:xfrm>
          <a:prstGeom prst="rect">
            <a:avLst/>
          </a:prstGeom>
          <a:noFill/>
        </p:spPr>
        <p:txBody>
          <a:bodyPr wrap="square" rtlCol="0">
            <a:spAutoFit/>
          </a:bodyPr>
          <a:lstStyle/>
          <a:p>
            <a:pPr marL="457200" indent="-457200">
              <a:buFont typeface="Wingdings" pitchFamily="2" charset="2"/>
              <a:buChar char="q"/>
            </a:pPr>
            <a:r>
              <a:rPr lang="en-US" sz="2800" dirty="0">
                <a:solidFill>
                  <a:schemeClr val="accent1">
                    <a:lumMod val="50000"/>
                  </a:schemeClr>
                </a:solidFill>
                <a:latin typeface="Century Gothic" panose="020B0502020202020204" pitchFamily="34" charset="0"/>
              </a:rPr>
              <a:t>The </a:t>
            </a:r>
            <a:r>
              <a:rPr lang="en-US" sz="2800" b="1" dirty="0">
                <a:solidFill>
                  <a:schemeClr val="accent1">
                    <a:lumMod val="50000"/>
                  </a:schemeClr>
                </a:solidFill>
                <a:latin typeface="Century Gothic" panose="020B0502020202020204" pitchFamily="34" charset="0"/>
              </a:rPr>
              <a:t>key concerns </a:t>
            </a:r>
            <a:r>
              <a:rPr lang="en-US" sz="2800" dirty="0">
                <a:solidFill>
                  <a:schemeClr val="accent1">
                    <a:lumMod val="50000"/>
                  </a:schemeClr>
                </a:solidFill>
                <a:latin typeface="Century Gothic" panose="020B0502020202020204" pitchFamily="34" charset="0"/>
              </a:rPr>
              <a:t>causing most people’s fear about their retirement plan – </a:t>
            </a:r>
            <a:r>
              <a:rPr lang="en-US" sz="2800" i="1" dirty="0">
                <a:solidFill>
                  <a:schemeClr val="accent1">
                    <a:lumMod val="50000"/>
                  </a:schemeClr>
                </a:solidFill>
                <a:latin typeface="Century Gothic" panose="020B0502020202020204" pitchFamily="34" charset="0"/>
              </a:rPr>
              <a:t>inflation</a:t>
            </a:r>
            <a:r>
              <a:rPr lang="en-US" sz="2800" dirty="0">
                <a:solidFill>
                  <a:schemeClr val="accent1">
                    <a:lumMod val="50000"/>
                  </a:schemeClr>
                </a:solidFill>
                <a:latin typeface="Century Gothic" panose="020B0502020202020204" pitchFamily="34" charset="0"/>
              </a:rPr>
              <a:t> and </a:t>
            </a:r>
            <a:r>
              <a:rPr lang="en-US" sz="2800" i="1" dirty="0">
                <a:solidFill>
                  <a:schemeClr val="accent1">
                    <a:lumMod val="50000"/>
                  </a:schemeClr>
                </a:solidFill>
                <a:latin typeface="Century Gothic" panose="020B0502020202020204" pitchFamily="34" charset="0"/>
              </a:rPr>
              <a:t>volatility</a:t>
            </a:r>
          </a:p>
          <a:p>
            <a:endParaRPr lang="en-US" sz="2800" i="1" dirty="0">
              <a:solidFill>
                <a:schemeClr val="accent1">
                  <a:lumMod val="50000"/>
                </a:schemeClr>
              </a:solidFill>
              <a:latin typeface="Century Gothic" panose="020B0502020202020204" pitchFamily="34" charset="0"/>
            </a:endParaRPr>
          </a:p>
          <a:p>
            <a:pPr marL="457200" indent="-457200">
              <a:buFont typeface="Wingdings" pitchFamily="2" charset="2"/>
              <a:buChar char="q"/>
            </a:pPr>
            <a:r>
              <a:rPr lang="en-US" sz="2800" dirty="0">
                <a:solidFill>
                  <a:schemeClr val="accent1">
                    <a:lumMod val="50000"/>
                  </a:schemeClr>
                </a:solidFill>
                <a:latin typeface="Century Gothic" panose="020B0502020202020204" pitchFamily="34" charset="0"/>
              </a:rPr>
              <a:t>How the </a:t>
            </a:r>
            <a:r>
              <a:rPr lang="en-US" sz="2800" b="1" dirty="0">
                <a:solidFill>
                  <a:schemeClr val="accent1">
                    <a:lumMod val="50000"/>
                  </a:schemeClr>
                </a:solidFill>
                <a:latin typeface="Century Gothic" panose="020B0502020202020204" pitchFamily="34" charset="0"/>
              </a:rPr>
              <a:t>timing</a:t>
            </a:r>
            <a:r>
              <a:rPr lang="en-US" sz="2800" dirty="0">
                <a:solidFill>
                  <a:schemeClr val="accent1">
                    <a:lumMod val="50000"/>
                  </a:schemeClr>
                </a:solidFill>
                <a:latin typeface="Century Gothic" panose="020B0502020202020204" pitchFamily="34" charset="0"/>
              </a:rPr>
              <a:t> </a:t>
            </a:r>
            <a:r>
              <a:rPr lang="en-US" sz="2800" b="1" dirty="0">
                <a:solidFill>
                  <a:schemeClr val="accent1">
                    <a:lumMod val="50000"/>
                  </a:schemeClr>
                </a:solidFill>
                <a:latin typeface="Century Gothic" panose="020B0502020202020204" pitchFamily="34" charset="0"/>
              </a:rPr>
              <a:t>of your retirement </a:t>
            </a:r>
            <a:r>
              <a:rPr lang="en-US" sz="2800" dirty="0">
                <a:solidFill>
                  <a:schemeClr val="accent1">
                    <a:lumMod val="50000"/>
                  </a:schemeClr>
                </a:solidFill>
                <a:latin typeface="Century Gothic" panose="020B0502020202020204" pitchFamily="34" charset="0"/>
              </a:rPr>
              <a:t>could impact the success of your financial plan?</a:t>
            </a:r>
          </a:p>
          <a:p>
            <a:pPr marL="457200" indent="-457200">
              <a:buFont typeface="Wingdings" pitchFamily="2" charset="2"/>
              <a:buChar char="q"/>
            </a:pPr>
            <a:endParaRPr lang="en-US" sz="2800" dirty="0">
              <a:solidFill>
                <a:schemeClr val="accent1">
                  <a:lumMod val="50000"/>
                </a:schemeClr>
              </a:solidFill>
              <a:latin typeface="Century Gothic" panose="020B0502020202020204" pitchFamily="34" charset="0"/>
            </a:endParaRPr>
          </a:p>
          <a:p>
            <a:pPr marL="457200" indent="-457200">
              <a:buFont typeface="Wingdings" pitchFamily="2" charset="2"/>
              <a:buChar char="q"/>
            </a:pPr>
            <a:r>
              <a:rPr lang="en-US" sz="2800" dirty="0">
                <a:solidFill>
                  <a:schemeClr val="accent1">
                    <a:lumMod val="50000"/>
                  </a:schemeClr>
                </a:solidFill>
                <a:latin typeface="Century Gothic" panose="020B0502020202020204" pitchFamily="34" charset="0"/>
              </a:rPr>
              <a:t>How can you </a:t>
            </a:r>
            <a:r>
              <a:rPr lang="en-US" sz="2800" b="1" dirty="0">
                <a:solidFill>
                  <a:schemeClr val="accent1">
                    <a:lumMod val="50000"/>
                  </a:schemeClr>
                </a:solidFill>
                <a:latin typeface="Century Gothic" panose="020B0502020202020204" pitchFamily="34" charset="0"/>
              </a:rPr>
              <a:t>protect your money </a:t>
            </a:r>
            <a:r>
              <a:rPr lang="en-US" sz="2800" dirty="0">
                <a:solidFill>
                  <a:schemeClr val="accent1">
                    <a:lumMod val="50000"/>
                  </a:schemeClr>
                </a:solidFill>
                <a:latin typeface="Century Gothic" panose="020B0502020202020204" pitchFamily="34" charset="0"/>
              </a:rPr>
              <a:t>(or at least some of it) with safe-money strategies designed for guaranteed lifetime income?</a:t>
            </a:r>
            <a:endParaRPr lang="en-US" sz="2800" b="1" dirty="0">
              <a:solidFill>
                <a:schemeClr val="accent1">
                  <a:lumMod val="50000"/>
                </a:schemeClr>
              </a:solidFill>
              <a:latin typeface="Century Gothic" panose="020B0502020202020204" pitchFamily="34" charset="0"/>
            </a:endParaRPr>
          </a:p>
          <a:p>
            <a:pPr marL="457200" indent="-457200">
              <a:buFont typeface="Wingdings" pitchFamily="2" charset="2"/>
              <a:buChar char="q"/>
            </a:pPr>
            <a:endParaRPr lang="en-US" sz="2800" i="1" dirty="0">
              <a:solidFill>
                <a:schemeClr val="accent1">
                  <a:lumMod val="50000"/>
                </a:schemeClr>
              </a:solidFill>
              <a:latin typeface="Century Gothic" panose="020B0502020202020204" pitchFamily="34" charset="0"/>
            </a:endParaRPr>
          </a:p>
        </p:txBody>
      </p:sp>
    </p:spTree>
    <p:extLst>
      <p:ext uri="{BB962C8B-B14F-4D97-AF65-F5344CB8AC3E}">
        <p14:creationId xmlns:p14="http://schemas.microsoft.com/office/powerpoint/2010/main" val="7007848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Graphical user interface, text, application&#10;&#10;Description automatically generated">
            <a:extLst>
              <a:ext uri="{FF2B5EF4-FFF2-40B4-BE49-F238E27FC236}">
                <a16:creationId xmlns:a16="http://schemas.microsoft.com/office/drawing/2014/main" id="{25CCF9F5-D04E-127C-E2D6-859CB8950D97}"/>
              </a:ext>
            </a:extLst>
          </p:cNvPr>
          <p:cNvPicPr>
            <a:picLocks noGrp="1" noChangeAspect="1"/>
          </p:cNvPicPr>
          <p:nvPr>
            <p:ph idx="1"/>
          </p:nvPr>
        </p:nvPicPr>
        <p:blipFill>
          <a:blip r:embed="rId2"/>
          <a:stretch>
            <a:fillRect/>
          </a:stretch>
        </p:blipFill>
        <p:spPr>
          <a:xfrm>
            <a:off x="0" y="0"/>
            <a:ext cx="12192000" cy="6858000"/>
          </a:xfrm>
        </p:spPr>
      </p:pic>
    </p:spTree>
    <p:extLst>
      <p:ext uri="{BB962C8B-B14F-4D97-AF65-F5344CB8AC3E}">
        <p14:creationId xmlns:p14="http://schemas.microsoft.com/office/powerpoint/2010/main" val="14919610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854E48-9BF4-828F-415E-5FC09ACE1484}"/>
              </a:ext>
            </a:extLst>
          </p:cNvPr>
          <p:cNvSpPr/>
          <p:nvPr/>
        </p:nvSpPr>
        <p:spPr>
          <a:xfrm>
            <a:off x="0" y="0"/>
            <a:ext cx="12191999" cy="6975987"/>
          </a:xfrm>
          <a:prstGeom prst="rect">
            <a:avLst/>
          </a:prstGeom>
          <a:solidFill>
            <a:srgbClr val="F6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1F0357-4862-F44F-7F08-70B4042CB471}"/>
              </a:ext>
            </a:extLst>
          </p:cNvPr>
          <p:cNvSpPr/>
          <p:nvPr/>
        </p:nvSpPr>
        <p:spPr>
          <a:xfrm>
            <a:off x="-1" y="0"/>
            <a:ext cx="12191999" cy="1943099"/>
          </a:xfrm>
          <a:prstGeom prst="rect">
            <a:avLst/>
          </a:prstGeom>
          <a:solidFill>
            <a:srgbClr val="89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89BBBB"/>
              </a:solidFill>
            </a:endParaRPr>
          </a:p>
        </p:txBody>
      </p:sp>
      <p:sp>
        <p:nvSpPr>
          <p:cNvPr id="12" name="TextBox 11">
            <a:extLst>
              <a:ext uri="{FF2B5EF4-FFF2-40B4-BE49-F238E27FC236}">
                <a16:creationId xmlns:a16="http://schemas.microsoft.com/office/drawing/2014/main" id="{58ABB699-9FA8-BC93-823C-2520B4915726}"/>
              </a:ext>
            </a:extLst>
          </p:cNvPr>
          <p:cNvSpPr txBox="1"/>
          <p:nvPr/>
        </p:nvSpPr>
        <p:spPr>
          <a:xfrm>
            <a:off x="712837" y="371384"/>
            <a:ext cx="10766322" cy="1015663"/>
          </a:xfrm>
          <a:prstGeom prst="rect">
            <a:avLst/>
          </a:prstGeom>
          <a:noFill/>
        </p:spPr>
        <p:txBody>
          <a:bodyPr wrap="square" rtlCol="0">
            <a:spAutoFit/>
          </a:bodyPr>
          <a:lstStyle/>
          <a:p>
            <a:pPr algn="ctr"/>
            <a:r>
              <a:rPr lang="en-US" sz="6000" b="1" dirty="0">
                <a:solidFill>
                  <a:schemeClr val="bg1"/>
                </a:solidFill>
                <a:latin typeface="Century Gothic" panose="020B0502020202020204" pitchFamily="34" charset="0"/>
              </a:rPr>
              <a:t>Inflation + Market Volatility</a:t>
            </a:r>
          </a:p>
        </p:txBody>
      </p:sp>
      <p:pic>
        <p:nvPicPr>
          <p:cNvPr id="4" name="Picture 3" descr="Graphical user interface, text, application, email&#10;&#10;Description automatically generated">
            <a:extLst>
              <a:ext uri="{FF2B5EF4-FFF2-40B4-BE49-F238E27FC236}">
                <a16:creationId xmlns:a16="http://schemas.microsoft.com/office/drawing/2014/main" id="{B27C6B14-F6FD-A304-822F-A68A0A4AC864}"/>
              </a:ext>
            </a:extLst>
          </p:cNvPr>
          <p:cNvPicPr>
            <a:picLocks noChangeAspect="1"/>
          </p:cNvPicPr>
          <p:nvPr/>
        </p:nvPicPr>
        <p:blipFill>
          <a:blip r:embed="rId2"/>
          <a:stretch>
            <a:fillRect/>
          </a:stretch>
        </p:blipFill>
        <p:spPr>
          <a:xfrm>
            <a:off x="314560" y="1722693"/>
            <a:ext cx="5781438" cy="1943099"/>
          </a:xfrm>
          <a:prstGeom prst="rect">
            <a:avLst/>
          </a:prstGeom>
        </p:spPr>
      </p:pic>
      <p:pic>
        <p:nvPicPr>
          <p:cNvPr id="7" name="Picture 6" descr="Graphical user interface, application&#10;&#10;Description automatically generated">
            <a:extLst>
              <a:ext uri="{FF2B5EF4-FFF2-40B4-BE49-F238E27FC236}">
                <a16:creationId xmlns:a16="http://schemas.microsoft.com/office/drawing/2014/main" id="{14C6A31C-FF23-30E1-2213-C2D26FF13D80}"/>
              </a:ext>
            </a:extLst>
          </p:cNvPr>
          <p:cNvPicPr>
            <a:picLocks noChangeAspect="1"/>
          </p:cNvPicPr>
          <p:nvPr/>
        </p:nvPicPr>
        <p:blipFill>
          <a:blip r:embed="rId3"/>
          <a:stretch>
            <a:fillRect/>
          </a:stretch>
        </p:blipFill>
        <p:spPr>
          <a:xfrm>
            <a:off x="3740424" y="3008149"/>
            <a:ext cx="7987749" cy="3813506"/>
          </a:xfrm>
          <a:prstGeom prst="rect">
            <a:avLst/>
          </a:prstGeom>
        </p:spPr>
      </p:pic>
    </p:spTree>
    <p:extLst>
      <p:ext uri="{BB962C8B-B14F-4D97-AF65-F5344CB8AC3E}">
        <p14:creationId xmlns:p14="http://schemas.microsoft.com/office/powerpoint/2010/main" val="36613895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854E48-9BF4-828F-415E-5FC09ACE1484}"/>
              </a:ext>
            </a:extLst>
          </p:cNvPr>
          <p:cNvSpPr/>
          <p:nvPr/>
        </p:nvSpPr>
        <p:spPr>
          <a:xfrm>
            <a:off x="0" y="0"/>
            <a:ext cx="12191999" cy="6975987"/>
          </a:xfrm>
          <a:prstGeom prst="rect">
            <a:avLst/>
          </a:prstGeom>
          <a:solidFill>
            <a:srgbClr val="F6F9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DF1F0357-4862-F44F-7F08-70B4042CB471}"/>
              </a:ext>
            </a:extLst>
          </p:cNvPr>
          <p:cNvSpPr/>
          <p:nvPr/>
        </p:nvSpPr>
        <p:spPr>
          <a:xfrm>
            <a:off x="-1" y="0"/>
            <a:ext cx="12191999" cy="1943099"/>
          </a:xfrm>
          <a:prstGeom prst="rect">
            <a:avLst/>
          </a:prstGeom>
          <a:solidFill>
            <a:srgbClr val="89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58ABB699-9FA8-BC93-823C-2520B4915726}"/>
              </a:ext>
            </a:extLst>
          </p:cNvPr>
          <p:cNvSpPr txBox="1"/>
          <p:nvPr/>
        </p:nvSpPr>
        <p:spPr>
          <a:xfrm>
            <a:off x="712837" y="371384"/>
            <a:ext cx="10766322" cy="1015663"/>
          </a:xfrm>
          <a:prstGeom prst="rect">
            <a:avLst/>
          </a:prstGeom>
          <a:noFill/>
        </p:spPr>
        <p:txBody>
          <a:bodyPr wrap="square" rtlCol="0">
            <a:spAutoFit/>
          </a:bodyPr>
          <a:lstStyle/>
          <a:p>
            <a:pPr algn="ctr"/>
            <a:r>
              <a:rPr lang="en-US" sz="6000" b="1" dirty="0">
                <a:solidFill>
                  <a:schemeClr val="bg1"/>
                </a:solidFill>
                <a:latin typeface="Century Gothic" panose="020B0502020202020204" pitchFamily="34" charset="0"/>
              </a:rPr>
              <a:t>Inflation + Market Volatility</a:t>
            </a:r>
          </a:p>
        </p:txBody>
      </p:sp>
      <p:pic>
        <p:nvPicPr>
          <p:cNvPr id="9" name="Picture 8" descr="A screenshot of a computer&#10;&#10;Description automatically generated with low confidence">
            <a:extLst>
              <a:ext uri="{FF2B5EF4-FFF2-40B4-BE49-F238E27FC236}">
                <a16:creationId xmlns:a16="http://schemas.microsoft.com/office/drawing/2014/main" id="{A62D83C1-DA06-6FCB-9D99-64487D8D5A7E}"/>
              </a:ext>
            </a:extLst>
          </p:cNvPr>
          <p:cNvPicPr>
            <a:picLocks noChangeAspect="1"/>
          </p:cNvPicPr>
          <p:nvPr/>
        </p:nvPicPr>
        <p:blipFill rotWithShape="1">
          <a:blip r:embed="rId2"/>
          <a:srcRect l="4116" t="13334" r="12782" b="24148"/>
          <a:stretch/>
        </p:blipFill>
        <p:spPr>
          <a:xfrm>
            <a:off x="6086855" y="1777938"/>
            <a:ext cx="6062184" cy="3420109"/>
          </a:xfrm>
          <a:prstGeom prst="rect">
            <a:avLst/>
          </a:prstGeom>
        </p:spPr>
      </p:pic>
      <p:pic>
        <p:nvPicPr>
          <p:cNvPr id="5" name="Picture 4" descr="A picture containing graphical user interface&#10;&#10;Description automatically generated">
            <a:extLst>
              <a:ext uri="{FF2B5EF4-FFF2-40B4-BE49-F238E27FC236}">
                <a16:creationId xmlns:a16="http://schemas.microsoft.com/office/drawing/2014/main" id="{B4FE1C46-D1B5-FE4B-3DC3-BF8D47FA8E59}"/>
              </a:ext>
            </a:extLst>
          </p:cNvPr>
          <p:cNvPicPr>
            <a:picLocks noChangeAspect="1"/>
          </p:cNvPicPr>
          <p:nvPr/>
        </p:nvPicPr>
        <p:blipFill rotWithShape="1">
          <a:blip r:embed="rId3"/>
          <a:srcRect l="10939" t="1120" r="3416" b="30963"/>
          <a:stretch/>
        </p:blipFill>
        <p:spPr>
          <a:xfrm>
            <a:off x="196375" y="3132244"/>
            <a:ext cx="6019359" cy="3565315"/>
          </a:xfrm>
          <a:prstGeom prst="rect">
            <a:avLst/>
          </a:prstGeom>
        </p:spPr>
      </p:pic>
    </p:spTree>
    <p:extLst>
      <p:ext uri="{BB962C8B-B14F-4D97-AF65-F5344CB8AC3E}">
        <p14:creationId xmlns:p14="http://schemas.microsoft.com/office/powerpoint/2010/main" val="3893337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CA6144C-3356-3D7E-2AE3-144D6CDC80CA}"/>
              </a:ext>
            </a:extLst>
          </p:cNvPr>
          <p:cNvSpPr/>
          <p:nvPr/>
        </p:nvSpPr>
        <p:spPr>
          <a:xfrm>
            <a:off x="16002" y="0"/>
            <a:ext cx="12192000" cy="5396089"/>
          </a:xfrm>
          <a:prstGeom prst="rect">
            <a:avLst/>
          </a:prstGeom>
          <a:solidFill>
            <a:srgbClr val="F3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FD9577F-57C9-8245-BD83-1B3081C1149D}"/>
              </a:ext>
            </a:extLst>
          </p:cNvPr>
          <p:cNvSpPr/>
          <p:nvPr/>
        </p:nvSpPr>
        <p:spPr>
          <a:xfrm>
            <a:off x="835914" y="409864"/>
            <a:ext cx="10552176" cy="56990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B1D7EFD-FB92-E642-AB6A-34ECACEB1520}"/>
              </a:ext>
            </a:extLst>
          </p:cNvPr>
          <p:cNvSpPr txBox="1"/>
          <p:nvPr/>
        </p:nvSpPr>
        <p:spPr>
          <a:xfrm>
            <a:off x="1184924" y="718648"/>
            <a:ext cx="10520172" cy="830997"/>
          </a:xfrm>
          <a:prstGeom prst="rect">
            <a:avLst/>
          </a:prstGeom>
          <a:noFill/>
        </p:spPr>
        <p:txBody>
          <a:bodyPr wrap="square" rtlCol="0">
            <a:spAutoFit/>
          </a:bodyPr>
          <a:lstStyle/>
          <a:p>
            <a:r>
              <a:rPr lang="en-US" sz="4800" dirty="0">
                <a:solidFill>
                  <a:schemeClr val="bg1">
                    <a:lumMod val="50000"/>
                  </a:schemeClr>
                </a:solidFill>
                <a:latin typeface="Century Gothic" panose="020B0502020202020204" pitchFamily="34" charset="0"/>
                <a:cs typeface="Arial Black" panose="020B0604020202020204" pitchFamily="34" charset="0"/>
              </a:rPr>
              <a:t>The </a:t>
            </a:r>
            <a:r>
              <a:rPr lang="en-US" sz="4800" b="1" dirty="0">
                <a:solidFill>
                  <a:srgbClr val="89BBBB"/>
                </a:solidFill>
                <a:latin typeface="Century Gothic" panose="020B0502020202020204" pitchFamily="34" charset="0"/>
                <a:cs typeface="Arial Black" panose="020B0604020202020204" pitchFamily="34" charset="0"/>
              </a:rPr>
              <a:t>Sequence of Returns </a:t>
            </a:r>
            <a:r>
              <a:rPr lang="en-US" sz="4800" dirty="0">
                <a:solidFill>
                  <a:schemeClr val="bg1">
                    <a:lumMod val="50000"/>
                  </a:schemeClr>
                </a:solidFill>
                <a:latin typeface="Century Gothic" panose="020B0502020202020204" pitchFamily="34" charset="0"/>
                <a:cs typeface="Arial Black" panose="020B0604020202020204" pitchFamily="34" charset="0"/>
              </a:rPr>
              <a:t>Matters</a:t>
            </a:r>
          </a:p>
        </p:txBody>
      </p:sp>
      <p:sp>
        <p:nvSpPr>
          <p:cNvPr id="3" name="TextBox 2">
            <a:extLst>
              <a:ext uri="{FF2B5EF4-FFF2-40B4-BE49-F238E27FC236}">
                <a16:creationId xmlns:a16="http://schemas.microsoft.com/office/drawing/2014/main" id="{BC360105-DC3E-024D-9411-B06971B11046}"/>
              </a:ext>
            </a:extLst>
          </p:cNvPr>
          <p:cNvSpPr txBox="1"/>
          <p:nvPr/>
        </p:nvSpPr>
        <p:spPr>
          <a:xfrm>
            <a:off x="1465345" y="1992595"/>
            <a:ext cx="9710057" cy="2123658"/>
          </a:xfrm>
          <a:prstGeom prst="rect">
            <a:avLst/>
          </a:prstGeom>
          <a:noFill/>
        </p:spPr>
        <p:txBody>
          <a:bodyPr wrap="square" rtlCol="0">
            <a:spAutoFit/>
          </a:bodyPr>
          <a:lstStyle/>
          <a:p>
            <a:r>
              <a:rPr lang="en-US" sz="4400" b="1" dirty="0">
                <a:solidFill>
                  <a:srgbClr val="89BBBB"/>
                </a:solidFill>
                <a:latin typeface="Century Gothic" panose="020B0502020202020204" pitchFamily="34" charset="0"/>
              </a:rPr>
              <a:t>Market losses </a:t>
            </a:r>
            <a:r>
              <a:rPr lang="en-US" sz="4400" dirty="0">
                <a:solidFill>
                  <a:schemeClr val="bg1">
                    <a:lumMod val="50000"/>
                  </a:schemeClr>
                </a:solidFill>
                <a:latin typeface="Century Gothic" panose="020B0502020202020204" pitchFamily="34" charset="0"/>
              </a:rPr>
              <a:t>in the first 5 years of retirement could </a:t>
            </a:r>
            <a:r>
              <a:rPr lang="en-US" sz="4400" b="1" dirty="0">
                <a:solidFill>
                  <a:srgbClr val="89BBBB"/>
                </a:solidFill>
                <a:latin typeface="Century Gothic" panose="020B0502020202020204" pitchFamily="34" charset="0"/>
              </a:rPr>
              <a:t>shorten your portfolio by 15 years</a:t>
            </a:r>
            <a:r>
              <a:rPr lang="en-US" sz="4400" dirty="0">
                <a:solidFill>
                  <a:schemeClr val="bg1">
                    <a:lumMod val="50000"/>
                  </a:schemeClr>
                </a:solidFill>
                <a:latin typeface="Century Gothic" panose="020B0502020202020204" pitchFamily="34" charset="0"/>
              </a:rPr>
              <a:t>.”</a:t>
            </a:r>
          </a:p>
        </p:txBody>
      </p:sp>
      <p:sp>
        <p:nvSpPr>
          <p:cNvPr id="9" name="Content Placeholder 2">
            <a:extLst>
              <a:ext uri="{FF2B5EF4-FFF2-40B4-BE49-F238E27FC236}">
                <a16:creationId xmlns:a16="http://schemas.microsoft.com/office/drawing/2014/main" id="{DF092404-66E7-0545-BA9E-E8F024DCC116}"/>
              </a:ext>
            </a:extLst>
          </p:cNvPr>
          <p:cNvSpPr txBox="1">
            <a:spLocks/>
          </p:cNvSpPr>
          <p:nvPr/>
        </p:nvSpPr>
        <p:spPr>
          <a:xfrm>
            <a:off x="1256973" y="5390266"/>
            <a:ext cx="10515600" cy="18618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a:p>
            <a:pPr marL="0" indent="0">
              <a:buFont typeface="Arial" panose="020B0604020202020204" pitchFamily="34" charset="0"/>
              <a:buNone/>
            </a:pPr>
            <a:r>
              <a:rPr lang="en-US" sz="2000" dirty="0">
                <a:solidFill>
                  <a:schemeClr val="accent1">
                    <a:lumMod val="50000"/>
                  </a:schemeClr>
                </a:solidFill>
              </a:rPr>
              <a:t>Robert </a:t>
            </a:r>
            <a:r>
              <a:rPr lang="en-US" sz="2000" dirty="0" err="1">
                <a:solidFill>
                  <a:schemeClr val="accent1">
                    <a:lumMod val="50000"/>
                  </a:schemeClr>
                </a:solidFill>
              </a:rPr>
              <a:t>Pagliarini</a:t>
            </a:r>
            <a:r>
              <a:rPr lang="en-US" sz="2000" dirty="0">
                <a:solidFill>
                  <a:schemeClr val="accent1">
                    <a:lumMod val="50000"/>
                  </a:schemeClr>
                </a:solidFill>
              </a:rPr>
              <a:t>, “The Stunning Problem with the 4% Retirement Income Rule in One Chart,”                     </a:t>
            </a:r>
            <a:r>
              <a:rPr lang="en-US" sz="2000" i="1" dirty="0">
                <a:solidFill>
                  <a:schemeClr val="accent1">
                    <a:lumMod val="50000"/>
                  </a:schemeClr>
                </a:solidFill>
              </a:rPr>
              <a:t>Forbes</a:t>
            </a:r>
            <a:r>
              <a:rPr lang="en-US" sz="2000" dirty="0">
                <a:solidFill>
                  <a:schemeClr val="accent1">
                    <a:lumMod val="50000"/>
                  </a:schemeClr>
                </a:solidFill>
              </a:rPr>
              <a:t>, January 2020</a:t>
            </a:r>
          </a:p>
        </p:txBody>
      </p:sp>
      <p:sp>
        <p:nvSpPr>
          <p:cNvPr id="8" name="TextBox 7">
            <a:extLst>
              <a:ext uri="{FF2B5EF4-FFF2-40B4-BE49-F238E27FC236}">
                <a16:creationId xmlns:a16="http://schemas.microsoft.com/office/drawing/2014/main" id="{E7564584-199D-EE66-DCDF-649345408720}"/>
              </a:ext>
            </a:extLst>
          </p:cNvPr>
          <p:cNvSpPr txBox="1"/>
          <p:nvPr/>
        </p:nvSpPr>
        <p:spPr>
          <a:xfrm>
            <a:off x="1184924" y="1928603"/>
            <a:ext cx="9710057" cy="769441"/>
          </a:xfrm>
          <a:prstGeom prst="rect">
            <a:avLst/>
          </a:prstGeom>
          <a:noFill/>
        </p:spPr>
        <p:txBody>
          <a:bodyPr wrap="square" rtlCol="0">
            <a:spAutoFit/>
          </a:bodyPr>
          <a:lstStyle/>
          <a:p>
            <a:r>
              <a:rPr lang="en-US" sz="4400" dirty="0">
                <a:solidFill>
                  <a:schemeClr val="bg1">
                    <a:lumMod val="50000"/>
                  </a:schemeClr>
                </a:solidFill>
                <a:latin typeface="Century Gothic" panose="020B0502020202020204" pitchFamily="34" charset="0"/>
              </a:rPr>
              <a:t>“</a:t>
            </a:r>
          </a:p>
        </p:txBody>
      </p:sp>
    </p:spTree>
    <p:extLst>
      <p:ext uri="{BB962C8B-B14F-4D97-AF65-F5344CB8AC3E}">
        <p14:creationId xmlns:p14="http://schemas.microsoft.com/office/powerpoint/2010/main" val="9402800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07B7A3C6-7A4C-9C48-8586-B39BB4B8E054}"/>
              </a:ext>
            </a:extLst>
          </p:cNvPr>
          <p:cNvSpPr txBox="1"/>
          <p:nvPr/>
        </p:nvSpPr>
        <p:spPr>
          <a:xfrm>
            <a:off x="219456" y="6492875"/>
            <a:ext cx="11740896" cy="430887"/>
          </a:xfrm>
          <a:prstGeom prst="rect">
            <a:avLst/>
          </a:prstGeom>
          <a:noFill/>
        </p:spPr>
        <p:txBody>
          <a:bodyPr wrap="square" rtlCol="0">
            <a:spAutoFit/>
          </a:bodyPr>
          <a:lstStyle/>
          <a:p>
            <a:pPr algn="ctr"/>
            <a:r>
              <a:rPr lang="en-US" sz="1100" dirty="0">
                <a:solidFill>
                  <a:schemeClr val="bg1">
                    <a:lumMod val="75000"/>
                  </a:schemeClr>
                </a:solidFill>
                <a:latin typeface="+mj-lt"/>
              </a:rPr>
              <a:t>Annual returns are based on the S&amp;P 500 index. This is a hypothetical example for illustrative purposes only. The hypothetical returns are not indicative of actual market performance. Actual Market returns will vary. This is not intended to project the performance of any specific investment or index. If this were an actual product, the returns may be reduced by certain fees and expenses.</a:t>
            </a:r>
          </a:p>
        </p:txBody>
      </p:sp>
      <p:sp>
        <p:nvSpPr>
          <p:cNvPr id="11" name="Rectangle 10">
            <a:extLst>
              <a:ext uri="{FF2B5EF4-FFF2-40B4-BE49-F238E27FC236}">
                <a16:creationId xmlns:a16="http://schemas.microsoft.com/office/drawing/2014/main" id="{306AABD2-3EBF-7D42-9518-1A9BF79C5CE0}"/>
              </a:ext>
            </a:extLst>
          </p:cNvPr>
          <p:cNvSpPr/>
          <p:nvPr/>
        </p:nvSpPr>
        <p:spPr>
          <a:xfrm>
            <a:off x="585216" y="2086038"/>
            <a:ext cx="3072384" cy="438912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A5AE61E-DA91-604C-8024-93A671272765}"/>
              </a:ext>
            </a:extLst>
          </p:cNvPr>
          <p:cNvSpPr/>
          <p:nvPr/>
        </p:nvSpPr>
        <p:spPr>
          <a:xfrm>
            <a:off x="8662416" y="2103755"/>
            <a:ext cx="3072384" cy="438912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612530D-737C-3047-9CD7-249DF806CA39}"/>
              </a:ext>
            </a:extLst>
          </p:cNvPr>
          <p:cNvSpPr/>
          <p:nvPr/>
        </p:nvSpPr>
        <p:spPr>
          <a:xfrm>
            <a:off x="0" y="230188"/>
            <a:ext cx="12192000" cy="1428750"/>
          </a:xfrm>
          <a:prstGeom prst="rec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1">
                  <a:lumMod val="50000"/>
                </a:schemeClr>
              </a:solidFill>
            </a:endParaRPr>
          </a:p>
        </p:txBody>
      </p:sp>
      <p:sp>
        <p:nvSpPr>
          <p:cNvPr id="2" name="Title 1">
            <a:extLst>
              <a:ext uri="{FF2B5EF4-FFF2-40B4-BE49-F238E27FC236}">
                <a16:creationId xmlns:a16="http://schemas.microsoft.com/office/drawing/2014/main" id="{470FAF6B-88A5-8347-8B2F-DD1F817F8401}"/>
              </a:ext>
            </a:extLst>
          </p:cNvPr>
          <p:cNvSpPr>
            <a:spLocks noGrp="1"/>
          </p:cNvSpPr>
          <p:nvPr>
            <p:ph type="title"/>
          </p:nvPr>
        </p:nvSpPr>
        <p:spPr/>
        <p:txBody>
          <a:bodyPr/>
          <a:lstStyle/>
          <a:p>
            <a:r>
              <a:rPr lang="en-US" dirty="0">
                <a:solidFill>
                  <a:srgbClr val="89BBBB"/>
                </a:solidFill>
                <a:latin typeface="Century Gothic" panose="020B0502020202020204" pitchFamily="34" charset="0"/>
                <a:cs typeface="Arial Black" panose="020B0604020202020204" pitchFamily="34" charset="0"/>
              </a:rPr>
              <a:t>What is </a:t>
            </a:r>
            <a:r>
              <a:rPr lang="en-US" b="1" dirty="0">
                <a:solidFill>
                  <a:schemeClr val="bg1"/>
                </a:solidFill>
                <a:latin typeface="Century Gothic" panose="020B0502020202020204" pitchFamily="34" charset="0"/>
                <a:cs typeface="Arial Black" panose="020B0604020202020204" pitchFamily="34" charset="0"/>
              </a:rPr>
              <a:t>Sequence of Returns</a:t>
            </a:r>
            <a:r>
              <a:rPr lang="en-US" dirty="0">
                <a:solidFill>
                  <a:schemeClr val="accent6">
                    <a:lumMod val="20000"/>
                    <a:lumOff val="80000"/>
                  </a:schemeClr>
                </a:solidFill>
                <a:latin typeface="Century Gothic" panose="020B0502020202020204" pitchFamily="34" charset="0"/>
                <a:cs typeface="Arial Black" panose="020B0604020202020204" pitchFamily="34" charset="0"/>
              </a:rPr>
              <a:t>?</a:t>
            </a:r>
            <a:endParaRPr lang="en-US" b="1" dirty="0">
              <a:solidFill>
                <a:schemeClr val="accent6">
                  <a:lumMod val="20000"/>
                  <a:lumOff val="80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B4AB3A88-63B5-F142-AF7A-5798D1870B07}"/>
              </a:ext>
            </a:extLst>
          </p:cNvPr>
          <p:cNvSpPr>
            <a:spLocks noGrp="1"/>
          </p:cNvSpPr>
          <p:nvPr>
            <p:ph idx="1"/>
          </p:nvPr>
        </p:nvSpPr>
        <p:spPr>
          <a:xfrm>
            <a:off x="2857500" y="2814574"/>
            <a:ext cx="6477000" cy="1603375"/>
          </a:xfrm>
        </p:spPr>
        <p:txBody>
          <a:bodyPr/>
          <a:lstStyle/>
          <a:p>
            <a:pPr marL="0" indent="0">
              <a:buNone/>
            </a:pPr>
            <a:endParaRPr lang="en-US" dirty="0"/>
          </a:p>
          <a:p>
            <a:pPr marL="0" indent="0" algn="ctr">
              <a:buNone/>
            </a:pPr>
            <a:r>
              <a:rPr lang="en-US" sz="4400" b="1" dirty="0">
                <a:solidFill>
                  <a:srgbClr val="89BBBB"/>
                </a:solidFill>
                <a:latin typeface="Century Gothic" panose="020B0502020202020204" pitchFamily="34" charset="0"/>
              </a:rPr>
              <a:t>$1 Million</a:t>
            </a:r>
          </a:p>
        </p:txBody>
      </p:sp>
      <p:pic>
        <p:nvPicPr>
          <p:cNvPr id="8" name="Picture 7" descr="A picture containing toy, doll&#10;&#10;Description automatically generated">
            <a:extLst>
              <a:ext uri="{FF2B5EF4-FFF2-40B4-BE49-F238E27FC236}">
                <a16:creationId xmlns:a16="http://schemas.microsoft.com/office/drawing/2014/main" id="{51FF46BC-783A-BD4A-AB9F-1EA8F7D9136D}"/>
              </a:ext>
            </a:extLst>
          </p:cNvPr>
          <p:cNvPicPr>
            <a:picLocks noChangeAspect="1"/>
          </p:cNvPicPr>
          <p:nvPr/>
        </p:nvPicPr>
        <p:blipFill rotWithShape="1">
          <a:blip r:embed="rId2">
            <a:extLst>
              <a:ext uri="{BEBA8EAE-BF5A-486C-A8C5-ECC9F3942E4B}">
                <a14:imgProps xmlns:a14="http://schemas.microsoft.com/office/drawing/2010/main">
                  <a14:imgLayer r:embed="rId3">
                    <a14:imgEffect>
                      <a14:backgroundRemoval t="15359" b="92321" l="37061" r="48902">
                        <a14:foregroundMark x1="42093" y1="23806" x2="42093" y2="23806"/>
                        <a14:foregroundMark x1="43171" y1="26210" x2="43171" y2="26210"/>
                        <a14:foregroundMark x1="44089" y1="18063" x2="44089" y2="18063"/>
                        <a14:foregroundMark x1="42812" y1="16561" x2="42812" y2="16561"/>
                        <a14:foregroundMark x1="41374" y1="15960" x2="41374" y2="15960"/>
                        <a14:foregroundMark x1="41374" y1="17162" x2="41374" y2="17162"/>
                        <a14:foregroundMark x1="41194" y1="18063" x2="41194" y2="18063"/>
                        <a14:foregroundMark x1="44089" y1="15960" x2="44089" y2="15960"/>
                        <a14:foregroundMark x1="44629" y1="16561" x2="44629" y2="16561"/>
                        <a14:foregroundMark x1="45347" y1="17763" x2="45347" y2="17763"/>
                        <a14:foregroundMark x1="43171" y1="15960" x2="43171" y2="15960"/>
                        <a14:foregroundMark x1="43171" y1="15359" x2="43171" y2="15359"/>
                        <a14:foregroundMark x1="44269" y1="16260" x2="44269" y2="16260"/>
                        <a14:foregroundMark x1="39936" y1="25609" x2="39936" y2="25609"/>
                        <a14:foregroundMark x1="42812" y1="35593" x2="42812" y2="35593"/>
                        <a14:foregroundMark x1="42812" y1="35893" x2="42812" y2="35893"/>
                        <a14:foregroundMark x1="43351" y1="35893" x2="43351" y2="35893"/>
                        <a14:foregroundMark x1="43351" y1="34992" x2="43351" y2="34992"/>
                        <a14:foregroundMark x1="41733" y1="20501" x2="41733" y2="20501"/>
                        <a14:foregroundMark x1="45168" y1="17162" x2="45168" y2="17162"/>
                        <a14:foregroundMark x1="44808" y1="16561" x2="44808" y2="16561"/>
                        <a14:foregroundMark x1="45527" y1="18664" x2="45527" y2="18664"/>
                        <a14:foregroundMark x1="44988" y1="16861" x2="44988" y2="16861"/>
                        <a14:foregroundMark x1="39397" y1="24407" x2="39397" y2="24407"/>
                        <a14:foregroundMark x1="39577" y1="25910" x2="39577" y2="25910"/>
                        <a14:foregroundMark x1="39756" y1="25309" x2="39756" y2="25309"/>
                        <a14:foregroundMark x1="44629" y1="16561" x2="44629" y2="16561"/>
                        <a14:foregroundMark x1="44808" y1="16861" x2="44808" y2="16861"/>
                        <a14:foregroundMark x1="44988" y1="17462" x2="44988" y2="17462"/>
                        <a14:foregroundMark x1="45347" y1="17462" x2="45347" y2="17462"/>
                        <a14:foregroundMark x1="45527" y1="18063" x2="45527" y2="18063"/>
                        <a14:foregroundMark x1="45707" y1="17462" x2="45707" y2="17462"/>
                        <a14:foregroundMark x1="41194" y1="90217" x2="41194" y2="90217"/>
                        <a14:foregroundMark x1="41374" y1="92020" x2="41374" y2="92020"/>
                        <a14:foregroundMark x1="44629" y1="92321" x2="44629" y2="92321"/>
                        <a14:foregroundMark x1="43530" y1="15659" x2="43530" y2="15659"/>
                        <a14:foregroundMark x1="43710" y1="15359" x2="43710" y2="15359"/>
                        <a14:foregroundMark x1="44808" y1="16561" x2="44808" y2="16561"/>
                        <a14:foregroundMark x1="44988" y1="16861" x2="44988" y2="16861"/>
                        <a14:foregroundMark x1="45347" y1="16861" x2="45347" y2="16861"/>
                        <a14:backgroundMark x1="38658" y1="26210" x2="38658" y2="26210"/>
                        <a14:backgroundMark x1="38838" y1="26511" x2="38838" y2="26511"/>
                        <a14:backgroundMark x1="38838" y1="26210" x2="38838" y2="26210"/>
                        <a14:backgroundMark x1="38658" y1="26210" x2="38658" y2="26210"/>
                        <a14:backgroundMark x1="38658" y1="26210" x2="38658" y2="26210"/>
                        <a14:backgroundMark x1="39018" y1="26010" x2="39018" y2="26010"/>
                        <a14:backgroundMark x1="39018" y1="25876" x2="39018" y2="25876"/>
                        <a14:backgroundMark x1="39018" y1="25710" x2="39018" y2="25710"/>
                        <a14:backgroundMark x1="39117" y1="25876" x2="39117" y2="25876"/>
                        <a14:backgroundMark x1="39018" y1="25576" x2="39018" y2="25576"/>
                        <a14:backgroundMark x1="39117" y1="26010" x2="39117" y2="26010"/>
                        <a14:backgroundMark x1="39117" y1="26010" x2="39117" y2="26010"/>
                        <a14:backgroundMark x1="39018" y1="25876" x2="39018" y2="25876"/>
                        <a14:backgroundMark x1="38938" y1="25876" x2="38938" y2="25876"/>
                        <a14:backgroundMark x1="39117" y1="25876" x2="39117" y2="25876"/>
                        <a14:backgroundMark x1="39117" y1="26444" x2="39117" y2="26444"/>
                        <a14:backgroundMark x1="39117" y1="26611" x2="39117" y2="26611"/>
                        <a14:backgroundMark x1="39297" y1="26010" x2="39297" y2="26010"/>
                        <a14:backgroundMark x1="39117" y1="26010" x2="39117" y2="26010"/>
                        <a14:backgroundMark x1="39117" y1="26010" x2="39117" y2="26010"/>
                        <a14:backgroundMark x1="39117" y1="26010" x2="39117" y2="26010"/>
                        <a14:backgroundMark x1="39117" y1="26010" x2="39117" y2="26010"/>
                        <a14:backgroundMark x1="39117" y1="26010" x2="39117" y2="26010"/>
                        <a14:backgroundMark x1="39117" y1="26010" x2="39117" y2="26010"/>
                        <a14:backgroundMark x1="38938" y1="25409" x2="38938" y2="25409"/>
                        <a14:backgroundMark x1="39117" y1="25876" x2="39117" y2="25876"/>
                        <a14:backgroundMark x1="39117" y1="25876" x2="39117" y2="25876"/>
                        <a14:backgroundMark x1="39117" y1="25876" x2="39117" y2="25876"/>
                        <a14:backgroundMark x1="39117" y1="25876" x2="39117" y2="25876"/>
                        <a14:backgroundMark x1="39117" y1="25876" x2="39117" y2="25876"/>
                        <a14:backgroundMark x1="39117" y1="25409" x2="39117" y2="25409"/>
                        <a14:backgroundMark x1="39117" y1="25409" x2="39117" y2="25409"/>
                        <a14:backgroundMark x1="39117" y1="25409" x2="39117" y2="25409"/>
                        <a14:backgroundMark x1="39117" y1="25409" x2="39117" y2="25409"/>
                        <a14:backgroundMark x1="39018" y1="25109" x2="39018" y2="25109"/>
                        <a14:backgroundMark x1="39018" y1="25109" x2="39018" y2="25109"/>
                        <a14:backgroundMark x1="39018" y1="25576" x2="39018" y2="25576"/>
                        <a14:backgroundMark x1="39018" y1="25576" x2="39018" y2="25576"/>
                        <a14:backgroundMark x1="39018" y1="25576" x2="39018" y2="25576"/>
                        <a14:backgroundMark x1="39018" y1="26311" x2="39018" y2="26311"/>
                        <a14:backgroundMark x1="39018" y1="26311" x2="39018" y2="26311"/>
                        <a14:backgroundMark x1="39377" y1="26611" x2="38838" y2="25109"/>
                        <a14:backgroundMark x1="38838" y1="25576" x2="38838" y2="25576"/>
                        <a14:backgroundMark x1="39117" y1="25710" x2="39117" y2="25710"/>
                        <a14:backgroundMark x1="39117" y1="25710" x2="39117" y2="25710"/>
                        <a14:backgroundMark x1="39117" y1="25710" x2="39117" y2="25710"/>
                        <a14:backgroundMark x1="39117" y1="25710" x2="39117" y2="25710"/>
                        <a14:backgroundMark x1="39117" y1="25710" x2="39117" y2="25710"/>
                        <a14:backgroundMark x1="39117" y1="25710" x2="39117" y2="25710"/>
                        <a14:backgroundMark x1="39117" y1="25710" x2="39117" y2="25710"/>
                        <a14:backgroundMark x1="39117" y1="25710" x2="39117" y2="25710"/>
                        <a14:backgroundMark x1="39117" y1="25710" x2="39117" y2="25710"/>
                        <a14:backgroundMark x1="39117" y1="25710" x2="39117" y2="25710"/>
                        <a14:backgroundMark x1="39117" y1="26010" x2="39117" y2="26010"/>
                        <a14:backgroundMark x1="39117" y1="26010" x2="39117" y2="26010"/>
                        <a14:backgroundMark x1="39117" y1="26010" x2="39117" y2="26010"/>
                        <a14:backgroundMark x1="39117" y1="26010" x2="39117" y2="26010"/>
                        <a14:backgroundMark x1="39117" y1="26010" x2="39117" y2="26010"/>
                        <a14:backgroundMark x1="39117" y1="26010" x2="39117" y2="26010"/>
                        <a14:backgroundMark x1="39117" y1="26010" x2="39117" y2="26010"/>
                        <a14:backgroundMark x1="39117" y1="26010" x2="39117" y2="26010"/>
                        <a14:backgroundMark x1="39117" y1="26010" x2="39117" y2="26010"/>
                        <a14:backgroundMark x1="38938" y1="25275" x2="38938" y2="25275"/>
                        <a14:backgroundMark x1="39297" y1="25576" x2="39297" y2="25576"/>
                        <a14:backgroundMark x1="38838" y1="24073" x2="38838" y2="24073"/>
                        <a14:backgroundMark x1="38938" y1="25710" x2="38938" y2="25710"/>
                        <a14:backgroundMark x1="39297" y1="26144" x2="39297" y2="26144"/>
                        <a14:backgroundMark x1="39297" y1="26444" x2="39297" y2="26444"/>
                        <a14:backgroundMark x1="39297" y1="26444" x2="39297" y2="26444"/>
                        <a14:backgroundMark x1="39297" y1="26144" x2="39297" y2="26144"/>
                        <a14:backgroundMark x1="39297" y1="26144" x2="39297" y2="26144"/>
                        <a14:backgroundMark x1="39297" y1="26144" x2="39297" y2="26144"/>
                        <a14:backgroundMark x1="39297" y1="26144" x2="39297" y2="26144"/>
                        <a14:backgroundMark x1="39297" y1="26144" x2="39297" y2="26144"/>
                        <a14:backgroundMark x1="39297" y1="26144" x2="39297" y2="26144"/>
                        <a14:backgroundMark x1="39297" y1="26144" x2="39297" y2="26144"/>
                        <a14:backgroundMark x1="39297" y1="26144" x2="39297" y2="26144"/>
                        <a14:backgroundMark x1="39297" y1="26144" x2="39297" y2="26144"/>
                        <a14:backgroundMark x1="39297" y1="26311" x2="39297" y2="26311"/>
                        <a14:backgroundMark x1="39297" y1="26311" x2="39297" y2="26311"/>
                        <a14:backgroundMark x1="39197" y1="26144" x2="39197" y2="26144"/>
                        <a14:backgroundMark x1="39197" y1="26144" x2="39197" y2="26144"/>
                        <a14:backgroundMark x1="39197" y1="26144" x2="39197" y2="26144"/>
                        <a14:backgroundMark x1="39297" y1="26444" x2="39297" y2="26444"/>
                        <a14:backgroundMark x1="39297" y1="26444" x2="39297" y2="26444"/>
                        <a14:backgroundMark x1="39297" y1="26444" x2="39297" y2="26444"/>
                        <a14:backgroundMark x1="39297" y1="26444" x2="39297" y2="26444"/>
                        <a14:backgroundMark x1="39297" y1="26444" x2="39297" y2="26444"/>
                        <a14:backgroundMark x1="39117" y1="26144" x2="39117" y2="26144"/>
                        <a14:backgroundMark x1="39018" y1="24841" x2="39018" y2="24841"/>
                        <a14:backgroundMark x1="39018" y1="24841" x2="39018" y2="24841"/>
                        <a14:backgroundMark x1="39117" y1="24674" x2="39117" y2="24674"/>
                        <a14:backgroundMark x1="39117" y1="24674" x2="39117" y2="24674"/>
                        <a14:backgroundMark x1="39257" y1="24508" x2="39257" y2="24508"/>
                        <a14:backgroundMark x1="39257" y1="24508" x2="39257" y2="24508"/>
                        <a14:backgroundMark x1="39257" y1="24474" x2="39257" y2="24474"/>
                        <a14:backgroundMark x1="39257" y1="24474" x2="39257" y2="24474"/>
                        <a14:backgroundMark x1="39257" y1="24474" x2="39257" y2="24474"/>
                        <a14:backgroundMark x1="39277" y1="24474" x2="39277" y2="24474"/>
                        <a14:backgroundMark x1="39277" y1="24474" x2="39277" y2="24474"/>
                        <a14:backgroundMark x1="39277" y1="24474" x2="39277" y2="24474"/>
                        <a14:backgroundMark x1="39277" y1="24474" x2="39277" y2="24474"/>
                        <a14:backgroundMark x1="39277" y1="24474" x2="39277" y2="24474"/>
                        <a14:backgroundMark x1="39257" y1="24574" x2="39257" y2="24574"/>
                        <a14:backgroundMark x1="39257" y1="24574" x2="39257" y2="24574"/>
                        <a14:backgroundMark x1="39257" y1="24508" x2="39257" y2="24508"/>
                        <a14:backgroundMark x1="39257" y1="24508" x2="39257" y2="24508"/>
                        <a14:backgroundMark x1="39257" y1="24508" x2="39257" y2="24508"/>
                        <a14:backgroundMark x1="39257" y1="24508" x2="39257" y2="24508"/>
                        <a14:backgroundMark x1="39257" y1="24508" x2="39257" y2="24508"/>
                        <a14:backgroundMark x1="39397" y1="24508" x2="3939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17" y1="24407" x2="39217" y2="24407"/>
                        <a14:backgroundMark x1="39257" y1="24407" x2="39257" y2="24407"/>
                        <a14:backgroundMark x1="39257" y1="24407" x2="39257" y2="24407"/>
                        <a14:backgroundMark x1="39257" y1="24407" x2="39257" y2="24407"/>
                        <a14:backgroundMark x1="39257" y1="24407" x2="39257" y2="24407"/>
                        <a14:backgroundMark x1="39257" y1="24407" x2="39257" y2="24407"/>
                        <a14:backgroundMark x1="39257" y1="24407" x2="39257" y2="24407"/>
                        <a14:backgroundMark x1="39257" y1="24407" x2="39257" y2="24407"/>
                        <a14:backgroundMark x1="39277" y1="24508" x2="39277" y2="24508"/>
                        <a14:backgroundMark x1="39277" y1="24508" x2="39277" y2="24508"/>
                        <a14:backgroundMark x1="39277" y1="24508" x2="39277" y2="24508"/>
                        <a14:backgroundMark x1="39277" y1="24474" x2="39277" y2="24474"/>
                        <a14:backgroundMark x1="39277" y1="24474" x2="39277" y2="24474"/>
                        <a14:backgroundMark x1="39277" y1="24474" x2="39277" y2="24474"/>
                        <a14:backgroundMark x1="39277" y1="24474" x2="39277" y2="24474"/>
                        <a14:backgroundMark x1="39257" y1="24474" x2="39257" y2="24474"/>
                        <a14:backgroundMark x1="39257" y1="24474" x2="39257" y2="24474"/>
                        <a14:backgroundMark x1="39257" y1="24474" x2="39257" y2="24474"/>
                        <a14:backgroundMark x1="39257" y1="24474" x2="39257" y2="24474"/>
                        <a14:backgroundMark x1="39257" y1="24474" x2="39257" y2="24474"/>
                        <a14:backgroundMark x1="39257" y1="24474" x2="39257" y2="24474"/>
                        <a14:backgroundMark x1="39257" y1="24474" x2="39257" y2="24474"/>
                        <a14:backgroundMark x1="39317" y1="24508" x2="39317" y2="24508"/>
                        <a14:backgroundMark x1="39317" y1="24508" x2="39317" y2="24508"/>
                        <a14:backgroundMark x1="39317" y1="24508" x2="39317" y2="24508"/>
                        <a14:backgroundMark x1="39277" y1="24508" x2="39277" y2="24508"/>
                        <a14:backgroundMark x1="39277" y1="24474" x2="39277" y2="24474"/>
                        <a14:backgroundMark x1="39257" y1="24641" x2="39257" y2="24641"/>
                        <a14:backgroundMark x1="39217" y1="24174" x2="39217" y2="24174"/>
                        <a14:backgroundMark x1="39217" y1="24174" x2="39217" y2="24174"/>
                        <a14:backgroundMark x1="39257" y1="24474" x2="39257" y2="24474"/>
                        <a14:backgroundMark x1="39257" y1="24574" x2="39257" y2="24574"/>
                        <a14:backgroundMark x1="39257" y1="24207" x2="39257" y2="24207"/>
                        <a14:backgroundMark x1="39277" y1="24407" x2="39277" y2="24407"/>
                        <a14:backgroundMark x1="39277" y1="24474" x2="39277" y2="24474"/>
                        <a14:backgroundMark x1="39277" y1="24474" x2="39277" y2="24474"/>
                        <a14:backgroundMark x1="39217" y1="24508" x2="39217" y2="24508"/>
                        <a14:backgroundMark x1="39257" y1="24508" x2="39257" y2="24508"/>
                        <a14:backgroundMark x1="39277" y1="24407" x2="39277" y2="24407"/>
                        <a14:backgroundMark x1="39277" y1="24474" x2="39277" y2="24474"/>
                        <a14:backgroundMark x1="39277" y1="24474" x2="39277" y2="24474"/>
                        <a14:backgroundMark x1="39277" y1="24474" x2="39277" y2="24474"/>
                        <a14:backgroundMark x1="39217" y1="24508" x2="39217" y2="24508"/>
                        <a14:backgroundMark x1="39277" y1="24508" x2="39277" y2="24508"/>
                        <a14:backgroundMark x1="39277" y1="24508" x2="39277" y2="24508"/>
                        <a14:backgroundMark x1="39277" y1="24474" x2="39277" y2="24474"/>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277" y1="24508" x2="39277" y2="24508"/>
                        <a14:backgroundMark x1="39397" y1="26110" x2="39397" y2="26110"/>
                        <a14:backgroundMark x1="39397" y1="26110" x2="39397" y2="26110"/>
                        <a14:backgroundMark x1="39397" y1="26110" x2="39397" y2="26110"/>
                        <a14:backgroundMark x1="39397" y1="26110" x2="39397" y2="26110"/>
                        <a14:backgroundMark x1="39397" y1="26110" x2="39397" y2="26110"/>
                        <a14:backgroundMark x1="39397" y1="26110" x2="39397" y2="26110"/>
                        <a14:backgroundMark x1="39397" y1="26110" x2="39397" y2="26110"/>
                        <a14:backgroundMark x1="39397" y1="26110" x2="39397" y2="26110"/>
                        <a14:backgroundMark x1="39397" y1="26110" x2="3939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437" y1="26110" x2="39437" y2="26110"/>
                        <a14:backgroundMark x1="39397" y1="26110" x2="39397" y2="26110"/>
                        <a14:backgroundMark x1="39397" y1="26110" x2="39397" y2="26110"/>
                        <a14:backgroundMark x1="39397" y1="26110" x2="39397" y2="26110"/>
                        <a14:backgroundMark x1="39137" y1="25609" x2="39137" y2="25609"/>
                        <a14:backgroundMark x1="39437" y1="26043" x2="39437" y2="26043"/>
                        <a14:backgroundMark x1="39317" y1="25910" x2="39317" y2="25910"/>
                        <a14:backgroundMark x1="39497" y1="26043" x2="39497" y2="26043"/>
                        <a14:backgroundMark x1="39497" y1="26043" x2="39497" y2="26043"/>
                        <a14:backgroundMark x1="39497" y1="26043" x2="39497" y2="26043"/>
                        <a14:backgroundMark x1="39497" y1="26043" x2="39497" y2="26043"/>
                        <a14:backgroundMark x1="39437" y1="25977" x2="39437" y2="25977"/>
                        <a14:backgroundMark x1="39437" y1="25977" x2="39437" y2="25977"/>
                        <a14:backgroundMark x1="39437" y1="26210" x2="39437" y2="26210"/>
                        <a14:backgroundMark x1="39437" y1="26210" x2="39437" y2="26210"/>
                        <a14:backgroundMark x1="39437" y1="26043" x2="39437" y2="26043"/>
                        <a14:backgroundMark x1="39437" y1="26043" x2="39437" y2="26043"/>
                        <a14:backgroundMark x1="39437" y1="26043" x2="39437" y2="26043"/>
                        <a14:backgroundMark x1="39437" y1="26043" x2="39437" y2="26043"/>
                        <a14:backgroundMark x1="39437" y1="26043" x2="39437" y2="26043"/>
                        <a14:backgroundMark x1="39437" y1="26043" x2="39437" y2="26043"/>
                        <a14:backgroundMark x1="39437" y1="26043" x2="39437" y2="26043"/>
                      </a14:backgroundRemoval>
                    </a14:imgEffect>
                  </a14:imgLayer>
                </a14:imgProps>
              </a:ext>
            </a:extLst>
          </a:blip>
          <a:srcRect l="35599" t="12266" r="49604" b="3748"/>
          <a:stretch/>
        </p:blipFill>
        <p:spPr>
          <a:xfrm>
            <a:off x="2960509" y="1676655"/>
            <a:ext cx="1501001" cy="5093208"/>
          </a:xfrm>
          <a:prstGeom prst="rect">
            <a:avLst/>
          </a:prstGeom>
        </p:spPr>
      </p:pic>
      <p:pic>
        <p:nvPicPr>
          <p:cNvPr id="10" name="Picture 9" descr="A picture containing toy, doll&#10;&#10;Description automatically generated">
            <a:extLst>
              <a:ext uri="{FF2B5EF4-FFF2-40B4-BE49-F238E27FC236}">
                <a16:creationId xmlns:a16="http://schemas.microsoft.com/office/drawing/2014/main" id="{D5E711A6-4CE0-7C41-AABC-EC50498A8AEF}"/>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23506" b="92053" l="49062" r="64397">
                        <a14:foregroundMark x1="53075" y1="40067" x2="53075" y2="40067"/>
                        <a14:foregroundMark x1="53075" y1="40067" x2="53075" y2="40067"/>
                        <a14:foregroundMark x1="54193" y1="40868" x2="54193" y2="40868"/>
                        <a14:foregroundMark x1="54673" y1="41402" x2="54673" y2="41402"/>
                        <a14:foregroundMark x1="54992" y1="41669" x2="54992" y2="41669"/>
                        <a14:foregroundMark x1="58826" y1="41669" x2="58826" y2="41669"/>
                        <a14:foregroundMark x1="60423" y1="41402" x2="60423" y2="41402"/>
                        <a14:foregroundMark x1="60903" y1="40067" x2="60903" y2="40067"/>
                        <a14:foregroundMark x1="61222" y1="39265" x2="61222" y2="39265"/>
                        <a14:foregroundMark x1="57548" y1="26210" x2="57548" y2="26210"/>
                        <a14:foregroundMark x1="56110" y1="25943" x2="56110" y2="25943"/>
                        <a14:foregroundMark x1="55152" y1="25943" x2="55152" y2="25943"/>
                        <a14:foregroundMark x1="59145" y1="25676" x2="59145" y2="25676"/>
                        <a14:foregroundMark x1="58986" y1="24073" x2="58986" y2="24073"/>
                        <a14:foregroundMark x1="58826" y1="23539" x2="58826" y2="23539"/>
                        <a14:foregroundMark x1="55152" y1="30184" x2="55152" y2="30184"/>
                        <a14:foregroundMark x1="49101" y1="67279" x2="49101" y2="67279"/>
                        <a14:foregroundMark x1="58187" y1="30451" x2="58187" y2="30451"/>
                        <a14:foregroundMark x1="58027" y1="30451" x2="58027" y2="30451"/>
                        <a14:foregroundMark x1="58027" y1="30718" x2="58027" y2="30718"/>
                        <a14:foregroundMark x1="57867" y1="30985" x2="57867" y2="30985"/>
                        <a14:foregroundMark x1="64397" y1="67546" x2="64397" y2="67546"/>
                        <a14:foregroundMark x1="55631" y1="85409" x2="55631" y2="85409"/>
                        <a14:foregroundMark x1="57388" y1="87813" x2="57388" y2="87813"/>
                        <a14:foregroundMark x1="55791" y1="89382" x2="55791" y2="89382"/>
                        <a14:foregroundMark x1="57228" y1="92053" x2="57228" y2="92053"/>
                        <a14:foregroundMark x1="56430" y1="25142" x2="56430" y2="25142"/>
                        <a14:foregroundMark x1="58027" y1="25142" x2="58027" y2="25142"/>
                        <a14:foregroundMark x1="57548" y1="24341" x2="57548" y2="24341"/>
                        <a14:foregroundMark x1="59784" y1="30184" x2="59784" y2="30184"/>
                        <a14:foregroundMark x1="59784" y1="30985" x2="59784" y2="30985"/>
                        <a14:foregroundMark x1="59784" y1="32053" x2="59784" y2="32053"/>
                        <a14:foregroundMark x1="59305" y1="29382" x2="59305" y2="29382"/>
                        <a14:foregroundMark x1="59465" y1="28848" x2="59465" y2="28848"/>
                        <a14:foregroundMark x1="59784" y1="30451" x2="59784" y2="30451"/>
                        <a14:foregroundMark x1="59784" y1="29115" x2="59784" y2="29115"/>
                        <a14:foregroundMark x1="59784" y1="30451" x2="59784" y2="30451"/>
                        <a14:foregroundMark x1="54034" y1="27012" x2="54034" y2="27012"/>
                        <a14:foregroundMark x1="54034" y1="28080" x2="54034" y2="28080"/>
                        <a14:foregroundMark x1="53714" y1="28347" x2="53714" y2="28347"/>
                        <a14:foregroundMark x1="59465" y1="29917" x2="59465" y2="29917"/>
                        <a14:foregroundMark x1="59784" y1="30184" x2="59784" y2="30184"/>
                        <a14:foregroundMark x1="59944" y1="31519" x2="59944" y2="31519"/>
                        <a14:foregroundMark x1="59944" y1="32855" x2="59944" y2="32855"/>
                        <a14:foregroundMark x1="59944" y1="29917" x2="59944" y2="29917"/>
                        <a14:foregroundMark x1="59784" y1="28614" x2="59784" y2="28614"/>
                        <a14:foregroundMark x1="59784" y1="29649" x2="59784" y2="29649"/>
                      </a14:backgroundRemoval>
                    </a14:imgEffect>
                  </a14:imgLayer>
                </a14:imgProps>
              </a:ext>
            </a:extLst>
          </a:blip>
          <a:srcRect l="48671" t="19733" r="33952" b="6069"/>
          <a:stretch/>
        </p:blipFill>
        <p:spPr>
          <a:xfrm>
            <a:off x="7617714" y="1676655"/>
            <a:ext cx="1939585" cy="4951157"/>
          </a:xfrm>
          <a:prstGeom prst="rect">
            <a:avLst/>
          </a:prstGeom>
        </p:spPr>
      </p:pic>
      <p:sp>
        <p:nvSpPr>
          <p:cNvPr id="13" name="TextBox 12">
            <a:extLst>
              <a:ext uri="{FF2B5EF4-FFF2-40B4-BE49-F238E27FC236}">
                <a16:creationId xmlns:a16="http://schemas.microsoft.com/office/drawing/2014/main" id="{601AC4BF-3031-A949-922C-F7955A9CC091}"/>
              </a:ext>
            </a:extLst>
          </p:cNvPr>
          <p:cNvSpPr txBox="1"/>
          <p:nvPr/>
        </p:nvSpPr>
        <p:spPr>
          <a:xfrm>
            <a:off x="4596236" y="3831065"/>
            <a:ext cx="3064764" cy="461665"/>
          </a:xfrm>
          <a:prstGeom prst="rect">
            <a:avLst/>
          </a:prstGeom>
          <a:noFill/>
        </p:spPr>
        <p:txBody>
          <a:bodyPr wrap="square" rtlCol="0">
            <a:spAutoFit/>
          </a:bodyPr>
          <a:lstStyle/>
          <a:p>
            <a:pPr algn="ctr"/>
            <a:r>
              <a:rPr lang="en-US" sz="2400" dirty="0">
                <a:solidFill>
                  <a:schemeClr val="accent1">
                    <a:lumMod val="50000"/>
                  </a:schemeClr>
                </a:solidFill>
                <a:latin typeface="Century Gothic" panose="020B0502020202020204" pitchFamily="34" charset="0"/>
              </a:rPr>
              <a:t>In retirement assets</a:t>
            </a:r>
          </a:p>
        </p:txBody>
      </p:sp>
      <p:sp>
        <p:nvSpPr>
          <p:cNvPr id="15" name="TextBox 14">
            <a:extLst>
              <a:ext uri="{FF2B5EF4-FFF2-40B4-BE49-F238E27FC236}">
                <a16:creationId xmlns:a16="http://schemas.microsoft.com/office/drawing/2014/main" id="{ED74D981-0E94-5640-8D49-B226FB94DC7C}"/>
              </a:ext>
            </a:extLst>
          </p:cNvPr>
          <p:cNvSpPr txBox="1"/>
          <p:nvPr/>
        </p:nvSpPr>
        <p:spPr>
          <a:xfrm>
            <a:off x="4513326" y="4680772"/>
            <a:ext cx="3224022" cy="1015663"/>
          </a:xfrm>
          <a:prstGeom prst="rect">
            <a:avLst/>
          </a:prstGeom>
          <a:noFill/>
        </p:spPr>
        <p:txBody>
          <a:bodyPr wrap="square" rtlCol="0">
            <a:spAutoFit/>
          </a:bodyPr>
          <a:lstStyle/>
          <a:p>
            <a:pPr algn="ctr"/>
            <a:r>
              <a:rPr lang="en-US" sz="2000" b="1" dirty="0">
                <a:solidFill>
                  <a:srgbClr val="89BBBB"/>
                </a:solidFill>
                <a:latin typeface="Century Gothic" panose="020B0502020202020204" pitchFamily="34" charset="0"/>
              </a:rPr>
              <a:t>4%</a:t>
            </a:r>
            <a:r>
              <a:rPr lang="en-US" sz="2000" b="1" dirty="0">
                <a:solidFill>
                  <a:schemeClr val="accent1">
                    <a:lumMod val="50000"/>
                  </a:schemeClr>
                </a:solidFill>
                <a:latin typeface="Century Gothic" panose="020B0502020202020204" pitchFamily="34" charset="0"/>
              </a:rPr>
              <a:t> </a:t>
            </a:r>
            <a:r>
              <a:rPr lang="en-US" sz="2000" dirty="0">
                <a:solidFill>
                  <a:schemeClr val="accent1">
                    <a:lumMod val="50000"/>
                  </a:schemeClr>
                </a:solidFill>
                <a:latin typeface="Century Gothic" panose="020B0502020202020204" pitchFamily="34" charset="0"/>
              </a:rPr>
              <a:t>withdrawals</a:t>
            </a:r>
          </a:p>
          <a:p>
            <a:pPr algn="ctr"/>
            <a:r>
              <a:rPr lang="en-US" sz="2000" dirty="0">
                <a:solidFill>
                  <a:schemeClr val="accent1">
                    <a:lumMod val="50000"/>
                  </a:schemeClr>
                </a:solidFill>
                <a:latin typeface="Century Gothic" panose="020B0502020202020204" pitchFamily="34" charset="0"/>
              </a:rPr>
              <a:t>Adjusted</a:t>
            </a:r>
            <a:r>
              <a:rPr lang="en-US" sz="2000" b="1" dirty="0">
                <a:solidFill>
                  <a:schemeClr val="accent1">
                    <a:lumMod val="50000"/>
                  </a:schemeClr>
                </a:solidFill>
                <a:latin typeface="Century Gothic" panose="020B0502020202020204" pitchFamily="34" charset="0"/>
              </a:rPr>
              <a:t> </a:t>
            </a:r>
            <a:r>
              <a:rPr lang="en-US" sz="2000" b="1" dirty="0">
                <a:solidFill>
                  <a:srgbClr val="89BBBB"/>
                </a:solidFill>
                <a:latin typeface="Century Gothic" panose="020B0502020202020204" pitchFamily="34" charset="0"/>
              </a:rPr>
              <a:t>3%</a:t>
            </a:r>
            <a:r>
              <a:rPr lang="en-US" sz="2000" b="1" dirty="0">
                <a:solidFill>
                  <a:schemeClr val="accent1">
                    <a:lumMod val="50000"/>
                  </a:schemeClr>
                </a:solidFill>
                <a:latin typeface="Century Gothic" panose="020B0502020202020204" pitchFamily="34" charset="0"/>
              </a:rPr>
              <a:t> </a:t>
            </a:r>
            <a:r>
              <a:rPr lang="en-US" sz="2000" dirty="0">
                <a:solidFill>
                  <a:schemeClr val="accent1">
                    <a:lumMod val="50000"/>
                  </a:schemeClr>
                </a:solidFill>
                <a:latin typeface="Century Gothic" panose="020B0502020202020204" pitchFamily="34" charset="0"/>
              </a:rPr>
              <a:t>per year for inflation</a:t>
            </a:r>
          </a:p>
        </p:txBody>
      </p:sp>
      <p:sp>
        <p:nvSpPr>
          <p:cNvPr id="16" name="Rectangle 15">
            <a:extLst>
              <a:ext uri="{FF2B5EF4-FFF2-40B4-BE49-F238E27FC236}">
                <a16:creationId xmlns:a16="http://schemas.microsoft.com/office/drawing/2014/main" id="{1439D17F-E713-8B4F-AE76-491D3C92DC47}"/>
              </a:ext>
            </a:extLst>
          </p:cNvPr>
          <p:cNvSpPr/>
          <p:nvPr/>
        </p:nvSpPr>
        <p:spPr>
          <a:xfrm>
            <a:off x="806196" y="5503665"/>
            <a:ext cx="2545080" cy="76885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ADD8C9BB-1E99-8341-92EA-8EFB12A30EC9}"/>
              </a:ext>
            </a:extLst>
          </p:cNvPr>
          <p:cNvSpPr/>
          <p:nvPr/>
        </p:nvSpPr>
        <p:spPr>
          <a:xfrm>
            <a:off x="8926068" y="5503665"/>
            <a:ext cx="2545080" cy="768853"/>
          </a:xfrm>
          <a:prstGeom prst="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BC1C2A48-1E61-F040-B6A5-4424B8361120}"/>
              </a:ext>
            </a:extLst>
          </p:cNvPr>
          <p:cNvSpPr txBox="1"/>
          <p:nvPr/>
        </p:nvSpPr>
        <p:spPr>
          <a:xfrm>
            <a:off x="9339072" y="2831340"/>
            <a:ext cx="2621280" cy="369332"/>
          </a:xfrm>
          <a:prstGeom prst="rect">
            <a:avLst/>
          </a:prstGeom>
          <a:noFill/>
        </p:spPr>
        <p:txBody>
          <a:bodyPr wrap="square" rtlCol="0">
            <a:spAutoFit/>
          </a:bodyPr>
          <a:lstStyle/>
          <a:p>
            <a:pPr algn="ctr"/>
            <a:r>
              <a:rPr lang="en-US" dirty="0">
                <a:latin typeface="Century Gothic" panose="020B0502020202020204" pitchFamily="34" charset="0"/>
              </a:rPr>
              <a:t>Total Withdrawals</a:t>
            </a:r>
          </a:p>
        </p:txBody>
      </p:sp>
      <p:sp>
        <p:nvSpPr>
          <p:cNvPr id="21" name="TextBox 20">
            <a:extLst>
              <a:ext uri="{FF2B5EF4-FFF2-40B4-BE49-F238E27FC236}">
                <a16:creationId xmlns:a16="http://schemas.microsoft.com/office/drawing/2014/main" id="{A9FADA12-C29E-754E-A38D-1DF2E211D354}"/>
              </a:ext>
            </a:extLst>
          </p:cNvPr>
          <p:cNvSpPr txBox="1"/>
          <p:nvPr/>
        </p:nvSpPr>
        <p:spPr>
          <a:xfrm>
            <a:off x="331851" y="2756837"/>
            <a:ext cx="2621280" cy="369332"/>
          </a:xfrm>
          <a:prstGeom prst="rect">
            <a:avLst/>
          </a:prstGeom>
          <a:noFill/>
        </p:spPr>
        <p:txBody>
          <a:bodyPr wrap="square" rtlCol="0">
            <a:spAutoFit/>
          </a:bodyPr>
          <a:lstStyle/>
          <a:p>
            <a:pPr algn="ctr"/>
            <a:r>
              <a:rPr lang="en-US" dirty="0">
                <a:latin typeface="Century Gothic" panose="020B0502020202020204" pitchFamily="34" charset="0"/>
              </a:rPr>
              <a:t>Total Withdrawals</a:t>
            </a:r>
          </a:p>
        </p:txBody>
      </p:sp>
      <p:sp>
        <p:nvSpPr>
          <p:cNvPr id="22" name="TextBox 21">
            <a:extLst>
              <a:ext uri="{FF2B5EF4-FFF2-40B4-BE49-F238E27FC236}">
                <a16:creationId xmlns:a16="http://schemas.microsoft.com/office/drawing/2014/main" id="{AF5EB25E-1014-2741-BA4C-5E2A2269100D}"/>
              </a:ext>
            </a:extLst>
          </p:cNvPr>
          <p:cNvSpPr txBox="1"/>
          <p:nvPr/>
        </p:nvSpPr>
        <p:spPr>
          <a:xfrm>
            <a:off x="612648" y="3762128"/>
            <a:ext cx="2621280" cy="646331"/>
          </a:xfrm>
          <a:prstGeom prst="rect">
            <a:avLst/>
          </a:prstGeom>
          <a:noFill/>
        </p:spPr>
        <p:txBody>
          <a:bodyPr wrap="square" rtlCol="0">
            <a:spAutoFit/>
          </a:bodyPr>
          <a:lstStyle/>
          <a:p>
            <a:r>
              <a:rPr lang="en-US" dirty="0">
                <a:latin typeface="Century Gothic" panose="020B0502020202020204" pitchFamily="34" charset="0"/>
              </a:rPr>
              <a:t>Ending Account Balance</a:t>
            </a:r>
          </a:p>
        </p:txBody>
      </p:sp>
      <p:sp>
        <p:nvSpPr>
          <p:cNvPr id="23" name="TextBox 22">
            <a:extLst>
              <a:ext uri="{FF2B5EF4-FFF2-40B4-BE49-F238E27FC236}">
                <a16:creationId xmlns:a16="http://schemas.microsoft.com/office/drawing/2014/main" id="{6310234C-846B-F64A-8119-1A98ABC62AFB}"/>
              </a:ext>
            </a:extLst>
          </p:cNvPr>
          <p:cNvSpPr txBox="1"/>
          <p:nvPr/>
        </p:nvSpPr>
        <p:spPr>
          <a:xfrm>
            <a:off x="9117331" y="3840026"/>
            <a:ext cx="2621280" cy="646331"/>
          </a:xfrm>
          <a:prstGeom prst="rect">
            <a:avLst/>
          </a:prstGeom>
          <a:noFill/>
        </p:spPr>
        <p:txBody>
          <a:bodyPr wrap="square" rtlCol="0">
            <a:spAutoFit/>
          </a:bodyPr>
          <a:lstStyle/>
          <a:p>
            <a:pPr algn="r"/>
            <a:r>
              <a:rPr lang="en-US" dirty="0">
                <a:latin typeface="Century Gothic" panose="020B0502020202020204" pitchFamily="34" charset="0"/>
              </a:rPr>
              <a:t>Ending Account Balance</a:t>
            </a:r>
          </a:p>
        </p:txBody>
      </p:sp>
      <p:sp>
        <p:nvSpPr>
          <p:cNvPr id="24" name="TextBox 23">
            <a:extLst>
              <a:ext uri="{FF2B5EF4-FFF2-40B4-BE49-F238E27FC236}">
                <a16:creationId xmlns:a16="http://schemas.microsoft.com/office/drawing/2014/main" id="{A119E197-ACD8-8B4B-B03F-67C68C485CC0}"/>
              </a:ext>
            </a:extLst>
          </p:cNvPr>
          <p:cNvSpPr txBox="1"/>
          <p:nvPr/>
        </p:nvSpPr>
        <p:spPr>
          <a:xfrm>
            <a:off x="9134528" y="3145372"/>
            <a:ext cx="2596601" cy="523220"/>
          </a:xfrm>
          <a:prstGeom prst="rect">
            <a:avLst/>
          </a:prstGeom>
          <a:noFill/>
        </p:spPr>
        <p:txBody>
          <a:bodyPr wrap="square" rtlCol="0">
            <a:spAutoFit/>
          </a:bodyPr>
          <a:lstStyle/>
          <a:p>
            <a:pPr algn="r"/>
            <a:r>
              <a:rPr lang="en-US" sz="2800" b="1" dirty="0">
                <a:latin typeface="Century Gothic" panose="020B0502020202020204" pitchFamily="34" charset="0"/>
              </a:rPr>
              <a:t>$1,147,066</a:t>
            </a:r>
          </a:p>
        </p:txBody>
      </p:sp>
      <p:sp>
        <p:nvSpPr>
          <p:cNvPr id="25" name="TextBox 24">
            <a:extLst>
              <a:ext uri="{FF2B5EF4-FFF2-40B4-BE49-F238E27FC236}">
                <a16:creationId xmlns:a16="http://schemas.microsoft.com/office/drawing/2014/main" id="{0A9AB31C-A9B8-584A-85C1-566BDB2826B5}"/>
              </a:ext>
            </a:extLst>
          </p:cNvPr>
          <p:cNvSpPr txBox="1"/>
          <p:nvPr/>
        </p:nvSpPr>
        <p:spPr>
          <a:xfrm>
            <a:off x="9156192" y="4376775"/>
            <a:ext cx="2596601" cy="523220"/>
          </a:xfrm>
          <a:prstGeom prst="rect">
            <a:avLst/>
          </a:prstGeom>
          <a:noFill/>
        </p:spPr>
        <p:txBody>
          <a:bodyPr wrap="square" rtlCol="0">
            <a:spAutoFit/>
          </a:bodyPr>
          <a:lstStyle/>
          <a:p>
            <a:pPr algn="r"/>
            <a:r>
              <a:rPr lang="en-US" sz="2800" b="1" dirty="0">
                <a:latin typeface="Century Gothic" panose="020B0502020202020204" pitchFamily="34" charset="0"/>
              </a:rPr>
              <a:t>$148,000</a:t>
            </a:r>
          </a:p>
        </p:txBody>
      </p:sp>
      <p:sp>
        <p:nvSpPr>
          <p:cNvPr id="26" name="TextBox 25">
            <a:extLst>
              <a:ext uri="{FF2B5EF4-FFF2-40B4-BE49-F238E27FC236}">
                <a16:creationId xmlns:a16="http://schemas.microsoft.com/office/drawing/2014/main" id="{5B069BE6-5DFA-DD4E-95FE-4C59E2B4D219}"/>
              </a:ext>
            </a:extLst>
          </p:cNvPr>
          <p:cNvSpPr txBox="1"/>
          <p:nvPr/>
        </p:nvSpPr>
        <p:spPr>
          <a:xfrm>
            <a:off x="624987" y="4311472"/>
            <a:ext cx="2596601" cy="523220"/>
          </a:xfrm>
          <a:prstGeom prst="rect">
            <a:avLst/>
          </a:prstGeom>
          <a:noFill/>
        </p:spPr>
        <p:txBody>
          <a:bodyPr wrap="square" rtlCol="0">
            <a:spAutoFit/>
          </a:bodyPr>
          <a:lstStyle/>
          <a:p>
            <a:r>
              <a:rPr lang="en-US" sz="2800" b="1" dirty="0">
                <a:latin typeface="Century Gothic" panose="020B0502020202020204" pitchFamily="34" charset="0"/>
              </a:rPr>
              <a:t>$2,111,556</a:t>
            </a:r>
          </a:p>
        </p:txBody>
      </p:sp>
      <p:sp>
        <p:nvSpPr>
          <p:cNvPr id="27" name="TextBox 26">
            <a:extLst>
              <a:ext uri="{FF2B5EF4-FFF2-40B4-BE49-F238E27FC236}">
                <a16:creationId xmlns:a16="http://schemas.microsoft.com/office/drawing/2014/main" id="{42FE0F8D-C833-374B-8646-32622BFBBD8A}"/>
              </a:ext>
            </a:extLst>
          </p:cNvPr>
          <p:cNvSpPr txBox="1"/>
          <p:nvPr/>
        </p:nvSpPr>
        <p:spPr>
          <a:xfrm>
            <a:off x="557456" y="2964236"/>
            <a:ext cx="2596601" cy="523220"/>
          </a:xfrm>
          <a:prstGeom prst="rect">
            <a:avLst/>
          </a:prstGeom>
          <a:noFill/>
        </p:spPr>
        <p:txBody>
          <a:bodyPr wrap="square" rtlCol="0">
            <a:spAutoFit/>
          </a:bodyPr>
          <a:lstStyle/>
          <a:p>
            <a:r>
              <a:rPr lang="en-US" sz="2800" b="1" dirty="0">
                <a:latin typeface="Century Gothic" panose="020B0502020202020204" pitchFamily="34" charset="0"/>
              </a:rPr>
              <a:t>$1,377,065</a:t>
            </a:r>
          </a:p>
        </p:txBody>
      </p:sp>
      <p:sp>
        <p:nvSpPr>
          <p:cNvPr id="28" name="TextBox 27">
            <a:extLst>
              <a:ext uri="{FF2B5EF4-FFF2-40B4-BE49-F238E27FC236}">
                <a16:creationId xmlns:a16="http://schemas.microsoft.com/office/drawing/2014/main" id="{D5FD6E34-2148-A44A-AC5B-63F8B93812FE}"/>
              </a:ext>
            </a:extLst>
          </p:cNvPr>
          <p:cNvSpPr txBox="1"/>
          <p:nvPr/>
        </p:nvSpPr>
        <p:spPr>
          <a:xfrm>
            <a:off x="593147" y="1700353"/>
            <a:ext cx="2315857" cy="769441"/>
          </a:xfrm>
          <a:prstGeom prst="rect">
            <a:avLst/>
          </a:prstGeom>
          <a:noFill/>
        </p:spPr>
        <p:txBody>
          <a:bodyPr wrap="square" rtlCol="0">
            <a:spAutoFit/>
          </a:bodyPr>
          <a:lstStyle/>
          <a:p>
            <a:r>
              <a:rPr lang="en-US" sz="4400" b="1" dirty="0">
                <a:solidFill>
                  <a:srgbClr val="728FCB"/>
                </a:solidFill>
                <a:latin typeface="Century Gothic" panose="020B0502020202020204" pitchFamily="34" charset="0"/>
              </a:rPr>
              <a:t>John</a:t>
            </a:r>
          </a:p>
        </p:txBody>
      </p:sp>
      <p:sp>
        <p:nvSpPr>
          <p:cNvPr id="29" name="TextBox 28">
            <a:extLst>
              <a:ext uri="{FF2B5EF4-FFF2-40B4-BE49-F238E27FC236}">
                <a16:creationId xmlns:a16="http://schemas.microsoft.com/office/drawing/2014/main" id="{12AF9EAA-0DFF-D542-8BB9-DB5996670A97}"/>
              </a:ext>
            </a:extLst>
          </p:cNvPr>
          <p:cNvSpPr txBox="1"/>
          <p:nvPr/>
        </p:nvSpPr>
        <p:spPr>
          <a:xfrm>
            <a:off x="10195871" y="1705467"/>
            <a:ext cx="2315857" cy="769441"/>
          </a:xfrm>
          <a:prstGeom prst="rect">
            <a:avLst/>
          </a:prstGeom>
          <a:noFill/>
        </p:spPr>
        <p:txBody>
          <a:bodyPr wrap="square" rtlCol="0">
            <a:spAutoFit/>
          </a:bodyPr>
          <a:lstStyle/>
          <a:p>
            <a:r>
              <a:rPr lang="en-US" sz="4400" b="1" dirty="0">
                <a:solidFill>
                  <a:srgbClr val="E6807C"/>
                </a:solidFill>
                <a:latin typeface="Century Gothic" panose="020B0502020202020204" pitchFamily="34" charset="0"/>
              </a:rPr>
              <a:t>Jane</a:t>
            </a:r>
          </a:p>
        </p:txBody>
      </p:sp>
      <p:pic>
        <p:nvPicPr>
          <p:cNvPr id="31" name="Picture 30" descr="Text&#10;&#10;Description automatically generated">
            <a:extLst>
              <a:ext uri="{FF2B5EF4-FFF2-40B4-BE49-F238E27FC236}">
                <a16:creationId xmlns:a16="http://schemas.microsoft.com/office/drawing/2014/main" id="{B9978C83-C2F4-D946-9050-17D126BF806D}"/>
              </a:ext>
            </a:extLst>
          </p:cNvPr>
          <p:cNvPicPr>
            <a:picLocks noChangeAspect="1"/>
          </p:cNvPicPr>
          <p:nvPr/>
        </p:nvPicPr>
        <p:blipFill>
          <a:blip r:embed="rId6"/>
          <a:stretch>
            <a:fillRect/>
          </a:stretch>
        </p:blipFill>
        <p:spPr>
          <a:xfrm>
            <a:off x="991108" y="5344995"/>
            <a:ext cx="2260600" cy="1282700"/>
          </a:xfrm>
          <a:prstGeom prst="rect">
            <a:avLst/>
          </a:prstGeom>
        </p:spPr>
      </p:pic>
      <p:pic>
        <p:nvPicPr>
          <p:cNvPr id="33" name="Picture 32" descr="Text&#10;&#10;Description automatically generated">
            <a:extLst>
              <a:ext uri="{FF2B5EF4-FFF2-40B4-BE49-F238E27FC236}">
                <a16:creationId xmlns:a16="http://schemas.microsoft.com/office/drawing/2014/main" id="{28FF29EF-E474-DF44-B11F-7E5B833F7D7E}"/>
              </a:ext>
            </a:extLst>
          </p:cNvPr>
          <p:cNvPicPr>
            <a:picLocks noChangeAspect="1"/>
          </p:cNvPicPr>
          <p:nvPr/>
        </p:nvPicPr>
        <p:blipFill>
          <a:blip r:embed="rId7"/>
          <a:stretch>
            <a:fillRect/>
          </a:stretch>
        </p:blipFill>
        <p:spPr>
          <a:xfrm>
            <a:off x="9052871" y="5349894"/>
            <a:ext cx="2286000" cy="1282700"/>
          </a:xfrm>
          <a:prstGeom prst="rect">
            <a:avLst/>
          </a:prstGeom>
        </p:spPr>
      </p:pic>
      <p:sp>
        <p:nvSpPr>
          <p:cNvPr id="34" name="Rectangle 33">
            <a:extLst>
              <a:ext uri="{FF2B5EF4-FFF2-40B4-BE49-F238E27FC236}">
                <a16:creationId xmlns:a16="http://schemas.microsoft.com/office/drawing/2014/main" id="{95164983-58A1-FD4B-B315-9598E67E4377}"/>
              </a:ext>
            </a:extLst>
          </p:cNvPr>
          <p:cNvSpPr/>
          <p:nvPr/>
        </p:nvSpPr>
        <p:spPr>
          <a:xfrm flipV="1">
            <a:off x="3251708" y="2495010"/>
            <a:ext cx="122427" cy="91438"/>
          </a:xfrm>
          <a:prstGeom prst="rect">
            <a:avLst/>
          </a:prstGeom>
          <a:solidFill>
            <a:srgbClr val="DE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C8CC2B7E-BBDD-2E4B-BE6E-8808B0FEAA23}"/>
              </a:ext>
            </a:extLst>
          </p:cNvPr>
          <p:cNvSpPr/>
          <p:nvPr/>
        </p:nvSpPr>
        <p:spPr>
          <a:xfrm flipV="1">
            <a:off x="3233928" y="2352842"/>
            <a:ext cx="122427" cy="91438"/>
          </a:xfrm>
          <a:prstGeom prst="rect">
            <a:avLst/>
          </a:prstGeom>
          <a:solidFill>
            <a:srgbClr val="DEEC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13458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0-#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500" fill="hold"/>
                                        <p:tgtEl>
                                          <p:spTgt spid="16"/>
                                        </p:tgtEl>
                                        <p:attrNameLst>
                                          <p:attrName>ppt_x</p:attrName>
                                        </p:attrNameLst>
                                      </p:cBhvr>
                                      <p:tavLst>
                                        <p:tav tm="0">
                                          <p:val>
                                            <p:strVal val="0-#ppt_w/2"/>
                                          </p:val>
                                        </p:tav>
                                        <p:tav tm="100000">
                                          <p:val>
                                            <p:strVal val="#ppt_x"/>
                                          </p:val>
                                        </p:tav>
                                      </p:tavLst>
                                    </p:anim>
                                    <p:anim calcmode="lin" valueType="num">
                                      <p:cBhvr additive="base">
                                        <p:cTn id="28" dur="500" fill="hold"/>
                                        <p:tgtEl>
                                          <p:spTgt spid="16"/>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additive="base">
                                        <p:cTn id="31" dur="500" fill="hold"/>
                                        <p:tgtEl>
                                          <p:spTgt spid="29"/>
                                        </p:tgtEl>
                                        <p:attrNameLst>
                                          <p:attrName>ppt_x</p:attrName>
                                        </p:attrNameLst>
                                      </p:cBhvr>
                                      <p:tavLst>
                                        <p:tav tm="0">
                                          <p:val>
                                            <p:strVal val="1+#ppt_w/2"/>
                                          </p:val>
                                        </p:tav>
                                        <p:tav tm="100000">
                                          <p:val>
                                            <p:strVal val="#ppt_x"/>
                                          </p:val>
                                        </p:tav>
                                      </p:tavLst>
                                    </p:anim>
                                    <p:anim calcmode="lin" valueType="num">
                                      <p:cBhvr additive="base">
                                        <p:cTn id="32" dur="500" fill="hold"/>
                                        <p:tgtEl>
                                          <p:spTgt spid="29"/>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1+#ppt_w/2"/>
                                          </p:val>
                                        </p:tav>
                                        <p:tav tm="100000">
                                          <p:val>
                                            <p:strVal val="#ppt_x"/>
                                          </p:val>
                                        </p:tav>
                                      </p:tavLst>
                                    </p:anim>
                                    <p:anim calcmode="lin" valueType="num">
                                      <p:cBhvr additive="base">
                                        <p:cTn id="36" dur="500" fill="hold"/>
                                        <p:tgtEl>
                                          <p:spTgt spid="20"/>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 calcmode="lin" valueType="num">
                                      <p:cBhvr additive="base">
                                        <p:cTn id="39" dur="500" fill="hold"/>
                                        <p:tgtEl>
                                          <p:spTgt spid="24"/>
                                        </p:tgtEl>
                                        <p:attrNameLst>
                                          <p:attrName>ppt_x</p:attrName>
                                        </p:attrNameLst>
                                      </p:cBhvr>
                                      <p:tavLst>
                                        <p:tav tm="0">
                                          <p:val>
                                            <p:strVal val="1+#ppt_w/2"/>
                                          </p:val>
                                        </p:tav>
                                        <p:tav tm="100000">
                                          <p:val>
                                            <p:strVal val="#ppt_x"/>
                                          </p:val>
                                        </p:tav>
                                      </p:tavLst>
                                    </p:anim>
                                    <p:anim calcmode="lin" valueType="num">
                                      <p:cBhvr additive="base">
                                        <p:cTn id="40" dur="500" fill="hold"/>
                                        <p:tgtEl>
                                          <p:spTgt spid="2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fill="hold"/>
                                        <p:tgtEl>
                                          <p:spTgt spid="23"/>
                                        </p:tgtEl>
                                        <p:attrNameLst>
                                          <p:attrName>ppt_x</p:attrName>
                                        </p:attrNameLst>
                                      </p:cBhvr>
                                      <p:tavLst>
                                        <p:tav tm="0">
                                          <p:val>
                                            <p:strVal val="1+#ppt_w/2"/>
                                          </p:val>
                                        </p:tav>
                                        <p:tav tm="100000">
                                          <p:val>
                                            <p:strVal val="#ppt_x"/>
                                          </p:val>
                                        </p:tav>
                                      </p:tavLst>
                                    </p:anim>
                                    <p:anim calcmode="lin" valueType="num">
                                      <p:cBhvr additive="base">
                                        <p:cTn id="44" dur="500" fill="hold"/>
                                        <p:tgtEl>
                                          <p:spTgt spid="23"/>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1+#ppt_w/2"/>
                                          </p:val>
                                        </p:tav>
                                        <p:tav tm="100000">
                                          <p:val>
                                            <p:strVal val="#ppt_x"/>
                                          </p:val>
                                        </p:tav>
                                      </p:tavLst>
                                    </p:anim>
                                    <p:anim calcmode="lin" valueType="num">
                                      <p:cBhvr additive="base">
                                        <p:cTn id="48" dur="500" fill="hold"/>
                                        <p:tgtEl>
                                          <p:spTgt spid="25"/>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8"/>
                                        </p:tgtEl>
                                        <p:attrNameLst>
                                          <p:attrName>style.visibility</p:attrName>
                                        </p:attrNameLst>
                                      </p:cBhvr>
                                      <p:to>
                                        <p:strVal val="visible"/>
                                      </p:to>
                                    </p:set>
                                    <p:anim calcmode="lin" valueType="num">
                                      <p:cBhvr additive="base">
                                        <p:cTn id="51" dur="500" fill="hold"/>
                                        <p:tgtEl>
                                          <p:spTgt spid="18"/>
                                        </p:tgtEl>
                                        <p:attrNameLst>
                                          <p:attrName>ppt_x</p:attrName>
                                        </p:attrNameLst>
                                      </p:cBhvr>
                                      <p:tavLst>
                                        <p:tav tm="0">
                                          <p:val>
                                            <p:strVal val="1+#ppt_w/2"/>
                                          </p:val>
                                        </p:tav>
                                        <p:tav tm="100000">
                                          <p:val>
                                            <p:strVal val="#ppt_x"/>
                                          </p:val>
                                        </p:tav>
                                      </p:tavLst>
                                    </p:anim>
                                    <p:anim calcmode="lin" valueType="num">
                                      <p:cBhvr additive="base">
                                        <p:cTn id="52" dur="500" fill="hold"/>
                                        <p:tgtEl>
                                          <p:spTgt spid="18"/>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31"/>
                                        </p:tgtEl>
                                        <p:attrNameLst>
                                          <p:attrName>style.visibility</p:attrName>
                                        </p:attrNameLst>
                                      </p:cBhvr>
                                      <p:to>
                                        <p:strVal val="visible"/>
                                      </p:to>
                                    </p:set>
                                    <p:anim calcmode="lin" valueType="num">
                                      <p:cBhvr additive="base">
                                        <p:cTn id="55" dur="500" fill="hold"/>
                                        <p:tgtEl>
                                          <p:spTgt spid="31"/>
                                        </p:tgtEl>
                                        <p:attrNameLst>
                                          <p:attrName>ppt_x</p:attrName>
                                        </p:attrNameLst>
                                      </p:cBhvr>
                                      <p:tavLst>
                                        <p:tav tm="0">
                                          <p:val>
                                            <p:strVal val="0-#ppt_w/2"/>
                                          </p:val>
                                        </p:tav>
                                        <p:tav tm="100000">
                                          <p:val>
                                            <p:strVal val="#ppt_x"/>
                                          </p:val>
                                        </p:tav>
                                      </p:tavLst>
                                    </p:anim>
                                    <p:anim calcmode="lin" valueType="num">
                                      <p:cBhvr additive="base">
                                        <p:cTn id="56" dur="500" fill="hold"/>
                                        <p:tgtEl>
                                          <p:spTgt spid="31"/>
                                        </p:tgtEl>
                                        <p:attrNameLst>
                                          <p:attrName>ppt_y</p:attrName>
                                        </p:attrNameLst>
                                      </p:cBhvr>
                                      <p:tavLst>
                                        <p:tav tm="0">
                                          <p:val>
                                            <p:strVal val="#ppt_y"/>
                                          </p:val>
                                        </p:tav>
                                        <p:tav tm="100000">
                                          <p:val>
                                            <p:strVal val="#ppt_y"/>
                                          </p:val>
                                        </p:tav>
                                      </p:tavLst>
                                    </p:anim>
                                  </p:childTnLst>
                                </p:cTn>
                              </p:par>
                              <p:par>
                                <p:cTn id="57" presetID="2" presetClass="entr" presetSubtype="2" fill="hold"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500" fill="hold"/>
                                        <p:tgtEl>
                                          <p:spTgt spid="33"/>
                                        </p:tgtEl>
                                        <p:attrNameLst>
                                          <p:attrName>ppt_x</p:attrName>
                                        </p:attrNameLst>
                                      </p:cBhvr>
                                      <p:tavLst>
                                        <p:tav tm="0">
                                          <p:val>
                                            <p:strVal val="1+#ppt_w/2"/>
                                          </p:val>
                                        </p:tav>
                                        <p:tav tm="100000">
                                          <p:val>
                                            <p:strVal val="#ppt_x"/>
                                          </p:val>
                                        </p:tav>
                                      </p:tavLst>
                                    </p:anim>
                                    <p:anim calcmode="lin" valueType="num">
                                      <p:cBhvr additive="base">
                                        <p:cTn id="60"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P spid="20" grpId="0"/>
      <p:bldP spid="21" grpId="0"/>
      <p:bldP spid="22" grpId="0"/>
      <p:bldP spid="23" grpId="0"/>
      <p:bldP spid="24" grpId="0"/>
      <p:bldP spid="25" grpId="0"/>
      <p:bldP spid="26" grpId="0"/>
      <p:bldP spid="27" grpId="0"/>
      <p:bldP spid="28" grpId="0"/>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612530D-737C-3047-9CD7-249DF806CA39}"/>
              </a:ext>
            </a:extLst>
          </p:cNvPr>
          <p:cNvSpPr/>
          <p:nvPr/>
        </p:nvSpPr>
        <p:spPr>
          <a:xfrm>
            <a:off x="0" y="230188"/>
            <a:ext cx="12192000" cy="1428750"/>
          </a:xfrm>
          <a:prstGeom prst="rect">
            <a:avLst/>
          </a:prstGeom>
          <a:solidFill>
            <a:srgbClr val="89BB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0FAF6B-88A5-8347-8B2F-DD1F817F8401}"/>
              </a:ext>
            </a:extLst>
          </p:cNvPr>
          <p:cNvSpPr>
            <a:spLocks noGrp="1"/>
          </p:cNvSpPr>
          <p:nvPr>
            <p:ph type="title"/>
          </p:nvPr>
        </p:nvSpPr>
        <p:spPr/>
        <p:txBody>
          <a:bodyPr/>
          <a:lstStyle/>
          <a:p>
            <a:r>
              <a:rPr lang="en-US" b="1" dirty="0">
                <a:solidFill>
                  <a:schemeClr val="bg1"/>
                </a:solidFill>
                <a:latin typeface="Century Gothic" panose="020B0502020202020204" pitchFamily="34" charset="0"/>
                <a:cs typeface="Arial Black" panose="020B0604020202020204" pitchFamily="34" charset="0"/>
              </a:rPr>
              <a:t>Asset Allocation </a:t>
            </a:r>
            <a:r>
              <a:rPr lang="en-US" dirty="0">
                <a:solidFill>
                  <a:srgbClr val="F3FBFF"/>
                </a:solidFill>
                <a:latin typeface="Century Gothic" panose="020B0502020202020204" pitchFamily="34" charset="0"/>
                <a:cs typeface="Arial Black" panose="020B0604020202020204" pitchFamily="34" charset="0"/>
              </a:rPr>
              <a:t>and</a:t>
            </a:r>
            <a:r>
              <a:rPr lang="en-US" dirty="0">
                <a:solidFill>
                  <a:schemeClr val="accent6">
                    <a:lumMod val="20000"/>
                    <a:lumOff val="80000"/>
                  </a:schemeClr>
                </a:solidFill>
                <a:latin typeface="Century Gothic" panose="020B0502020202020204" pitchFamily="34" charset="0"/>
                <a:cs typeface="Arial Black" panose="020B0604020202020204" pitchFamily="34" charset="0"/>
              </a:rPr>
              <a:t> </a:t>
            </a:r>
            <a:r>
              <a:rPr lang="en-US" b="1" dirty="0">
                <a:solidFill>
                  <a:schemeClr val="bg1"/>
                </a:solidFill>
                <a:latin typeface="Century Gothic" panose="020B0502020202020204" pitchFamily="34" charset="0"/>
                <a:cs typeface="Arial Black" panose="020B0604020202020204" pitchFamily="34" charset="0"/>
              </a:rPr>
              <a:t>Diversification</a:t>
            </a:r>
            <a:endParaRPr lang="en-US" b="1" dirty="0">
              <a:solidFill>
                <a:schemeClr val="accent6">
                  <a:lumMod val="20000"/>
                  <a:lumOff val="80000"/>
                </a:schemeClr>
              </a:solidFill>
              <a:latin typeface="Century Gothic" panose="020B0502020202020204" pitchFamily="34" charset="0"/>
            </a:endParaRPr>
          </a:p>
        </p:txBody>
      </p:sp>
      <p:sp>
        <p:nvSpPr>
          <p:cNvPr id="3" name="Content Placeholder 2">
            <a:extLst>
              <a:ext uri="{FF2B5EF4-FFF2-40B4-BE49-F238E27FC236}">
                <a16:creationId xmlns:a16="http://schemas.microsoft.com/office/drawing/2014/main" id="{B4AB3A88-63B5-F142-AF7A-5798D1870B07}"/>
              </a:ext>
            </a:extLst>
          </p:cNvPr>
          <p:cNvSpPr>
            <a:spLocks noGrp="1"/>
          </p:cNvSpPr>
          <p:nvPr>
            <p:ph idx="1"/>
          </p:nvPr>
        </p:nvSpPr>
        <p:spPr/>
        <p:txBody>
          <a:bodyPr/>
          <a:lstStyle/>
          <a:p>
            <a:pPr marL="0" indent="0">
              <a:buNone/>
            </a:pPr>
            <a:endParaRPr lang="en-US" dirty="0"/>
          </a:p>
          <a:p>
            <a:pPr marL="0" indent="0">
              <a:buNone/>
            </a:pPr>
            <a:endParaRPr lang="en-US" dirty="0"/>
          </a:p>
        </p:txBody>
      </p:sp>
      <p:sp>
        <p:nvSpPr>
          <p:cNvPr id="5" name="TextBox 4">
            <a:extLst>
              <a:ext uri="{FF2B5EF4-FFF2-40B4-BE49-F238E27FC236}">
                <a16:creationId xmlns:a16="http://schemas.microsoft.com/office/drawing/2014/main" id="{AF0248BC-8D08-5944-BAB2-33893CF138F0}"/>
              </a:ext>
            </a:extLst>
          </p:cNvPr>
          <p:cNvSpPr txBox="1"/>
          <p:nvPr/>
        </p:nvSpPr>
        <p:spPr>
          <a:xfrm>
            <a:off x="585216" y="2176272"/>
            <a:ext cx="11137392" cy="4247317"/>
          </a:xfrm>
          <a:prstGeom prst="rect">
            <a:avLst/>
          </a:prstGeom>
          <a:noFill/>
        </p:spPr>
        <p:txBody>
          <a:bodyPr wrap="square" rtlCol="0">
            <a:spAutoFit/>
          </a:bodyPr>
          <a:lstStyle/>
          <a:p>
            <a:r>
              <a:rPr lang="en-US" sz="2800" dirty="0">
                <a:solidFill>
                  <a:srgbClr val="000000"/>
                </a:solidFill>
                <a:latin typeface="Century Gothic" panose="020B0502020202020204" pitchFamily="34" charset="0"/>
              </a:rPr>
              <a:t>A commonly-cited principle of asset allocation states that your portfolio should include a </a:t>
            </a:r>
            <a:r>
              <a:rPr lang="en-US" sz="2800" b="1" dirty="0">
                <a:solidFill>
                  <a:schemeClr val="accent1">
                    <a:lumMod val="50000"/>
                  </a:schemeClr>
                </a:solidFill>
                <a:latin typeface="Century Gothic" panose="020B0502020202020204" pitchFamily="34" charset="0"/>
              </a:rPr>
              <a:t>percentage of stocks equal to 100 minus your age</a:t>
            </a:r>
            <a:r>
              <a:rPr lang="en-US" sz="2800" dirty="0">
                <a:solidFill>
                  <a:srgbClr val="000000"/>
                </a:solidFill>
                <a:latin typeface="Century Gothic" panose="020B0502020202020204" pitchFamily="34" charset="0"/>
              </a:rPr>
              <a:t>.</a:t>
            </a:r>
            <a:endParaRPr lang="en-US" sz="2800" b="1" dirty="0">
              <a:solidFill>
                <a:srgbClr val="000000"/>
              </a:solidFill>
              <a:latin typeface="Century Gothic" panose="020B0502020202020204" pitchFamily="34" charset="0"/>
            </a:endParaRPr>
          </a:p>
          <a:p>
            <a:endParaRPr lang="en-US" sz="2800" dirty="0">
              <a:solidFill>
                <a:srgbClr val="000000"/>
              </a:solidFill>
              <a:latin typeface="Century Gothic" panose="020B0502020202020204" pitchFamily="34" charset="0"/>
            </a:endParaRPr>
          </a:p>
          <a:p>
            <a:r>
              <a:rPr lang="en-US" sz="2800" dirty="0">
                <a:solidFill>
                  <a:srgbClr val="000000"/>
                </a:solidFill>
                <a:latin typeface="Century Gothic" panose="020B0502020202020204" pitchFamily="34" charset="0"/>
              </a:rPr>
              <a:t>As you get older, the likelihood of </a:t>
            </a:r>
            <a:r>
              <a:rPr lang="en-US" sz="2800" b="1" dirty="0">
                <a:solidFill>
                  <a:schemeClr val="accent1">
                    <a:lumMod val="50000"/>
                  </a:schemeClr>
                </a:solidFill>
                <a:latin typeface="Century Gothic" panose="020B0502020202020204" pitchFamily="34" charset="0"/>
              </a:rPr>
              <a:t>recovering from a market loss decreases</a:t>
            </a:r>
            <a:r>
              <a:rPr lang="en-US" sz="2800" dirty="0">
                <a:latin typeface="Century Gothic" panose="020B0502020202020204" pitchFamily="34" charset="0"/>
              </a:rPr>
              <a:t>.</a:t>
            </a:r>
          </a:p>
          <a:p>
            <a:endParaRPr lang="en-US" sz="2800" dirty="0">
              <a:solidFill>
                <a:srgbClr val="000000"/>
              </a:solidFill>
              <a:latin typeface="Century Gothic" panose="020B0502020202020204" pitchFamily="34" charset="0"/>
            </a:endParaRPr>
          </a:p>
          <a:p>
            <a:r>
              <a:rPr lang="en-US" sz="2800" b="1" dirty="0">
                <a:solidFill>
                  <a:schemeClr val="accent1">
                    <a:lumMod val="50000"/>
                  </a:schemeClr>
                </a:solidFill>
                <a:latin typeface="Century Gothic" panose="020B0502020202020204" pitchFamily="34" charset="0"/>
              </a:rPr>
              <a:t>Appropriately reallocating</a:t>
            </a:r>
            <a:r>
              <a:rPr lang="en-US" sz="2800" dirty="0">
                <a:solidFill>
                  <a:schemeClr val="accent1">
                    <a:lumMod val="50000"/>
                  </a:schemeClr>
                </a:solidFill>
                <a:latin typeface="Century Gothic" panose="020B0502020202020204" pitchFamily="34" charset="0"/>
              </a:rPr>
              <a:t> </a:t>
            </a:r>
            <a:r>
              <a:rPr lang="en-US" sz="2800" dirty="0">
                <a:solidFill>
                  <a:srgbClr val="000000"/>
                </a:solidFill>
                <a:latin typeface="Century Gothic" panose="020B0502020202020204" pitchFamily="34" charset="0"/>
              </a:rPr>
              <a:t>your assets can help avoid this retirement risk. </a:t>
            </a:r>
          </a:p>
          <a:p>
            <a:endParaRPr lang="en-US" dirty="0"/>
          </a:p>
        </p:txBody>
      </p:sp>
    </p:spTree>
    <p:extLst>
      <p:ext uri="{BB962C8B-B14F-4D97-AF65-F5344CB8AC3E}">
        <p14:creationId xmlns:p14="http://schemas.microsoft.com/office/powerpoint/2010/main" val="42852948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44ACDC0-81D0-AE59-B879-035A9CF00AE7}"/>
              </a:ext>
            </a:extLst>
          </p:cNvPr>
          <p:cNvSpPr/>
          <p:nvPr/>
        </p:nvSpPr>
        <p:spPr>
          <a:xfrm>
            <a:off x="838200" y="1690688"/>
            <a:ext cx="3040118" cy="4673326"/>
          </a:xfrm>
          <a:prstGeom prst="rect">
            <a:avLst/>
          </a:prstGeom>
          <a:solidFill>
            <a:srgbClr val="F3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3F25797-138D-10D4-A995-271657FE93BA}"/>
              </a:ext>
            </a:extLst>
          </p:cNvPr>
          <p:cNvSpPr>
            <a:spLocks noGrp="1"/>
          </p:cNvSpPr>
          <p:nvPr>
            <p:ph type="title"/>
          </p:nvPr>
        </p:nvSpPr>
        <p:spPr>
          <a:xfrm>
            <a:off x="838199" y="248773"/>
            <a:ext cx="10515600" cy="1325563"/>
          </a:xfrm>
        </p:spPr>
        <p:txBody>
          <a:bodyPr/>
          <a:lstStyle/>
          <a:p>
            <a:pPr algn="ctr"/>
            <a:r>
              <a:rPr lang="en-US" b="1" i="1" dirty="0">
                <a:solidFill>
                  <a:schemeClr val="accent1">
                    <a:lumMod val="50000"/>
                  </a:schemeClr>
                </a:solidFill>
                <a:latin typeface="Century Gothic" panose="020B0502020202020204" pitchFamily="34" charset="0"/>
              </a:rPr>
              <a:t>How do I protect against…</a:t>
            </a:r>
          </a:p>
        </p:txBody>
      </p:sp>
      <p:sp>
        <p:nvSpPr>
          <p:cNvPr id="3" name="Content Placeholder 2">
            <a:extLst>
              <a:ext uri="{FF2B5EF4-FFF2-40B4-BE49-F238E27FC236}">
                <a16:creationId xmlns:a16="http://schemas.microsoft.com/office/drawing/2014/main" id="{1F731DD2-5B76-ABAE-EAED-3C43AD600383}"/>
              </a:ext>
            </a:extLst>
          </p:cNvPr>
          <p:cNvSpPr>
            <a:spLocks noGrp="1"/>
          </p:cNvSpPr>
          <p:nvPr>
            <p:ph idx="1"/>
          </p:nvPr>
        </p:nvSpPr>
        <p:spPr>
          <a:xfrm>
            <a:off x="1112781" y="2396277"/>
            <a:ext cx="2490951" cy="861849"/>
          </a:xfrm>
        </p:spPr>
        <p:txBody>
          <a:bodyPr>
            <a:normAutofit/>
          </a:bodyPr>
          <a:lstStyle/>
          <a:p>
            <a:pPr marL="0" indent="0" algn="ctr">
              <a:buNone/>
            </a:pPr>
            <a:r>
              <a:rPr lang="en-US" sz="4400" b="1" dirty="0">
                <a:solidFill>
                  <a:schemeClr val="accent1">
                    <a:lumMod val="50000"/>
                  </a:schemeClr>
                </a:solidFill>
                <a:latin typeface="Century Gothic" panose="020B0502020202020204" pitchFamily="34" charset="0"/>
              </a:rPr>
              <a:t>Inflation</a:t>
            </a:r>
          </a:p>
        </p:txBody>
      </p:sp>
      <p:sp>
        <p:nvSpPr>
          <p:cNvPr id="5" name="Rectangle 4">
            <a:extLst>
              <a:ext uri="{FF2B5EF4-FFF2-40B4-BE49-F238E27FC236}">
                <a16:creationId xmlns:a16="http://schemas.microsoft.com/office/drawing/2014/main" id="{CB93B3EE-C20A-DEF2-FE42-109FBF123E56}"/>
              </a:ext>
            </a:extLst>
          </p:cNvPr>
          <p:cNvSpPr/>
          <p:nvPr/>
        </p:nvSpPr>
        <p:spPr>
          <a:xfrm>
            <a:off x="4575941" y="1690688"/>
            <a:ext cx="3040118" cy="4673326"/>
          </a:xfrm>
          <a:prstGeom prst="rect">
            <a:avLst/>
          </a:prstGeom>
          <a:solidFill>
            <a:srgbClr val="F3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D53D8EA-DD7C-DA9B-E337-3331FAF71728}"/>
              </a:ext>
            </a:extLst>
          </p:cNvPr>
          <p:cNvSpPr/>
          <p:nvPr/>
        </p:nvSpPr>
        <p:spPr>
          <a:xfrm>
            <a:off x="8313682" y="1690688"/>
            <a:ext cx="3040118" cy="4673326"/>
          </a:xfrm>
          <a:prstGeom prst="rect">
            <a:avLst/>
          </a:prstGeom>
          <a:solidFill>
            <a:srgbClr val="F3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9769E757-3334-BA81-ECDA-DDA5EAE86430}"/>
              </a:ext>
            </a:extLst>
          </p:cNvPr>
          <p:cNvSpPr txBox="1">
            <a:spLocks/>
          </p:cNvSpPr>
          <p:nvPr/>
        </p:nvSpPr>
        <p:spPr>
          <a:xfrm>
            <a:off x="4850523" y="2390855"/>
            <a:ext cx="2490951" cy="861849"/>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a:solidFill>
                  <a:schemeClr val="accent1">
                    <a:lumMod val="50000"/>
                  </a:schemeClr>
                </a:solidFill>
                <a:latin typeface="Century Gothic" panose="020B0502020202020204" pitchFamily="34" charset="0"/>
              </a:rPr>
              <a:t>Volatility</a:t>
            </a:r>
          </a:p>
        </p:txBody>
      </p:sp>
      <p:sp>
        <p:nvSpPr>
          <p:cNvPr id="8" name="Content Placeholder 2">
            <a:extLst>
              <a:ext uri="{FF2B5EF4-FFF2-40B4-BE49-F238E27FC236}">
                <a16:creationId xmlns:a16="http://schemas.microsoft.com/office/drawing/2014/main" id="{C0FB8423-D1AA-7A62-F74B-38DB60266CDC}"/>
              </a:ext>
            </a:extLst>
          </p:cNvPr>
          <p:cNvSpPr txBox="1">
            <a:spLocks/>
          </p:cNvSpPr>
          <p:nvPr/>
        </p:nvSpPr>
        <p:spPr>
          <a:xfrm>
            <a:off x="8588268" y="2390854"/>
            <a:ext cx="2490951" cy="86184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4400" b="1" dirty="0">
                <a:solidFill>
                  <a:schemeClr val="accent1">
                    <a:lumMod val="50000"/>
                  </a:schemeClr>
                </a:solidFill>
                <a:latin typeface="Century Gothic" panose="020B0502020202020204" pitchFamily="34" charset="0"/>
              </a:rPr>
              <a:t>Timing</a:t>
            </a:r>
          </a:p>
        </p:txBody>
      </p:sp>
      <p:pic>
        <p:nvPicPr>
          <p:cNvPr id="10" name="Graphic 9" descr="Linear Graph with solid fill">
            <a:extLst>
              <a:ext uri="{FF2B5EF4-FFF2-40B4-BE49-F238E27FC236}">
                <a16:creationId xmlns:a16="http://schemas.microsoft.com/office/drawing/2014/main" id="{A210BCCA-E596-F87F-E38D-E7D53607ED02}"/>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1158108" y="3374478"/>
            <a:ext cx="2400299" cy="2400299"/>
          </a:xfrm>
          <a:prstGeom prst="rect">
            <a:avLst/>
          </a:prstGeom>
        </p:spPr>
      </p:pic>
      <p:pic>
        <p:nvPicPr>
          <p:cNvPr id="11" name="Graphic 10" descr="Bar chart with solid fill">
            <a:extLst>
              <a:ext uri="{FF2B5EF4-FFF2-40B4-BE49-F238E27FC236}">
                <a16:creationId xmlns:a16="http://schemas.microsoft.com/office/drawing/2014/main" id="{75870C23-F2B0-280D-6C18-3FCCC19B0C7A}"/>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4895848" y="3374478"/>
            <a:ext cx="2400299" cy="2400299"/>
          </a:xfrm>
          <a:prstGeom prst="rect">
            <a:avLst/>
          </a:prstGeom>
        </p:spPr>
      </p:pic>
      <p:pic>
        <p:nvPicPr>
          <p:cNvPr id="12" name="Graphic 11" descr="Alarm clock with solid fill">
            <a:extLst>
              <a:ext uri="{FF2B5EF4-FFF2-40B4-BE49-F238E27FC236}">
                <a16:creationId xmlns:a16="http://schemas.microsoft.com/office/drawing/2014/main" id="{CF74D0AF-7D27-3CC8-CC26-3A915FDAAC73}"/>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633591" y="3369055"/>
            <a:ext cx="2400299" cy="2400299"/>
          </a:xfrm>
          <a:prstGeom prst="rect">
            <a:avLst/>
          </a:prstGeom>
        </p:spPr>
      </p:pic>
    </p:spTree>
    <p:extLst>
      <p:ext uri="{BB962C8B-B14F-4D97-AF65-F5344CB8AC3E}">
        <p14:creationId xmlns:p14="http://schemas.microsoft.com/office/powerpoint/2010/main" val="27404447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1059</TotalTime>
  <Words>334</Words>
  <Application>Microsoft Macintosh PowerPoint</Application>
  <PresentationFormat>Widescreen</PresentationFormat>
  <Paragraphs>49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Century Gothic</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What is Sequence of Returns?</vt:lpstr>
      <vt:lpstr>Asset Allocation and Diversification</vt:lpstr>
      <vt:lpstr>How do I protect against…</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Adam Burton</dc:creator>
  <cp:lastModifiedBy>Adam Burton</cp:lastModifiedBy>
  <cp:revision>5</cp:revision>
  <dcterms:created xsi:type="dcterms:W3CDTF">2022-07-18T19:32:03Z</dcterms:created>
  <dcterms:modified xsi:type="dcterms:W3CDTF">2022-07-19T14:25:41Z</dcterms:modified>
</cp:coreProperties>
</file>