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591" r:id="rId2"/>
    <p:sldId id="573" r:id="rId3"/>
    <p:sldId id="546" r:id="rId4"/>
    <p:sldId id="590" r:id="rId5"/>
    <p:sldId id="547" r:id="rId6"/>
    <p:sldId id="596" r:id="rId7"/>
    <p:sldId id="548" r:id="rId8"/>
    <p:sldId id="576" r:id="rId9"/>
    <p:sldId id="575" r:id="rId10"/>
    <p:sldId id="593" r:id="rId11"/>
    <p:sldId id="592" r:id="rId12"/>
    <p:sldId id="594" r:id="rId13"/>
    <p:sldId id="399" r:id="rId14"/>
    <p:sldId id="523" r:id="rId15"/>
    <p:sldId id="522" r:id="rId16"/>
    <p:sldId id="524" r:id="rId17"/>
    <p:sldId id="59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F0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176"/>
    <p:restoredTop sz="95878"/>
  </p:normalViewPr>
  <p:slideViewPr>
    <p:cSldViewPr snapToGrid="0">
      <p:cViewPr varScale="1">
        <p:scale>
          <a:sx n="104" d="100"/>
          <a:sy n="104" d="100"/>
        </p:scale>
        <p:origin x="114"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SERVER\Users\ToddS\My%20Documents\Excel%20Work%20Books\SP%2015%20Year%20Compariso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SERVER\Users\ToddS\My%20Documents\Excel%20Work%20Books\SP%2015%20Year%20Comparis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Sheet3!$A$4</c:f>
              <c:strCache>
                <c:ptCount val="1"/>
                <c:pt idx="0">
                  <c:v>S&amp;P 500</c:v>
                </c:pt>
              </c:strCache>
            </c:strRef>
          </c:tx>
          <c:spPr>
            <a:ln w="38100"/>
          </c:spPr>
          <c:marker>
            <c:symbol val="none"/>
          </c:marker>
          <c:cat>
            <c:strRef>
              <c:f>Sheet3!$B$3:$BX$3</c:f>
              <c:strCache>
                <c:ptCount val="75"/>
                <c:pt idx="0">
                  <c:v>J</c:v>
                </c:pt>
                <c:pt idx="1">
                  <c:v>F</c:v>
                </c:pt>
                <c:pt idx="2">
                  <c:v>M</c:v>
                </c:pt>
                <c:pt idx="3">
                  <c:v>A</c:v>
                </c:pt>
                <c:pt idx="4">
                  <c:v>M</c:v>
                </c:pt>
                <c:pt idx="5">
                  <c:v>J</c:v>
                </c:pt>
                <c:pt idx="6">
                  <c:v>J</c:v>
                </c:pt>
                <c:pt idx="7">
                  <c:v>A</c:v>
                </c:pt>
                <c:pt idx="8">
                  <c:v>S</c:v>
                </c:pt>
                <c:pt idx="9">
                  <c:v>O</c:v>
                </c:pt>
                <c:pt idx="10">
                  <c:v>N</c:v>
                </c:pt>
                <c:pt idx="11">
                  <c:v>D</c:v>
                </c:pt>
                <c:pt idx="12">
                  <c:v>J</c:v>
                </c:pt>
                <c:pt idx="13">
                  <c:v>F</c:v>
                </c:pt>
                <c:pt idx="14">
                  <c:v>M</c:v>
                </c:pt>
                <c:pt idx="15">
                  <c:v>A</c:v>
                </c:pt>
                <c:pt idx="16">
                  <c:v>M</c:v>
                </c:pt>
                <c:pt idx="17">
                  <c:v>J</c:v>
                </c:pt>
                <c:pt idx="18">
                  <c:v>J</c:v>
                </c:pt>
                <c:pt idx="19">
                  <c:v>A</c:v>
                </c:pt>
                <c:pt idx="20">
                  <c:v>S</c:v>
                </c:pt>
                <c:pt idx="21">
                  <c:v>O</c:v>
                </c:pt>
                <c:pt idx="22">
                  <c:v>N</c:v>
                </c:pt>
                <c:pt idx="23">
                  <c:v>D</c:v>
                </c:pt>
                <c:pt idx="24">
                  <c:v>J</c:v>
                </c:pt>
                <c:pt idx="25">
                  <c:v>F</c:v>
                </c:pt>
                <c:pt idx="26">
                  <c:v>M</c:v>
                </c:pt>
                <c:pt idx="27">
                  <c:v>A</c:v>
                </c:pt>
                <c:pt idx="28">
                  <c:v>M</c:v>
                </c:pt>
                <c:pt idx="29">
                  <c:v>J</c:v>
                </c:pt>
                <c:pt idx="30">
                  <c:v>J</c:v>
                </c:pt>
                <c:pt idx="31">
                  <c:v>A</c:v>
                </c:pt>
                <c:pt idx="32">
                  <c:v>S</c:v>
                </c:pt>
                <c:pt idx="33">
                  <c:v>O</c:v>
                </c:pt>
                <c:pt idx="34">
                  <c:v>N</c:v>
                </c:pt>
                <c:pt idx="35">
                  <c:v>D</c:v>
                </c:pt>
                <c:pt idx="36">
                  <c:v>J</c:v>
                </c:pt>
                <c:pt idx="37">
                  <c:v>F</c:v>
                </c:pt>
                <c:pt idx="38">
                  <c:v>M</c:v>
                </c:pt>
                <c:pt idx="39">
                  <c:v>A</c:v>
                </c:pt>
                <c:pt idx="40">
                  <c:v>M</c:v>
                </c:pt>
                <c:pt idx="41">
                  <c:v>J</c:v>
                </c:pt>
                <c:pt idx="42">
                  <c:v>J</c:v>
                </c:pt>
                <c:pt idx="43">
                  <c:v>A</c:v>
                </c:pt>
                <c:pt idx="44">
                  <c:v>S</c:v>
                </c:pt>
                <c:pt idx="45">
                  <c:v>O</c:v>
                </c:pt>
                <c:pt idx="46">
                  <c:v>N</c:v>
                </c:pt>
                <c:pt idx="47">
                  <c:v>D</c:v>
                </c:pt>
                <c:pt idx="48">
                  <c:v>J</c:v>
                </c:pt>
                <c:pt idx="49">
                  <c:v>F</c:v>
                </c:pt>
                <c:pt idx="50">
                  <c:v>M</c:v>
                </c:pt>
                <c:pt idx="51">
                  <c:v>A</c:v>
                </c:pt>
                <c:pt idx="52">
                  <c:v>M</c:v>
                </c:pt>
                <c:pt idx="53">
                  <c:v>J</c:v>
                </c:pt>
                <c:pt idx="54">
                  <c:v>J</c:v>
                </c:pt>
                <c:pt idx="55">
                  <c:v>A</c:v>
                </c:pt>
                <c:pt idx="56">
                  <c:v>S</c:v>
                </c:pt>
                <c:pt idx="57">
                  <c:v>O</c:v>
                </c:pt>
                <c:pt idx="58">
                  <c:v>N</c:v>
                </c:pt>
                <c:pt idx="59">
                  <c:v>J</c:v>
                </c:pt>
                <c:pt idx="60">
                  <c:v>F</c:v>
                </c:pt>
                <c:pt idx="61">
                  <c:v>M</c:v>
                </c:pt>
                <c:pt idx="62">
                  <c:v>A</c:v>
                </c:pt>
                <c:pt idx="63">
                  <c:v>M</c:v>
                </c:pt>
                <c:pt idx="64">
                  <c:v>J</c:v>
                </c:pt>
                <c:pt idx="65">
                  <c:v>J</c:v>
                </c:pt>
                <c:pt idx="66">
                  <c:v>A</c:v>
                </c:pt>
                <c:pt idx="67">
                  <c:v>S</c:v>
                </c:pt>
                <c:pt idx="68">
                  <c:v>O</c:v>
                </c:pt>
                <c:pt idx="69">
                  <c:v>N</c:v>
                </c:pt>
                <c:pt idx="70">
                  <c:v>D</c:v>
                </c:pt>
                <c:pt idx="71">
                  <c:v>J</c:v>
                </c:pt>
                <c:pt idx="72">
                  <c:v>F</c:v>
                </c:pt>
                <c:pt idx="73">
                  <c:v>M</c:v>
                </c:pt>
                <c:pt idx="74">
                  <c:v>A</c:v>
                </c:pt>
              </c:strCache>
            </c:strRef>
          </c:cat>
          <c:val>
            <c:numRef>
              <c:f>Sheet3!$B$4:$BX$4</c:f>
              <c:numCache>
                <c:formatCode>0</c:formatCode>
                <c:ptCount val="75"/>
                <c:pt idx="0">
                  <c:v>850</c:v>
                </c:pt>
                <c:pt idx="1">
                  <c:v>855</c:v>
                </c:pt>
                <c:pt idx="2">
                  <c:v>860</c:v>
                </c:pt>
                <c:pt idx="3">
                  <c:v>870</c:v>
                </c:pt>
                <c:pt idx="4">
                  <c:v>878</c:v>
                </c:pt>
                <c:pt idx="5">
                  <c:v>888</c:v>
                </c:pt>
                <c:pt idx="6">
                  <c:v>890</c:v>
                </c:pt>
                <c:pt idx="7">
                  <c:v>910</c:v>
                </c:pt>
                <c:pt idx="8">
                  <c:v>915</c:v>
                </c:pt>
                <c:pt idx="9">
                  <c:v>920</c:v>
                </c:pt>
                <c:pt idx="10">
                  <c:v>940</c:v>
                </c:pt>
                <c:pt idx="11">
                  <c:v>920</c:v>
                </c:pt>
                <c:pt idx="12">
                  <c:v>910</c:v>
                </c:pt>
                <c:pt idx="13">
                  <c:v>912</c:v>
                </c:pt>
                <c:pt idx="14">
                  <c:v>915</c:v>
                </c:pt>
                <c:pt idx="15">
                  <c:v>900</c:v>
                </c:pt>
                <c:pt idx="16">
                  <c:v>892</c:v>
                </c:pt>
                <c:pt idx="17">
                  <c:v>888</c:v>
                </c:pt>
                <c:pt idx="18">
                  <c:v>875</c:v>
                </c:pt>
                <c:pt idx="19">
                  <c:v>866</c:v>
                </c:pt>
                <c:pt idx="20">
                  <c:v>858</c:v>
                </c:pt>
                <c:pt idx="21">
                  <c:v>867</c:v>
                </c:pt>
                <c:pt idx="22">
                  <c:v>857</c:v>
                </c:pt>
                <c:pt idx="23">
                  <c:v>847</c:v>
                </c:pt>
                <c:pt idx="24">
                  <c:v>780</c:v>
                </c:pt>
                <c:pt idx="25">
                  <c:v>760</c:v>
                </c:pt>
                <c:pt idx="26">
                  <c:v>763</c:v>
                </c:pt>
                <c:pt idx="27">
                  <c:v>753</c:v>
                </c:pt>
                <c:pt idx="28">
                  <c:v>740</c:v>
                </c:pt>
                <c:pt idx="29">
                  <c:v>720</c:v>
                </c:pt>
                <c:pt idx="30">
                  <c:v>710</c:v>
                </c:pt>
                <c:pt idx="31">
                  <c:v>715</c:v>
                </c:pt>
                <c:pt idx="32">
                  <c:v>712</c:v>
                </c:pt>
                <c:pt idx="33">
                  <c:v>705</c:v>
                </c:pt>
                <c:pt idx="34">
                  <c:v>695</c:v>
                </c:pt>
                <c:pt idx="35">
                  <c:v>686</c:v>
                </c:pt>
                <c:pt idx="36">
                  <c:v>674</c:v>
                </c:pt>
                <c:pt idx="37">
                  <c:v>667</c:v>
                </c:pt>
                <c:pt idx="38">
                  <c:v>658</c:v>
                </c:pt>
                <c:pt idx="39">
                  <c:v>650</c:v>
                </c:pt>
                <c:pt idx="40">
                  <c:v>658</c:v>
                </c:pt>
                <c:pt idx="41">
                  <c:v>667</c:v>
                </c:pt>
                <c:pt idx="42">
                  <c:v>674</c:v>
                </c:pt>
                <c:pt idx="43">
                  <c:v>686</c:v>
                </c:pt>
                <c:pt idx="44">
                  <c:v>695</c:v>
                </c:pt>
                <c:pt idx="45">
                  <c:v>705</c:v>
                </c:pt>
                <c:pt idx="46">
                  <c:v>712</c:v>
                </c:pt>
                <c:pt idx="47">
                  <c:v>715</c:v>
                </c:pt>
                <c:pt idx="48">
                  <c:v>710</c:v>
                </c:pt>
                <c:pt idx="49">
                  <c:v>720</c:v>
                </c:pt>
                <c:pt idx="50">
                  <c:v>740</c:v>
                </c:pt>
                <c:pt idx="51">
                  <c:v>753</c:v>
                </c:pt>
                <c:pt idx="52">
                  <c:v>763</c:v>
                </c:pt>
                <c:pt idx="53">
                  <c:v>760</c:v>
                </c:pt>
                <c:pt idx="54">
                  <c:v>780</c:v>
                </c:pt>
                <c:pt idx="55">
                  <c:v>847</c:v>
                </c:pt>
                <c:pt idx="56">
                  <c:v>857</c:v>
                </c:pt>
                <c:pt idx="57">
                  <c:v>867</c:v>
                </c:pt>
                <c:pt idx="58">
                  <c:v>858</c:v>
                </c:pt>
                <c:pt idx="59">
                  <c:v>866</c:v>
                </c:pt>
                <c:pt idx="60">
                  <c:v>875</c:v>
                </c:pt>
                <c:pt idx="61">
                  <c:v>888</c:v>
                </c:pt>
                <c:pt idx="62">
                  <c:v>892</c:v>
                </c:pt>
                <c:pt idx="63">
                  <c:v>900</c:v>
                </c:pt>
                <c:pt idx="64">
                  <c:v>915</c:v>
                </c:pt>
                <c:pt idx="65">
                  <c:v>912</c:v>
                </c:pt>
                <c:pt idx="66">
                  <c:v>910</c:v>
                </c:pt>
                <c:pt idx="67">
                  <c:v>920</c:v>
                </c:pt>
                <c:pt idx="68">
                  <c:v>940</c:v>
                </c:pt>
                <c:pt idx="69">
                  <c:v>920</c:v>
                </c:pt>
                <c:pt idx="70">
                  <c:v>925</c:v>
                </c:pt>
                <c:pt idx="71">
                  <c:v>930</c:v>
                </c:pt>
                <c:pt idx="72">
                  <c:v>935</c:v>
                </c:pt>
                <c:pt idx="73">
                  <c:v>933</c:v>
                </c:pt>
                <c:pt idx="74">
                  <c:v>934</c:v>
                </c:pt>
              </c:numCache>
            </c:numRef>
          </c:val>
          <c:smooth val="0"/>
          <c:extLst>
            <c:ext xmlns:c16="http://schemas.microsoft.com/office/drawing/2014/chart" uri="{C3380CC4-5D6E-409C-BE32-E72D297353CC}">
              <c16:uniqueId val="{00000000-5864-47B1-A487-A6A0648B75D5}"/>
            </c:ext>
          </c:extLst>
        </c:ser>
        <c:dLbls>
          <c:showLegendKey val="0"/>
          <c:showVal val="0"/>
          <c:showCatName val="0"/>
          <c:showSerName val="0"/>
          <c:showPercent val="0"/>
          <c:showBubbleSize val="0"/>
        </c:dLbls>
        <c:smooth val="0"/>
        <c:axId val="116427008"/>
        <c:axId val="128606208"/>
      </c:lineChart>
      <c:catAx>
        <c:axId val="116427008"/>
        <c:scaling>
          <c:orientation val="minMax"/>
        </c:scaling>
        <c:delete val="0"/>
        <c:axPos val="b"/>
        <c:numFmt formatCode="General" sourceLinked="0"/>
        <c:majorTickMark val="out"/>
        <c:minorTickMark val="none"/>
        <c:tickLblPos val="nextTo"/>
        <c:spPr>
          <a:ln>
            <a:solidFill>
              <a:srgbClr val="000000"/>
            </a:solidFill>
          </a:ln>
        </c:spPr>
        <c:txPr>
          <a:bodyPr/>
          <a:lstStyle/>
          <a:p>
            <a:pPr>
              <a:defRPr>
                <a:solidFill>
                  <a:srgbClr val="000000"/>
                </a:solidFill>
              </a:defRPr>
            </a:pPr>
            <a:endParaRPr lang="en-US"/>
          </a:p>
        </c:txPr>
        <c:crossAx val="128606208"/>
        <c:crosses val="autoZero"/>
        <c:auto val="1"/>
        <c:lblAlgn val="ctr"/>
        <c:lblOffset val="100"/>
        <c:noMultiLvlLbl val="0"/>
      </c:catAx>
      <c:valAx>
        <c:axId val="128606208"/>
        <c:scaling>
          <c:orientation val="minMax"/>
          <c:max val="1100"/>
          <c:min val="550"/>
        </c:scaling>
        <c:delete val="0"/>
        <c:axPos val="l"/>
        <c:majorGridlines>
          <c:spPr>
            <a:ln>
              <a:solidFill>
                <a:srgbClr val="000000"/>
              </a:solidFill>
            </a:ln>
          </c:spPr>
        </c:majorGridlines>
        <c:numFmt formatCode="General" sourceLinked="0"/>
        <c:majorTickMark val="none"/>
        <c:minorTickMark val="none"/>
        <c:tickLblPos val="nextTo"/>
        <c:spPr>
          <a:ln w="9525">
            <a:solidFill>
              <a:srgbClr val="000000"/>
            </a:solidFill>
          </a:ln>
        </c:spPr>
        <c:txPr>
          <a:bodyPr/>
          <a:lstStyle/>
          <a:p>
            <a:pPr>
              <a:defRPr>
                <a:solidFill>
                  <a:srgbClr val="000000"/>
                </a:solidFill>
              </a:defRPr>
            </a:pPr>
            <a:endParaRPr lang="en-US"/>
          </a:p>
        </c:txPr>
        <c:crossAx val="116427008"/>
        <c:crosses val="autoZero"/>
        <c:crossBetween val="between"/>
        <c:majorUnit val="50"/>
      </c:valAx>
    </c:plotArea>
    <c:legend>
      <c:legendPos val="b"/>
      <c:layout>
        <c:manualLayout>
          <c:xMode val="edge"/>
          <c:yMode val="edge"/>
          <c:x val="0.66408328808036932"/>
          <c:y val="0.94989356292529792"/>
          <c:w val="0.10574135668386278"/>
          <c:h val="3.8851450386883472E-2"/>
        </c:manualLayout>
      </c:layout>
      <c:overlay val="0"/>
      <c:txPr>
        <a:bodyPr/>
        <a:lstStyle/>
        <a:p>
          <a:pPr>
            <a:defRPr>
              <a:solidFill>
                <a:srgbClr val="000000"/>
              </a:solidFill>
            </a:defRPr>
          </a:pPr>
          <a:endParaRPr lang="en-US"/>
        </a:p>
      </c:txPr>
    </c:legend>
    <c:plotVisOnly val="1"/>
    <c:dispBlanksAs val="zero"/>
    <c:showDLblsOverMax val="0"/>
  </c:chart>
  <c:spPr>
    <a:noFill/>
    <a:ln w="31750">
      <a:solidFill>
        <a:srgbClr val="000000"/>
      </a:solidFill>
    </a:ln>
    <a:scene3d>
      <a:camera prst="orthographicFront"/>
      <a:lightRig rig="threePt" dir="t"/>
    </a:scene3d>
    <a:sp3d>
      <a:bevelT/>
    </a:sp3d>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Sheet3!$A$4</c:f>
              <c:strCache>
                <c:ptCount val="1"/>
                <c:pt idx="0">
                  <c:v>S&amp;P 500</c:v>
                </c:pt>
              </c:strCache>
            </c:strRef>
          </c:tx>
          <c:spPr>
            <a:ln w="38100"/>
          </c:spPr>
          <c:marker>
            <c:symbol val="none"/>
          </c:marker>
          <c:cat>
            <c:strRef>
              <c:f>Sheet3!$B$3:$BX$3</c:f>
              <c:strCache>
                <c:ptCount val="75"/>
                <c:pt idx="0">
                  <c:v>J</c:v>
                </c:pt>
                <c:pt idx="1">
                  <c:v>F</c:v>
                </c:pt>
                <c:pt idx="2">
                  <c:v>M</c:v>
                </c:pt>
                <c:pt idx="3">
                  <c:v>A</c:v>
                </c:pt>
                <c:pt idx="4">
                  <c:v>M</c:v>
                </c:pt>
                <c:pt idx="5">
                  <c:v>J</c:v>
                </c:pt>
                <c:pt idx="6">
                  <c:v>J</c:v>
                </c:pt>
                <c:pt idx="7">
                  <c:v>A</c:v>
                </c:pt>
                <c:pt idx="8">
                  <c:v>S</c:v>
                </c:pt>
                <c:pt idx="9">
                  <c:v>O</c:v>
                </c:pt>
                <c:pt idx="10">
                  <c:v>N</c:v>
                </c:pt>
                <c:pt idx="11">
                  <c:v>D</c:v>
                </c:pt>
                <c:pt idx="12">
                  <c:v>J</c:v>
                </c:pt>
                <c:pt idx="13">
                  <c:v>F</c:v>
                </c:pt>
                <c:pt idx="14">
                  <c:v>M</c:v>
                </c:pt>
                <c:pt idx="15">
                  <c:v>A</c:v>
                </c:pt>
                <c:pt idx="16">
                  <c:v>M</c:v>
                </c:pt>
                <c:pt idx="17">
                  <c:v>J</c:v>
                </c:pt>
                <c:pt idx="18">
                  <c:v>J</c:v>
                </c:pt>
                <c:pt idx="19">
                  <c:v>A</c:v>
                </c:pt>
                <c:pt idx="20">
                  <c:v>S</c:v>
                </c:pt>
                <c:pt idx="21">
                  <c:v>O</c:v>
                </c:pt>
                <c:pt idx="22">
                  <c:v>N</c:v>
                </c:pt>
                <c:pt idx="23">
                  <c:v>D</c:v>
                </c:pt>
                <c:pt idx="24">
                  <c:v>J</c:v>
                </c:pt>
                <c:pt idx="25">
                  <c:v>F</c:v>
                </c:pt>
                <c:pt idx="26">
                  <c:v>M</c:v>
                </c:pt>
                <c:pt idx="27">
                  <c:v>A</c:v>
                </c:pt>
                <c:pt idx="28">
                  <c:v>M</c:v>
                </c:pt>
                <c:pt idx="29">
                  <c:v>J</c:v>
                </c:pt>
                <c:pt idx="30">
                  <c:v>J</c:v>
                </c:pt>
                <c:pt idx="31">
                  <c:v>A</c:v>
                </c:pt>
                <c:pt idx="32">
                  <c:v>S</c:v>
                </c:pt>
                <c:pt idx="33">
                  <c:v>O</c:v>
                </c:pt>
                <c:pt idx="34">
                  <c:v>N</c:v>
                </c:pt>
                <c:pt idx="35">
                  <c:v>D</c:v>
                </c:pt>
                <c:pt idx="36">
                  <c:v>J</c:v>
                </c:pt>
                <c:pt idx="37">
                  <c:v>F</c:v>
                </c:pt>
                <c:pt idx="38">
                  <c:v>M</c:v>
                </c:pt>
                <c:pt idx="39">
                  <c:v>A</c:v>
                </c:pt>
                <c:pt idx="40">
                  <c:v>M</c:v>
                </c:pt>
                <c:pt idx="41">
                  <c:v>J</c:v>
                </c:pt>
                <c:pt idx="42">
                  <c:v>J</c:v>
                </c:pt>
                <c:pt idx="43">
                  <c:v>A</c:v>
                </c:pt>
                <c:pt idx="44">
                  <c:v>S</c:v>
                </c:pt>
                <c:pt idx="45">
                  <c:v>O</c:v>
                </c:pt>
                <c:pt idx="46">
                  <c:v>N</c:v>
                </c:pt>
                <c:pt idx="47">
                  <c:v>D</c:v>
                </c:pt>
                <c:pt idx="48">
                  <c:v>J</c:v>
                </c:pt>
                <c:pt idx="49">
                  <c:v>F</c:v>
                </c:pt>
                <c:pt idx="50">
                  <c:v>M</c:v>
                </c:pt>
                <c:pt idx="51">
                  <c:v>A</c:v>
                </c:pt>
                <c:pt idx="52">
                  <c:v>M</c:v>
                </c:pt>
                <c:pt idx="53">
                  <c:v>J</c:v>
                </c:pt>
                <c:pt idx="54">
                  <c:v>J</c:v>
                </c:pt>
                <c:pt idx="55">
                  <c:v>A</c:v>
                </c:pt>
                <c:pt idx="56">
                  <c:v>S</c:v>
                </c:pt>
                <c:pt idx="57">
                  <c:v>O</c:v>
                </c:pt>
                <c:pt idx="58">
                  <c:v>N</c:v>
                </c:pt>
                <c:pt idx="59">
                  <c:v>J</c:v>
                </c:pt>
                <c:pt idx="60">
                  <c:v>F</c:v>
                </c:pt>
                <c:pt idx="61">
                  <c:v>M</c:v>
                </c:pt>
                <c:pt idx="62">
                  <c:v>A</c:v>
                </c:pt>
                <c:pt idx="63">
                  <c:v>M</c:v>
                </c:pt>
                <c:pt idx="64">
                  <c:v>J</c:v>
                </c:pt>
                <c:pt idx="65">
                  <c:v>J</c:v>
                </c:pt>
                <c:pt idx="66">
                  <c:v>A</c:v>
                </c:pt>
                <c:pt idx="67">
                  <c:v>S</c:v>
                </c:pt>
                <c:pt idx="68">
                  <c:v>O</c:v>
                </c:pt>
                <c:pt idx="69">
                  <c:v>N</c:v>
                </c:pt>
                <c:pt idx="70">
                  <c:v>D</c:v>
                </c:pt>
                <c:pt idx="71">
                  <c:v>J</c:v>
                </c:pt>
                <c:pt idx="72">
                  <c:v>F</c:v>
                </c:pt>
                <c:pt idx="73">
                  <c:v>M</c:v>
                </c:pt>
                <c:pt idx="74">
                  <c:v>A</c:v>
                </c:pt>
              </c:strCache>
            </c:strRef>
          </c:cat>
          <c:val>
            <c:numRef>
              <c:f>Sheet3!$B$4:$BX$4</c:f>
              <c:numCache>
                <c:formatCode>0</c:formatCode>
                <c:ptCount val="75"/>
                <c:pt idx="0">
                  <c:v>850</c:v>
                </c:pt>
                <c:pt idx="1">
                  <c:v>855</c:v>
                </c:pt>
                <c:pt idx="2">
                  <c:v>860</c:v>
                </c:pt>
                <c:pt idx="3">
                  <c:v>870</c:v>
                </c:pt>
                <c:pt idx="4">
                  <c:v>878</c:v>
                </c:pt>
                <c:pt idx="5">
                  <c:v>888</c:v>
                </c:pt>
                <c:pt idx="6">
                  <c:v>890</c:v>
                </c:pt>
                <c:pt idx="7">
                  <c:v>910</c:v>
                </c:pt>
                <c:pt idx="8">
                  <c:v>915</c:v>
                </c:pt>
                <c:pt idx="9">
                  <c:v>920</c:v>
                </c:pt>
                <c:pt idx="10">
                  <c:v>940</c:v>
                </c:pt>
                <c:pt idx="11">
                  <c:v>920</c:v>
                </c:pt>
                <c:pt idx="12">
                  <c:v>910</c:v>
                </c:pt>
                <c:pt idx="13">
                  <c:v>912</c:v>
                </c:pt>
                <c:pt idx="14">
                  <c:v>915</c:v>
                </c:pt>
                <c:pt idx="15">
                  <c:v>900</c:v>
                </c:pt>
                <c:pt idx="16">
                  <c:v>892</c:v>
                </c:pt>
                <c:pt idx="17">
                  <c:v>888</c:v>
                </c:pt>
                <c:pt idx="18">
                  <c:v>875</c:v>
                </c:pt>
                <c:pt idx="19">
                  <c:v>866</c:v>
                </c:pt>
                <c:pt idx="20">
                  <c:v>858</c:v>
                </c:pt>
                <c:pt idx="21">
                  <c:v>867</c:v>
                </c:pt>
                <c:pt idx="22">
                  <c:v>857</c:v>
                </c:pt>
                <c:pt idx="23">
                  <c:v>847</c:v>
                </c:pt>
                <c:pt idx="24">
                  <c:v>780</c:v>
                </c:pt>
                <c:pt idx="25">
                  <c:v>760</c:v>
                </c:pt>
                <c:pt idx="26">
                  <c:v>763</c:v>
                </c:pt>
                <c:pt idx="27">
                  <c:v>753</c:v>
                </c:pt>
                <c:pt idx="28">
                  <c:v>740</c:v>
                </c:pt>
                <c:pt idx="29">
                  <c:v>720</c:v>
                </c:pt>
                <c:pt idx="30">
                  <c:v>710</c:v>
                </c:pt>
                <c:pt idx="31">
                  <c:v>715</c:v>
                </c:pt>
                <c:pt idx="32">
                  <c:v>712</c:v>
                </c:pt>
                <c:pt idx="33">
                  <c:v>705</c:v>
                </c:pt>
                <c:pt idx="34">
                  <c:v>695</c:v>
                </c:pt>
                <c:pt idx="35">
                  <c:v>686</c:v>
                </c:pt>
                <c:pt idx="36">
                  <c:v>674</c:v>
                </c:pt>
                <c:pt idx="37">
                  <c:v>667</c:v>
                </c:pt>
                <c:pt idx="38">
                  <c:v>658</c:v>
                </c:pt>
                <c:pt idx="39">
                  <c:v>650</c:v>
                </c:pt>
                <c:pt idx="40">
                  <c:v>658</c:v>
                </c:pt>
                <c:pt idx="41">
                  <c:v>667</c:v>
                </c:pt>
                <c:pt idx="42">
                  <c:v>674</c:v>
                </c:pt>
                <c:pt idx="43">
                  <c:v>686</c:v>
                </c:pt>
                <c:pt idx="44">
                  <c:v>695</c:v>
                </c:pt>
                <c:pt idx="45">
                  <c:v>705</c:v>
                </c:pt>
                <c:pt idx="46">
                  <c:v>712</c:v>
                </c:pt>
                <c:pt idx="47">
                  <c:v>715</c:v>
                </c:pt>
                <c:pt idx="48">
                  <c:v>710</c:v>
                </c:pt>
                <c:pt idx="49">
                  <c:v>720</c:v>
                </c:pt>
                <c:pt idx="50">
                  <c:v>740</c:v>
                </c:pt>
                <c:pt idx="51">
                  <c:v>753</c:v>
                </c:pt>
                <c:pt idx="52">
                  <c:v>763</c:v>
                </c:pt>
                <c:pt idx="53">
                  <c:v>760</c:v>
                </c:pt>
                <c:pt idx="54">
                  <c:v>780</c:v>
                </c:pt>
                <c:pt idx="55">
                  <c:v>847</c:v>
                </c:pt>
                <c:pt idx="56">
                  <c:v>857</c:v>
                </c:pt>
                <c:pt idx="57">
                  <c:v>867</c:v>
                </c:pt>
                <c:pt idx="58">
                  <c:v>858</c:v>
                </c:pt>
                <c:pt idx="59">
                  <c:v>866</c:v>
                </c:pt>
                <c:pt idx="60">
                  <c:v>875</c:v>
                </c:pt>
                <c:pt idx="61">
                  <c:v>888</c:v>
                </c:pt>
                <c:pt idx="62">
                  <c:v>892</c:v>
                </c:pt>
                <c:pt idx="63">
                  <c:v>900</c:v>
                </c:pt>
                <c:pt idx="64">
                  <c:v>915</c:v>
                </c:pt>
                <c:pt idx="65">
                  <c:v>912</c:v>
                </c:pt>
                <c:pt idx="66">
                  <c:v>910</c:v>
                </c:pt>
                <c:pt idx="67">
                  <c:v>920</c:v>
                </c:pt>
                <c:pt idx="68">
                  <c:v>940</c:v>
                </c:pt>
                <c:pt idx="69">
                  <c:v>920</c:v>
                </c:pt>
                <c:pt idx="70">
                  <c:v>925</c:v>
                </c:pt>
                <c:pt idx="71">
                  <c:v>930</c:v>
                </c:pt>
                <c:pt idx="72">
                  <c:v>935</c:v>
                </c:pt>
                <c:pt idx="73">
                  <c:v>933</c:v>
                </c:pt>
                <c:pt idx="74">
                  <c:v>934</c:v>
                </c:pt>
              </c:numCache>
            </c:numRef>
          </c:val>
          <c:smooth val="0"/>
          <c:extLst>
            <c:ext xmlns:c16="http://schemas.microsoft.com/office/drawing/2014/chart" uri="{C3380CC4-5D6E-409C-BE32-E72D297353CC}">
              <c16:uniqueId val="{00000000-088A-4AE4-BEFB-329CF03B3082}"/>
            </c:ext>
          </c:extLst>
        </c:ser>
        <c:dLbls>
          <c:showLegendKey val="0"/>
          <c:showVal val="0"/>
          <c:showCatName val="0"/>
          <c:showSerName val="0"/>
          <c:showPercent val="0"/>
          <c:showBubbleSize val="0"/>
        </c:dLbls>
        <c:smooth val="0"/>
        <c:axId val="128648704"/>
        <c:axId val="128650240"/>
      </c:lineChart>
      <c:catAx>
        <c:axId val="128648704"/>
        <c:scaling>
          <c:orientation val="minMax"/>
        </c:scaling>
        <c:delete val="0"/>
        <c:axPos val="b"/>
        <c:numFmt formatCode="General" sourceLinked="0"/>
        <c:majorTickMark val="out"/>
        <c:minorTickMark val="none"/>
        <c:tickLblPos val="nextTo"/>
        <c:spPr>
          <a:ln>
            <a:solidFill>
              <a:srgbClr val="000000"/>
            </a:solidFill>
          </a:ln>
        </c:spPr>
        <c:txPr>
          <a:bodyPr/>
          <a:lstStyle/>
          <a:p>
            <a:pPr>
              <a:defRPr>
                <a:solidFill>
                  <a:srgbClr val="000000"/>
                </a:solidFill>
              </a:defRPr>
            </a:pPr>
            <a:endParaRPr lang="en-US"/>
          </a:p>
        </c:txPr>
        <c:crossAx val="128650240"/>
        <c:crosses val="autoZero"/>
        <c:auto val="1"/>
        <c:lblAlgn val="ctr"/>
        <c:lblOffset val="100"/>
        <c:noMultiLvlLbl val="0"/>
      </c:catAx>
      <c:valAx>
        <c:axId val="128650240"/>
        <c:scaling>
          <c:orientation val="minMax"/>
          <c:max val="1100"/>
          <c:min val="550"/>
        </c:scaling>
        <c:delete val="0"/>
        <c:axPos val="l"/>
        <c:majorGridlines>
          <c:spPr>
            <a:ln>
              <a:solidFill>
                <a:srgbClr val="000000"/>
              </a:solidFill>
            </a:ln>
          </c:spPr>
        </c:majorGridlines>
        <c:numFmt formatCode="General" sourceLinked="0"/>
        <c:majorTickMark val="none"/>
        <c:minorTickMark val="none"/>
        <c:tickLblPos val="nextTo"/>
        <c:spPr>
          <a:ln w="9525">
            <a:solidFill>
              <a:srgbClr val="000000"/>
            </a:solidFill>
          </a:ln>
        </c:spPr>
        <c:txPr>
          <a:bodyPr/>
          <a:lstStyle/>
          <a:p>
            <a:pPr>
              <a:defRPr>
                <a:solidFill>
                  <a:srgbClr val="000000"/>
                </a:solidFill>
              </a:defRPr>
            </a:pPr>
            <a:endParaRPr lang="en-US"/>
          </a:p>
        </c:txPr>
        <c:crossAx val="128648704"/>
        <c:crosses val="autoZero"/>
        <c:crossBetween val="between"/>
        <c:majorUnit val="50"/>
      </c:valAx>
    </c:plotArea>
    <c:legend>
      <c:legendPos val="b"/>
      <c:layout>
        <c:manualLayout>
          <c:xMode val="edge"/>
          <c:yMode val="edge"/>
          <c:x val="0.66839363290795561"/>
          <c:y val="0.94383253229709962"/>
          <c:w val="0.10574135668386278"/>
          <c:h val="3.8851450386883458E-2"/>
        </c:manualLayout>
      </c:layout>
      <c:overlay val="0"/>
      <c:txPr>
        <a:bodyPr/>
        <a:lstStyle/>
        <a:p>
          <a:pPr>
            <a:defRPr>
              <a:solidFill>
                <a:srgbClr val="000000"/>
              </a:solidFill>
            </a:defRPr>
          </a:pPr>
          <a:endParaRPr lang="en-US"/>
        </a:p>
      </c:txPr>
    </c:legend>
    <c:plotVisOnly val="1"/>
    <c:dispBlanksAs val="zero"/>
    <c:showDLblsOverMax val="0"/>
  </c:chart>
  <c:spPr>
    <a:noFill/>
    <a:ln w="31750">
      <a:solidFill>
        <a:srgbClr val="000000"/>
      </a:solidFill>
    </a:ln>
    <a:scene3d>
      <a:camera prst="orthographicFront"/>
      <a:lightRig rig="threePt" dir="t"/>
    </a:scene3d>
    <a:sp3d>
      <a:bevelT/>
    </a:sp3d>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ED4A86-F8F5-C646-9D80-34FE12E9E023}" type="datetimeFigureOut">
              <a:rPr lang="en-US" smtClean="0"/>
              <a:t>11/15/2022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D5A428-2129-9744-ABAC-3609852911A2}" type="slidenum">
              <a:rPr lang="en-US" smtClean="0"/>
              <a:t>‹#›</a:t>
            </a:fld>
            <a:endParaRPr lang="en-US"/>
          </a:p>
        </p:txBody>
      </p:sp>
    </p:spTree>
    <p:extLst>
      <p:ext uri="{BB962C8B-B14F-4D97-AF65-F5344CB8AC3E}">
        <p14:creationId xmlns:p14="http://schemas.microsoft.com/office/powerpoint/2010/main" val="1018548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pPr defTabSz="1087170"/>
            <a:fld id="{A11B139C-ECE5-4018-B6C6-4ADF6C088144}" type="slidenum">
              <a:rPr lang="en-US" smtClean="0">
                <a:latin typeface="Arial" charset="0"/>
              </a:rPr>
              <a:pPr defTabSz="1087170"/>
              <a:t>13</a:t>
            </a:fld>
            <a:endParaRPr lang="en-US" dirty="0">
              <a:latin typeface="Arial" charset="0"/>
            </a:endParaRPr>
          </a:p>
        </p:txBody>
      </p:sp>
      <p:sp>
        <p:nvSpPr>
          <p:cNvPr id="119811" name="Rectangle 2"/>
          <p:cNvSpPr>
            <a:spLocks noGrp="1" noRot="1" noChangeAspect="1" noChangeArrowheads="1" noTextEdit="1"/>
          </p:cNvSpPr>
          <p:nvPr>
            <p:ph type="sldImg"/>
          </p:nvPr>
        </p:nvSpPr>
        <p:spPr>
          <a:xfrm>
            <a:off x="382588" y="684213"/>
            <a:ext cx="6094412" cy="3429000"/>
          </a:xfrm>
          <a:ln/>
        </p:spPr>
      </p:sp>
      <p:sp>
        <p:nvSpPr>
          <p:cNvPr id="119812" name="Rectangle 3"/>
          <p:cNvSpPr>
            <a:spLocks noGrp="1" noChangeArrowheads="1"/>
          </p:cNvSpPr>
          <p:nvPr>
            <p:ph type="body" idx="1"/>
          </p:nvPr>
        </p:nvSpPr>
        <p:spPr>
          <a:noFill/>
          <a:ln/>
        </p:spPr>
        <p:txBody>
          <a:bodyPr/>
          <a:lstStyle/>
          <a:p>
            <a:r>
              <a:rPr lang="en-US" sz="1200" kern="1200" dirty="0">
                <a:solidFill>
                  <a:schemeClr val="tx1"/>
                </a:solidFill>
                <a:latin typeface="+mn-lt"/>
                <a:ea typeface="+mn-ea"/>
                <a:cs typeface="+mn-cs"/>
              </a:rPr>
              <a:t>Index Universal Life Policies are the perfect product if you are looking for a place to grow your money safely, and provide a steady predictable tax-free retirement income. </a:t>
            </a:r>
          </a:p>
          <a:p>
            <a:r>
              <a:rPr lang="en-US" sz="1200" kern="1200" dirty="0">
                <a:solidFill>
                  <a:schemeClr val="tx1"/>
                </a:solidFill>
                <a:latin typeface="+mn-lt"/>
                <a:ea typeface="+mn-ea"/>
                <a:cs typeface="+mn-cs"/>
              </a:rPr>
              <a:t>Let me explain how and why!</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Index Universal Life was created to allow you the potential to earn market gains, without exposing your principal to market risk.</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It does this by using an Equity Index like the S&amp;P 500 to track and credit market gains. However your money is not in the market; the interest you earn is based on the Index performance. This allows the insurance company to put in place some powerful safety features. </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One of those features is an Index Cap and an Index Floor, these are terms you probably never heard of before. Here’s how it works. </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The IUL contract credits the index performance annually to your policies cash value. The floor means if the S&amp;P Index goes NEGATIVE from your policy anniversary date to the end of the year, your annual earnings from the index will be zero, you do not participate in the index loss. This protects your cash value when the market drops below zero.  It’s your safety net, and it's contractual feature of your IUL policy. Because the floor is permanently set at zero percent, you can never lose money. </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When the S&amp;P index has a positive gain, The Index cap percentage is the highest percentage of gains your cash value would be credited for that year. On this illustration the cap is set to 13%.  The insurance company sets the cap. I have seen these caps as low as 8 percent and as high as 17 percent.  Each insurance company is different, and the caps can change annually. </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This is how the Cap and Floor feature works.</a:t>
            </a:r>
          </a:p>
        </p:txBody>
      </p:sp>
    </p:spTree>
    <p:extLst>
      <p:ext uri="{BB962C8B-B14F-4D97-AF65-F5344CB8AC3E}">
        <p14:creationId xmlns:p14="http://schemas.microsoft.com/office/powerpoint/2010/main" val="2020298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a:solidFill>
                  <a:schemeClr val="tx1"/>
                </a:solidFill>
                <a:latin typeface="+mn-lt"/>
                <a:ea typeface="+mn-ea"/>
                <a:cs typeface="+mn-cs"/>
              </a:rPr>
              <a:t>Another feature the IUL has that separates it from all other financial products is the locking in of annual gains.   It’s the second layer of protection for your money. </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Here is how locking in of annual gains works. </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If I had $100,000 of cash value in an IUL policy, and the market went up 10%, my cash would be credited $10,000. </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That $10,000 would be added to my principal and I would have a new account value of $110,000—never to be given back. If the market went down 10%, in an equity vehicle, I would lose 10% of my $110,000 or end up with less then I started with $99,000. </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By sustaining what was earned, even a modest 5% return the next year grows the cash very nicely to $115,500.  But just losing 10%  in one year created an 11% </a:t>
            </a:r>
            <a:r>
              <a:rPr lang="en-US" sz="1200" i="1" kern="1200" dirty="0">
                <a:solidFill>
                  <a:schemeClr val="tx1"/>
                </a:solidFill>
                <a:latin typeface="+mn-lt"/>
                <a:ea typeface="+mn-ea"/>
                <a:cs typeface="+mn-cs"/>
              </a:rPr>
              <a:t>difference</a:t>
            </a:r>
            <a:r>
              <a:rPr lang="en-US" sz="1200" kern="1200" dirty="0">
                <a:solidFill>
                  <a:schemeClr val="tx1"/>
                </a:solidFill>
                <a:latin typeface="+mn-lt"/>
                <a:ea typeface="+mn-ea"/>
                <a:cs typeface="+mn-cs"/>
              </a:rPr>
              <a:t> in the accumulate value of this account. </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That’s a difference of $115,500 to $103,950. </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Let me continue to share with you why avoiding the market loses are so beneficial in creating wealth.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BAC7E7-55D5-44ED-9244-4C4F270D3C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8006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4213"/>
            <a:ext cx="6094412"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In our previous example our $100,000 experienced a 10% gain, a 10% loss, and a 5% gain giving us an ended balance of $103,950.  </a:t>
            </a:r>
          </a:p>
          <a:p>
            <a:r>
              <a:rPr lang="en-US" sz="1200" kern="1200" dirty="0">
                <a:solidFill>
                  <a:schemeClr val="tx1"/>
                </a:solidFill>
                <a:latin typeface="+mn-lt"/>
                <a:ea typeface="+mn-ea"/>
                <a:cs typeface="+mn-cs"/>
              </a:rPr>
              <a:t>When the market tanked in 2009 by 37%, the $103,950 diminished to $65,488.  </a:t>
            </a:r>
          </a:p>
          <a:p>
            <a:r>
              <a:rPr lang="en-US" sz="1200" kern="1200" dirty="0">
                <a:solidFill>
                  <a:schemeClr val="tx1"/>
                </a:solidFill>
                <a:latin typeface="+mn-lt"/>
                <a:ea typeface="+mn-ea"/>
                <a:cs typeface="+mn-cs"/>
              </a:rPr>
              <a:t>By 2010 the market ran up 26.46% but our account value isn't anywhere near back to where we started.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This is how the market works.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90B6A9-67DD-46E9-BE5C-91476D53636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3996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4213"/>
            <a:ext cx="6094412" cy="3429000"/>
          </a:xfrm>
        </p:spPr>
      </p:sp>
      <p:sp>
        <p:nvSpPr>
          <p:cNvPr id="3" name="Notes Placeholder 2"/>
          <p:cNvSpPr>
            <a:spLocks noGrp="1"/>
          </p:cNvSpPr>
          <p:nvPr>
            <p:ph type="body" idx="1"/>
          </p:nvPr>
        </p:nvSpPr>
        <p:spPr/>
        <p:txBody>
          <a:bodyPr>
            <a:normAutofit lnSpcReduction="10000"/>
          </a:bodyPr>
          <a:lstStyle/>
          <a:p>
            <a:r>
              <a:rPr lang="en-US" sz="1200" kern="1200" dirty="0">
                <a:solidFill>
                  <a:schemeClr val="tx1"/>
                </a:solidFill>
                <a:latin typeface="+mn-lt"/>
                <a:ea typeface="+mn-ea"/>
                <a:cs typeface="+mn-cs"/>
              </a:rPr>
              <a:t>If your money had been in an IUL Policy in 2009, your cash value would have been protected because of the zero floor feature. </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There is another strong feature of an IUL policy that protects your gains and helps your cash continue to grow. It’s called the reset feature. It resets the equity index value on your IUL's anniversary. </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In this example the S&amp;P Index dropped from 1,447 to 902.  The year after it dropped, the IUL policy would start with a new Index Value of 902, not 1,447. It would count any gain the next year from this new reset value. </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In this case the market increased by 26.46%. The IUL is capped at 13%. But the cash value is earning 13% on $115,500 versus 26.46% on the $65,488 we were left with in the open market. </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It is important to point out the S&amp;P index value hasn't even gotten back to the 2008 starting value of 1,447, yet the cash value in the IUL policy has grown by an additional $15,000 .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There is no other product I know of that can protect and grow your money like this?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90B6A9-67DD-46E9-BE5C-91476D53636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9916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BA3F8-DDDD-91FF-7FA5-0F7B81E87E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027490-3992-6504-FE40-AE5B3B990F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F7E052-E423-E7D2-B651-95AC24A39B4B}"/>
              </a:ext>
            </a:extLst>
          </p:cNvPr>
          <p:cNvSpPr>
            <a:spLocks noGrp="1"/>
          </p:cNvSpPr>
          <p:nvPr>
            <p:ph type="dt" sz="half" idx="10"/>
          </p:nvPr>
        </p:nvSpPr>
        <p:spPr/>
        <p:txBody>
          <a:bodyPr/>
          <a:lstStyle/>
          <a:p>
            <a:fld id="{47A900A5-5FDD-E141-868B-AB971FE89253}" type="datetimeFigureOut">
              <a:rPr lang="en-US" smtClean="0"/>
              <a:t>11/15/2022</a:t>
            </a:fld>
            <a:endParaRPr lang="en-US"/>
          </a:p>
        </p:txBody>
      </p:sp>
      <p:sp>
        <p:nvSpPr>
          <p:cNvPr id="5" name="Footer Placeholder 4">
            <a:extLst>
              <a:ext uri="{FF2B5EF4-FFF2-40B4-BE49-F238E27FC236}">
                <a16:creationId xmlns:a16="http://schemas.microsoft.com/office/drawing/2014/main" id="{BED31F83-BEBA-CB4A-4052-5917D6A54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6E694-64B3-A088-9121-2822EFE9FA80}"/>
              </a:ext>
            </a:extLst>
          </p:cNvPr>
          <p:cNvSpPr>
            <a:spLocks noGrp="1"/>
          </p:cNvSpPr>
          <p:nvPr>
            <p:ph type="sldNum" sz="quarter" idx="12"/>
          </p:nvPr>
        </p:nvSpPr>
        <p:spPr/>
        <p:txBody>
          <a:bodyPr/>
          <a:lstStyle/>
          <a:p>
            <a:fld id="{6B5DC979-D531-F941-AA64-6DBDCF5A869D}" type="slidenum">
              <a:rPr lang="en-US" smtClean="0"/>
              <a:t>‹#›</a:t>
            </a:fld>
            <a:endParaRPr lang="en-US"/>
          </a:p>
        </p:txBody>
      </p:sp>
    </p:spTree>
    <p:extLst>
      <p:ext uri="{BB962C8B-B14F-4D97-AF65-F5344CB8AC3E}">
        <p14:creationId xmlns:p14="http://schemas.microsoft.com/office/powerpoint/2010/main" val="1335200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2423-5C0C-C15B-74C6-EDCB5DA87E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361277-A407-D365-B4B2-43C107E3DD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3302F2-4AAF-ECCA-9EFE-F674721FA3B2}"/>
              </a:ext>
            </a:extLst>
          </p:cNvPr>
          <p:cNvSpPr>
            <a:spLocks noGrp="1"/>
          </p:cNvSpPr>
          <p:nvPr>
            <p:ph type="dt" sz="half" idx="10"/>
          </p:nvPr>
        </p:nvSpPr>
        <p:spPr/>
        <p:txBody>
          <a:bodyPr/>
          <a:lstStyle/>
          <a:p>
            <a:fld id="{47A900A5-5FDD-E141-868B-AB971FE89253}" type="datetimeFigureOut">
              <a:rPr lang="en-US" smtClean="0"/>
              <a:t>11/15/2022</a:t>
            </a:fld>
            <a:endParaRPr lang="en-US"/>
          </a:p>
        </p:txBody>
      </p:sp>
      <p:sp>
        <p:nvSpPr>
          <p:cNvPr id="5" name="Footer Placeholder 4">
            <a:extLst>
              <a:ext uri="{FF2B5EF4-FFF2-40B4-BE49-F238E27FC236}">
                <a16:creationId xmlns:a16="http://schemas.microsoft.com/office/drawing/2014/main" id="{F675B1E8-D5EE-A579-1FEE-74309F8D4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60C77-8244-77A6-4EB1-DDF6A221FFB6}"/>
              </a:ext>
            </a:extLst>
          </p:cNvPr>
          <p:cNvSpPr>
            <a:spLocks noGrp="1"/>
          </p:cNvSpPr>
          <p:nvPr>
            <p:ph type="sldNum" sz="quarter" idx="12"/>
          </p:nvPr>
        </p:nvSpPr>
        <p:spPr/>
        <p:txBody>
          <a:bodyPr/>
          <a:lstStyle/>
          <a:p>
            <a:fld id="{6B5DC979-D531-F941-AA64-6DBDCF5A869D}" type="slidenum">
              <a:rPr lang="en-US" smtClean="0"/>
              <a:t>‹#›</a:t>
            </a:fld>
            <a:endParaRPr lang="en-US"/>
          </a:p>
        </p:txBody>
      </p:sp>
    </p:spTree>
    <p:extLst>
      <p:ext uri="{BB962C8B-B14F-4D97-AF65-F5344CB8AC3E}">
        <p14:creationId xmlns:p14="http://schemas.microsoft.com/office/powerpoint/2010/main" val="1268877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2D6A08-CA70-E187-3A98-F1BB9C30AF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FB8CC8-06DD-88DF-0046-67136D2C4B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2932E-7AC8-9040-413C-78E5128648FC}"/>
              </a:ext>
            </a:extLst>
          </p:cNvPr>
          <p:cNvSpPr>
            <a:spLocks noGrp="1"/>
          </p:cNvSpPr>
          <p:nvPr>
            <p:ph type="dt" sz="half" idx="10"/>
          </p:nvPr>
        </p:nvSpPr>
        <p:spPr/>
        <p:txBody>
          <a:bodyPr/>
          <a:lstStyle/>
          <a:p>
            <a:fld id="{47A900A5-5FDD-E141-868B-AB971FE89253}" type="datetimeFigureOut">
              <a:rPr lang="en-US" smtClean="0"/>
              <a:t>11/15/2022</a:t>
            </a:fld>
            <a:endParaRPr lang="en-US"/>
          </a:p>
        </p:txBody>
      </p:sp>
      <p:sp>
        <p:nvSpPr>
          <p:cNvPr id="5" name="Footer Placeholder 4">
            <a:extLst>
              <a:ext uri="{FF2B5EF4-FFF2-40B4-BE49-F238E27FC236}">
                <a16:creationId xmlns:a16="http://schemas.microsoft.com/office/drawing/2014/main" id="{6BBF82DA-3C28-7C18-C403-CD81B8EA03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A24210-A0F5-6706-F6D3-7A385A8200AD}"/>
              </a:ext>
            </a:extLst>
          </p:cNvPr>
          <p:cNvSpPr>
            <a:spLocks noGrp="1"/>
          </p:cNvSpPr>
          <p:nvPr>
            <p:ph type="sldNum" sz="quarter" idx="12"/>
          </p:nvPr>
        </p:nvSpPr>
        <p:spPr/>
        <p:txBody>
          <a:bodyPr/>
          <a:lstStyle/>
          <a:p>
            <a:fld id="{6B5DC979-D531-F941-AA64-6DBDCF5A869D}" type="slidenum">
              <a:rPr lang="en-US" smtClean="0"/>
              <a:t>‹#›</a:t>
            </a:fld>
            <a:endParaRPr lang="en-US"/>
          </a:p>
        </p:txBody>
      </p:sp>
    </p:spTree>
    <p:extLst>
      <p:ext uri="{BB962C8B-B14F-4D97-AF65-F5344CB8AC3E}">
        <p14:creationId xmlns:p14="http://schemas.microsoft.com/office/powerpoint/2010/main" val="4023335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2EB8C-A4B8-796F-749C-3C6B401BBA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4B4A5-32F4-52F2-8FB7-65428314A1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5644C3-8B7E-AA6D-072E-891C938EE260}"/>
              </a:ext>
            </a:extLst>
          </p:cNvPr>
          <p:cNvSpPr>
            <a:spLocks noGrp="1"/>
          </p:cNvSpPr>
          <p:nvPr>
            <p:ph type="dt" sz="half" idx="10"/>
          </p:nvPr>
        </p:nvSpPr>
        <p:spPr/>
        <p:txBody>
          <a:bodyPr/>
          <a:lstStyle/>
          <a:p>
            <a:fld id="{47A900A5-5FDD-E141-868B-AB971FE89253}" type="datetimeFigureOut">
              <a:rPr lang="en-US" smtClean="0"/>
              <a:t>11/15/2022</a:t>
            </a:fld>
            <a:endParaRPr lang="en-US"/>
          </a:p>
        </p:txBody>
      </p:sp>
      <p:sp>
        <p:nvSpPr>
          <p:cNvPr id="5" name="Footer Placeholder 4">
            <a:extLst>
              <a:ext uri="{FF2B5EF4-FFF2-40B4-BE49-F238E27FC236}">
                <a16:creationId xmlns:a16="http://schemas.microsoft.com/office/drawing/2014/main" id="{8A9C9A78-C7DC-77C6-3342-E991DB74F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C7DB8-245F-A9F3-664A-1F58D051665B}"/>
              </a:ext>
            </a:extLst>
          </p:cNvPr>
          <p:cNvSpPr>
            <a:spLocks noGrp="1"/>
          </p:cNvSpPr>
          <p:nvPr>
            <p:ph type="sldNum" sz="quarter" idx="12"/>
          </p:nvPr>
        </p:nvSpPr>
        <p:spPr/>
        <p:txBody>
          <a:bodyPr/>
          <a:lstStyle/>
          <a:p>
            <a:fld id="{6B5DC979-D531-F941-AA64-6DBDCF5A869D}" type="slidenum">
              <a:rPr lang="en-US" smtClean="0"/>
              <a:t>‹#›</a:t>
            </a:fld>
            <a:endParaRPr lang="en-US"/>
          </a:p>
        </p:txBody>
      </p:sp>
    </p:spTree>
    <p:extLst>
      <p:ext uri="{BB962C8B-B14F-4D97-AF65-F5344CB8AC3E}">
        <p14:creationId xmlns:p14="http://schemas.microsoft.com/office/powerpoint/2010/main" val="1968987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20C19-5A37-C7B9-F661-38E067CD38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3F9BF4-48FF-8BC9-861A-3C06B4838D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E3733E-8432-4615-D15F-1533124257B2}"/>
              </a:ext>
            </a:extLst>
          </p:cNvPr>
          <p:cNvSpPr>
            <a:spLocks noGrp="1"/>
          </p:cNvSpPr>
          <p:nvPr>
            <p:ph type="dt" sz="half" idx="10"/>
          </p:nvPr>
        </p:nvSpPr>
        <p:spPr/>
        <p:txBody>
          <a:bodyPr/>
          <a:lstStyle/>
          <a:p>
            <a:fld id="{47A900A5-5FDD-E141-868B-AB971FE89253}" type="datetimeFigureOut">
              <a:rPr lang="en-US" smtClean="0"/>
              <a:t>11/15/2022</a:t>
            </a:fld>
            <a:endParaRPr lang="en-US"/>
          </a:p>
        </p:txBody>
      </p:sp>
      <p:sp>
        <p:nvSpPr>
          <p:cNvPr id="5" name="Footer Placeholder 4">
            <a:extLst>
              <a:ext uri="{FF2B5EF4-FFF2-40B4-BE49-F238E27FC236}">
                <a16:creationId xmlns:a16="http://schemas.microsoft.com/office/drawing/2014/main" id="{6FBA3982-DB7D-0DBE-F80A-D7452C36B9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746308-A641-6926-22E1-EA899F2AF7DF}"/>
              </a:ext>
            </a:extLst>
          </p:cNvPr>
          <p:cNvSpPr>
            <a:spLocks noGrp="1"/>
          </p:cNvSpPr>
          <p:nvPr>
            <p:ph type="sldNum" sz="quarter" idx="12"/>
          </p:nvPr>
        </p:nvSpPr>
        <p:spPr/>
        <p:txBody>
          <a:bodyPr/>
          <a:lstStyle/>
          <a:p>
            <a:fld id="{6B5DC979-D531-F941-AA64-6DBDCF5A869D}" type="slidenum">
              <a:rPr lang="en-US" smtClean="0"/>
              <a:t>‹#›</a:t>
            </a:fld>
            <a:endParaRPr lang="en-US"/>
          </a:p>
        </p:txBody>
      </p:sp>
    </p:spTree>
    <p:extLst>
      <p:ext uri="{BB962C8B-B14F-4D97-AF65-F5344CB8AC3E}">
        <p14:creationId xmlns:p14="http://schemas.microsoft.com/office/powerpoint/2010/main" val="1735192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358FB-5A30-FBF7-1231-C58F8F1A19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412531-E10F-989E-CF8C-CFDC2BA541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DF38CD-4464-4CAD-C3E5-CD7361E953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965CFC-4136-C0C0-A8B5-07AF7083ADCF}"/>
              </a:ext>
            </a:extLst>
          </p:cNvPr>
          <p:cNvSpPr>
            <a:spLocks noGrp="1"/>
          </p:cNvSpPr>
          <p:nvPr>
            <p:ph type="dt" sz="half" idx="10"/>
          </p:nvPr>
        </p:nvSpPr>
        <p:spPr/>
        <p:txBody>
          <a:bodyPr/>
          <a:lstStyle/>
          <a:p>
            <a:fld id="{47A900A5-5FDD-E141-868B-AB971FE89253}" type="datetimeFigureOut">
              <a:rPr lang="en-US" smtClean="0"/>
              <a:t>11/15/2022</a:t>
            </a:fld>
            <a:endParaRPr lang="en-US"/>
          </a:p>
        </p:txBody>
      </p:sp>
      <p:sp>
        <p:nvSpPr>
          <p:cNvPr id="6" name="Footer Placeholder 5">
            <a:extLst>
              <a:ext uri="{FF2B5EF4-FFF2-40B4-BE49-F238E27FC236}">
                <a16:creationId xmlns:a16="http://schemas.microsoft.com/office/drawing/2014/main" id="{5EF95734-63F0-F5ED-DC05-FFE616BC3E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AAC322-CB12-2761-8CC0-3CF3F82198F3}"/>
              </a:ext>
            </a:extLst>
          </p:cNvPr>
          <p:cNvSpPr>
            <a:spLocks noGrp="1"/>
          </p:cNvSpPr>
          <p:nvPr>
            <p:ph type="sldNum" sz="quarter" idx="12"/>
          </p:nvPr>
        </p:nvSpPr>
        <p:spPr/>
        <p:txBody>
          <a:bodyPr/>
          <a:lstStyle/>
          <a:p>
            <a:fld id="{6B5DC979-D531-F941-AA64-6DBDCF5A869D}" type="slidenum">
              <a:rPr lang="en-US" smtClean="0"/>
              <a:t>‹#›</a:t>
            </a:fld>
            <a:endParaRPr lang="en-US"/>
          </a:p>
        </p:txBody>
      </p:sp>
    </p:spTree>
    <p:extLst>
      <p:ext uri="{BB962C8B-B14F-4D97-AF65-F5344CB8AC3E}">
        <p14:creationId xmlns:p14="http://schemas.microsoft.com/office/powerpoint/2010/main" val="253063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B28D8-E362-2596-E964-FFDFABA3D2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887016-91A5-AF29-A1D9-6374BC2BEF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5B06F0-91AB-48A2-0EF7-870EBF2027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8EF74E-0BFD-9025-E2C5-F90E93F9CB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1DEFE9-DACF-23D9-CED2-6CA191C73D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DD49B5-DA35-872B-822D-54389D7537D0}"/>
              </a:ext>
            </a:extLst>
          </p:cNvPr>
          <p:cNvSpPr>
            <a:spLocks noGrp="1"/>
          </p:cNvSpPr>
          <p:nvPr>
            <p:ph type="dt" sz="half" idx="10"/>
          </p:nvPr>
        </p:nvSpPr>
        <p:spPr/>
        <p:txBody>
          <a:bodyPr/>
          <a:lstStyle/>
          <a:p>
            <a:fld id="{47A900A5-5FDD-E141-868B-AB971FE89253}" type="datetimeFigureOut">
              <a:rPr lang="en-US" smtClean="0"/>
              <a:t>11/15/2022</a:t>
            </a:fld>
            <a:endParaRPr lang="en-US"/>
          </a:p>
        </p:txBody>
      </p:sp>
      <p:sp>
        <p:nvSpPr>
          <p:cNvPr id="8" name="Footer Placeholder 7">
            <a:extLst>
              <a:ext uri="{FF2B5EF4-FFF2-40B4-BE49-F238E27FC236}">
                <a16:creationId xmlns:a16="http://schemas.microsoft.com/office/drawing/2014/main" id="{CB5C3BA2-01C8-46FA-1301-BF17714590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F393A3-02B0-7584-B1D9-AC9781D535E5}"/>
              </a:ext>
            </a:extLst>
          </p:cNvPr>
          <p:cNvSpPr>
            <a:spLocks noGrp="1"/>
          </p:cNvSpPr>
          <p:nvPr>
            <p:ph type="sldNum" sz="quarter" idx="12"/>
          </p:nvPr>
        </p:nvSpPr>
        <p:spPr/>
        <p:txBody>
          <a:bodyPr/>
          <a:lstStyle/>
          <a:p>
            <a:fld id="{6B5DC979-D531-F941-AA64-6DBDCF5A869D}" type="slidenum">
              <a:rPr lang="en-US" smtClean="0"/>
              <a:t>‹#›</a:t>
            </a:fld>
            <a:endParaRPr lang="en-US"/>
          </a:p>
        </p:txBody>
      </p:sp>
    </p:spTree>
    <p:extLst>
      <p:ext uri="{BB962C8B-B14F-4D97-AF65-F5344CB8AC3E}">
        <p14:creationId xmlns:p14="http://schemas.microsoft.com/office/powerpoint/2010/main" val="1176934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70ABB-D226-90A4-138D-1FB2232C70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F03995-5365-A451-4BFD-5902065D6AA4}"/>
              </a:ext>
            </a:extLst>
          </p:cNvPr>
          <p:cNvSpPr>
            <a:spLocks noGrp="1"/>
          </p:cNvSpPr>
          <p:nvPr>
            <p:ph type="dt" sz="half" idx="10"/>
          </p:nvPr>
        </p:nvSpPr>
        <p:spPr/>
        <p:txBody>
          <a:bodyPr/>
          <a:lstStyle/>
          <a:p>
            <a:fld id="{47A900A5-5FDD-E141-868B-AB971FE89253}" type="datetimeFigureOut">
              <a:rPr lang="en-US" smtClean="0"/>
              <a:t>11/15/2022</a:t>
            </a:fld>
            <a:endParaRPr lang="en-US"/>
          </a:p>
        </p:txBody>
      </p:sp>
      <p:sp>
        <p:nvSpPr>
          <p:cNvPr id="4" name="Footer Placeholder 3">
            <a:extLst>
              <a:ext uri="{FF2B5EF4-FFF2-40B4-BE49-F238E27FC236}">
                <a16:creationId xmlns:a16="http://schemas.microsoft.com/office/drawing/2014/main" id="{205C371D-3CBE-D27B-7FE3-66BC490C26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C944BD-A8CB-778A-E46B-D8C7AF150222}"/>
              </a:ext>
            </a:extLst>
          </p:cNvPr>
          <p:cNvSpPr>
            <a:spLocks noGrp="1"/>
          </p:cNvSpPr>
          <p:nvPr>
            <p:ph type="sldNum" sz="quarter" idx="12"/>
          </p:nvPr>
        </p:nvSpPr>
        <p:spPr/>
        <p:txBody>
          <a:bodyPr/>
          <a:lstStyle/>
          <a:p>
            <a:fld id="{6B5DC979-D531-F941-AA64-6DBDCF5A869D}" type="slidenum">
              <a:rPr lang="en-US" smtClean="0"/>
              <a:t>‹#›</a:t>
            </a:fld>
            <a:endParaRPr lang="en-US"/>
          </a:p>
        </p:txBody>
      </p:sp>
    </p:spTree>
    <p:extLst>
      <p:ext uri="{BB962C8B-B14F-4D97-AF65-F5344CB8AC3E}">
        <p14:creationId xmlns:p14="http://schemas.microsoft.com/office/powerpoint/2010/main" val="4274040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8342CE-B50D-CB0A-5874-676681572617}"/>
              </a:ext>
            </a:extLst>
          </p:cNvPr>
          <p:cNvSpPr>
            <a:spLocks noGrp="1"/>
          </p:cNvSpPr>
          <p:nvPr>
            <p:ph type="dt" sz="half" idx="10"/>
          </p:nvPr>
        </p:nvSpPr>
        <p:spPr/>
        <p:txBody>
          <a:bodyPr/>
          <a:lstStyle/>
          <a:p>
            <a:fld id="{47A900A5-5FDD-E141-868B-AB971FE89253}" type="datetimeFigureOut">
              <a:rPr lang="en-US" smtClean="0"/>
              <a:t>11/15/2022</a:t>
            </a:fld>
            <a:endParaRPr lang="en-US"/>
          </a:p>
        </p:txBody>
      </p:sp>
      <p:sp>
        <p:nvSpPr>
          <p:cNvPr id="3" name="Footer Placeholder 2">
            <a:extLst>
              <a:ext uri="{FF2B5EF4-FFF2-40B4-BE49-F238E27FC236}">
                <a16:creationId xmlns:a16="http://schemas.microsoft.com/office/drawing/2014/main" id="{D49F137D-3939-7EBA-3BE9-E1AEF888CF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04D0F9-A1B7-00E4-3D49-30BC05D85F79}"/>
              </a:ext>
            </a:extLst>
          </p:cNvPr>
          <p:cNvSpPr>
            <a:spLocks noGrp="1"/>
          </p:cNvSpPr>
          <p:nvPr>
            <p:ph type="sldNum" sz="quarter" idx="12"/>
          </p:nvPr>
        </p:nvSpPr>
        <p:spPr/>
        <p:txBody>
          <a:bodyPr/>
          <a:lstStyle/>
          <a:p>
            <a:fld id="{6B5DC979-D531-F941-AA64-6DBDCF5A869D}" type="slidenum">
              <a:rPr lang="en-US" smtClean="0"/>
              <a:t>‹#›</a:t>
            </a:fld>
            <a:endParaRPr lang="en-US"/>
          </a:p>
        </p:txBody>
      </p:sp>
    </p:spTree>
    <p:extLst>
      <p:ext uri="{BB962C8B-B14F-4D97-AF65-F5344CB8AC3E}">
        <p14:creationId xmlns:p14="http://schemas.microsoft.com/office/powerpoint/2010/main" val="4128544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2DEE4-3E1D-C29B-0FC7-A63975EAA9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70AA7F-0D52-3FD0-15F8-9C442D1D15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2B87F0-CF6C-0C30-CC88-CE1D56DAFC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D14BB0-5C01-0679-7A3C-6481253804DE}"/>
              </a:ext>
            </a:extLst>
          </p:cNvPr>
          <p:cNvSpPr>
            <a:spLocks noGrp="1"/>
          </p:cNvSpPr>
          <p:nvPr>
            <p:ph type="dt" sz="half" idx="10"/>
          </p:nvPr>
        </p:nvSpPr>
        <p:spPr/>
        <p:txBody>
          <a:bodyPr/>
          <a:lstStyle/>
          <a:p>
            <a:fld id="{47A900A5-5FDD-E141-868B-AB971FE89253}" type="datetimeFigureOut">
              <a:rPr lang="en-US" smtClean="0"/>
              <a:t>11/15/2022</a:t>
            </a:fld>
            <a:endParaRPr lang="en-US"/>
          </a:p>
        </p:txBody>
      </p:sp>
      <p:sp>
        <p:nvSpPr>
          <p:cNvPr id="6" name="Footer Placeholder 5">
            <a:extLst>
              <a:ext uri="{FF2B5EF4-FFF2-40B4-BE49-F238E27FC236}">
                <a16:creationId xmlns:a16="http://schemas.microsoft.com/office/drawing/2014/main" id="{2004E855-0488-1905-326C-EBE5F0BD4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5BFD32-7D47-8B28-0EBF-84B4146A9F55}"/>
              </a:ext>
            </a:extLst>
          </p:cNvPr>
          <p:cNvSpPr>
            <a:spLocks noGrp="1"/>
          </p:cNvSpPr>
          <p:nvPr>
            <p:ph type="sldNum" sz="quarter" idx="12"/>
          </p:nvPr>
        </p:nvSpPr>
        <p:spPr/>
        <p:txBody>
          <a:bodyPr/>
          <a:lstStyle/>
          <a:p>
            <a:fld id="{6B5DC979-D531-F941-AA64-6DBDCF5A869D}" type="slidenum">
              <a:rPr lang="en-US" smtClean="0"/>
              <a:t>‹#›</a:t>
            </a:fld>
            <a:endParaRPr lang="en-US"/>
          </a:p>
        </p:txBody>
      </p:sp>
    </p:spTree>
    <p:extLst>
      <p:ext uri="{BB962C8B-B14F-4D97-AF65-F5344CB8AC3E}">
        <p14:creationId xmlns:p14="http://schemas.microsoft.com/office/powerpoint/2010/main" val="2124298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7045E-A9BB-C947-944B-56D5761014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9C337B-FB92-19DD-37A2-98B354C4F6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DFBFAB-FF4E-6E08-12BF-D0A0CA2963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E2A325-ABFE-5BD1-84C1-4162F0B56A94}"/>
              </a:ext>
            </a:extLst>
          </p:cNvPr>
          <p:cNvSpPr>
            <a:spLocks noGrp="1"/>
          </p:cNvSpPr>
          <p:nvPr>
            <p:ph type="dt" sz="half" idx="10"/>
          </p:nvPr>
        </p:nvSpPr>
        <p:spPr/>
        <p:txBody>
          <a:bodyPr/>
          <a:lstStyle/>
          <a:p>
            <a:fld id="{47A900A5-5FDD-E141-868B-AB971FE89253}" type="datetimeFigureOut">
              <a:rPr lang="en-US" smtClean="0"/>
              <a:t>11/15/2022</a:t>
            </a:fld>
            <a:endParaRPr lang="en-US"/>
          </a:p>
        </p:txBody>
      </p:sp>
      <p:sp>
        <p:nvSpPr>
          <p:cNvPr id="6" name="Footer Placeholder 5">
            <a:extLst>
              <a:ext uri="{FF2B5EF4-FFF2-40B4-BE49-F238E27FC236}">
                <a16:creationId xmlns:a16="http://schemas.microsoft.com/office/drawing/2014/main" id="{1900EB5F-D8D7-6771-0E64-420A4F620F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1AC87-BA1C-1E19-234E-8C94BA72D9D8}"/>
              </a:ext>
            </a:extLst>
          </p:cNvPr>
          <p:cNvSpPr>
            <a:spLocks noGrp="1"/>
          </p:cNvSpPr>
          <p:nvPr>
            <p:ph type="sldNum" sz="quarter" idx="12"/>
          </p:nvPr>
        </p:nvSpPr>
        <p:spPr/>
        <p:txBody>
          <a:bodyPr/>
          <a:lstStyle/>
          <a:p>
            <a:fld id="{6B5DC979-D531-F941-AA64-6DBDCF5A869D}" type="slidenum">
              <a:rPr lang="en-US" smtClean="0"/>
              <a:t>‹#›</a:t>
            </a:fld>
            <a:endParaRPr lang="en-US"/>
          </a:p>
        </p:txBody>
      </p:sp>
    </p:spTree>
    <p:extLst>
      <p:ext uri="{BB962C8B-B14F-4D97-AF65-F5344CB8AC3E}">
        <p14:creationId xmlns:p14="http://schemas.microsoft.com/office/powerpoint/2010/main" val="3359820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699EC1-2D0C-2F4E-DBF4-E99FD67349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12EF9B-3459-C937-B64D-E6CE93FE68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BAB542-784A-48D3-822A-18D6778E37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A900A5-5FDD-E141-868B-AB971FE89253}" type="datetimeFigureOut">
              <a:rPr lang="en-US" smtClean="0"/>
              <a:t>11/15/2022</a:t>
            </a:fld>
            <a:endParaRPr lang="en-US"/>
          </a:p>
        </p:txBody>
      </p:sp>
      <p:sp>
        <p:nvSpPr>
          <p:cNvPr id="5" name="Footer Placeholder 4">
            <a:extLst>
              <a:ext uri="{FF2B5EF4-FFF2-40B4-BE49-F238E27FC236}">
                <a16:creationId xmlns:a16="http://schemas.microsoft.com/office/drawing/2014/main" id="{EE6C9820-13D3-8450-379C-3395485D65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D4F6DB-4B30-705F-070B-CF77353AE3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DC979-D531-F941-AA64-6DBDCF5A869D}" type="slidenum">
              <a:rPr lang="en-US" smtClean="0"/>
              <a:t>‹#›</a:t>
            </a:fld>
            <a:endParaRPr lang="en-US"/>
          </a:p>
        </p:txBody>
      </p:sp>
    </p:spTree>
    <p:extLst>
      <p:ext uri="{BB962C8B-B14F-4D97-AF65-F5344CB8AC3E}">
        <p14:creationId xmlns:p14="http://schemas.microsoft.com/office/powerpoint/2010/main" val="1779092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youtube.com/watch?v=jBPyuENmHcU"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1.bin"/><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indoor, table, desk&#10;&#10;Description automatically generated">
            <a:extLst>
              <a:ext uri="{FF2B5EF4-FFF2-40B4-BE49-F238E27FC236}">
                <a16:creationId xmlns:a16="http://schemas.microsoft.com/office/drawing/2014/main" id="{0A25E2FC-241F-36C0-FCEB-22EEE9684DFC}"/>
              </a:ext>
            </a:extLst>
          </p:cNvPr>
          <p:cNvPicPr>
            <a:picLocks noGrp="1" noChangeAspect="1"/>
          </p:cNvPicPr>
          <p:nvPr>
            <p:ph idx="1"/>
          </p:nvPr>
        </p:nvPicPr>
        <p:blipFill rotWithShape="1">
          <a:blip r:embed="rId2">
            <a:duotone>
              <a:schemeClr val="bg2">
                <a:shade val="45000"/>
                <a:satMod val="135000"/>
              </a:schemeClr>
              <a:prstClr val="white"/>
            </a:duotone>
          </a:blip>
          <a:srcRect l="22013"/>
          <a:stretch/>
        </p:blipFill>
        <p:spPr>
          <a:xfrm>
            <a:off x="0" y="0"/>
            <a:ext cx="12192000" cy="6858000"/>
          </a:xfrm>
        </p:spPr>
      </p:pic>
      <p:sp>
        <p:nvSpPr>
          <p:cNvPr id="6" name="Rectangle 5">
            <a:extLst>
              <a:ext uri="{FF2B5EF4-FFF2-40B4-BE49-F238E27FC236}">
                <a16:creationId xmlns:a16="http://schemas.microsoft.com/office/drawing/2014/main" id="{3B73E841-06BD-16A5-1B27-7E5EFE92EE29}"/>
              </a:ext>
            </a:extLst>
          </p:cNvPr>
          <p:cNvSpPr/>
          <p:nvPr/>
        </p:nvSpPr>
        <p:spPr>
          <a:xfrm>
            <a:off x="0" y="3968333"/>
            <a:ext cx="12192000" cy="1748589"/>
          </a:xfrm>
          <a:prstGeom prst="rect">
            <a:avLst/>
          </a:prstGeom>
          <a:solidFill>
            <a:srgbClr val="E2F0D9">
              <a:alpha val="7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DA9701-3E68-C71C-4733-028EB0DCE9B7}"/>
              </a:ext>
            </a:extLst>
          </p:cNvPr>
          <p:cNvSpPr>
            <a:spLocks noGrp="1"/>
          </p:cNvSpPr>
          <p:nvPr>
            <p:ph type="title"/>
          </p:nvPr>
        </p:nvSpPr>
        <p:spPr>
          <a:xfrm>
            <a:off x="838200" y="3894843"/>
            <a:ext cx="10515600" cy="1325563"/>
          </a:xfrm>
        </p:spPr>
        <p:txBody>
          <a:bodyPr/>
          <a:lstStyle/>
          <a:p>
            <a:pPr algn="ctr"/>
            <a:r>
              <a:rPr lang="en-US" sz="6000" b="1" dirty="0">
                <a:solidFill>
                  <a:schemeClr val="accent6">
                    <a:lumMod val="50000"/>
                  </a:schemeClr>
                </a:solidFill>
                <a:latin typeface="Century Gothic" panose="020B0502020202020204" pitchFamily="34" charset="0"/>
                <a:cs typeface="Times New Roman" panose="02020603050405020304" pitchFamily="18" charset="0"/>
              </a:rPr>
              <a:t>Disinherit</a:t>
            </a:r>
            <a:endParaRPr lang="en-US" b="1" dirty="0">
              <a:solidFill>
                <a:schemeClr val="accent6">
                  <a:lumMod val="50000"/>
                </a:schemeClr>
              </a:solidFill>
              <a:latin typeface="Century Gothic" panose="020B0502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8A09A60-F721-7E5F-4047-F5F3BEFA2D57}"/>
              </a:ext>
            </a:extLst>
          </p:cNvPr>
          <p:cNvSpPr txBox="1"/>
          <p:nvPr/>
        </p:nvSpPr>
        <p:spPr>
          <a:xfrm>
            <a:off x="4911891" y="4797988"/>
            <a:ext cx="4989095" cy="707886"/>
          </a:xfrm>
          <a:prstGeom prst="rect">
            <a:avLst/>
          </a:prstGeom>
          <a:noFill/>
        </p:spPr>
        <p:txBody>
          <a:bodyPr wrap="square" rtlCol="0">
            <a:spAutoFit/>
          </a:bodyPr>
          <a:lstStyle/>
          <a:p>
            <a:r>
              <a:rPr lang="en-US" sz="4000" dirty="0">
                <a:solidFill>
                  <a:schemeClr val="accent6">
                    <a:lumMod val="50000"/>
                  </a:schemeClr>
                </a:solidFill>
                <a:latin typeface="Century Gothic" panose="020B0502020202020204" pitchFamily="34" charset="0"/>
              </a:rPr>
              <a:t>The</a:t>
            </a:r>
            <a:r>
              <a:rPr lang="en-US" dirty="0"/>
              <a:t> </a:t>
            </a:r>
          </a:p>
        </p:txBody>
      </p:sp>
      <p:sp>
        <p:nvSpPr>
          <p:cNvPr id="8" name="Title 1">
            <a:extLst>
              <a:ext uri="{FF2B5EF4-FFF2-40B4-BE49-F238E27FC236}">
                <a16:creationId xmlns:a16="http://schemas.microsoft.com/office/drawing/2014/main" id="{1EA22AB5-7F28-6CE3-561F-6AB3DD4F9C01}"/>
              </a:ext>
            </a:extLst>
          </p:cNvPr>
          <p:cNvSpPr txBox="1">
            <a:spLocks/>
          </p:cNvSpPr>
          <p:nvPr/>
        </p:nvSpPr>
        <p:spPr>
          <a:xfrm>
            <a:off x="1321468" y="452720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chemeClr val="accent6">
                    <a:lumMod val="75000"/>
                  </a:schemeClr>
                </a:solidFill>
                <a:latin typeface="Times New Roman" panose="02020603050405020304" pitchFamily="18" charset="0"/>
                <a:cs typeface="Times New Roman" panose="02020603050405020304" pitchFamily="18" charset="0"/>
              </a:rPr>
              <a:t>IRS</a:t>
            </a:r>
            <a:endParaRPr lang="en-US"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4633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3EBA1-D372-8A09-DE46-2594F19BDD5B}"/>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300CDE5F-D6AF-C8D2-87BE-A8E3FEA292F6}"/>
              </a:ext>
            </a:extLst>
          </p:cNvPr>
          <p:cNvSpPr/>
          <p:nvPr/>
        </p:nvSpPr>
        <p:spPr>
          <a:xfrm>
            <a:off x="-4514" y="0"/>
            <a:ext cx="6096000" cy="695718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6">
                  <a:lumMod val="20000"/>
                  <a:lumOff val="80000"/>
                </a:schemeClr>
              </a:solidFill>
            </a:endParaRPr>
          </a:p>
        </p:txBody>
      </p:sp>
      <p:sp>
        <p:nvSpPr>
          <p:cNvPr id="7" name="Rectangle 6">
            <a:extLst>
              <a:ext uri="{FF2B5EF4-FFF2-40B4-BE49-F238E27FC236}">
                <a16:creationId xmlns:a16="http://schemas.microsoft.com/office/drawing/2014/main" id="{A563BC70-E92B-27B5-2B01-7D95D1AABA87}"/>
              </a:ext>
            </a:extLst>
          </p:cNvPr>
          <p:cNvSpPr/>
          <p:nvPr/>
        </p:nvSpPr>
        <p:spPr>
          <a:xfrm>
            <a:off x="6096000" y="0"/>
            <a:ext cx="6096000" cy="6957181"/>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5AEC0CD6-7BBB-424F-A362-1A05CA21200D}"/>
              </a:ext>
            </a:extLst>
          </p:cNvPr>
          <p:cNvSpPr txBox="1"/>
          <p:nvPr/>
        </p:nvSpPr>
        <p:spPr>
          <a:xfrm>
            <a:off x="7092564" y="429516"/>
            <a:ext cx="4590552" cy="913007"/>
          </a:xfrm>
          <a:prstGeom prst="rect">
            <a:avLst/>
          </a:prstGeom>
          <a:noFill/>
        </p:spPr>
        <p:txBody>
          <a:bodyPr wrap="square" rtlCol="0">
            <a:spAutoFit/>
          </a:bodyPr>
          <a:lstStyle/>
          <a:p>
            <a:pPr algn="ctr"/>
            <a:r>
              <a:rPr lang="en-US" sz="5333" b="1" dirty="0">
                <a:solidFill>
                  <a:schemeClr val="bg1"/>
                </a:solidFill>
                <a:latin typeface="Century Gothic" panose="020B0502020202020204" pitchFamily="34" charset="0"/>
              </a:rPr>
              <a:t>INSURE IT</a:t>
            </a:r>
          </a:p>
        </p:txBody>
      </p:sp>
      <p:sp>
        <p:nvSpPr>
          <p:cNvPr id="9" name="TextBox 8">
            <a:extLst>
              <a:ext uri="{FF2B5EF4-FFF2-40B4-BE49-F238E27FC236}">
                <a16:creationId xmlns:a16="http://schemas.microsoft.com/office/drawing/2014/main" id="{C6ED6DA7-BB33-1668-6C4C-A0940EFFD90E}"/>
              </a:ext>
            </a:extLst>
          </p:cNvPr>
          <p:cNvSpPr txBox="1"/>
          <p:nvPr/>
        </p:nvSpPr>
        <p:spPr>
          <a:xfrm>
            <a:off x="748210" y="429515"/>
            <a:ext cx="4590552" cy="913007"/>
          </a:xfrm>
          <a:prstGeom prst="rect">
            <a:avLst/>
          </a:prstGeom>
          <a:noFill/>
        </p:spPr>
        <p:txBody>
          <a:bodyPr wrap="square" rtlCol="0">
            <a:spAutoFit/>
          </a:bodyPr>
          <a:lstStyle/>
          <a:p>
            <a:pPr algn="ctr"/>
            <a:r>
              <a:rPr lang="en-US" sz="5333" b="1" dirty="0">
                <a:solidFill>
                  <a:schemeClr val="bg1"/>
                </a:solidFill>
                <a:latin typeface="Century Gothic" panose="020B0502020202020204" pitchFamily="34" charset="0"/>
              </a:rPr>
              <a:t>ROTH IT</a:t>
            </a:r>
          </a:p>
        </p:txBody>
      </p:sp>
      <p:sp>
        <p:nvSpPr>
          <p:cNvPr id="10" name="Rectangle 9">
            <a:extLst>
              <a:ext uri="{FF2B5EF4-FFF2-40B4-BE49-F238E27FC236}">
                <a16:creationId xmlns:a16="http://schemas.microsoft.com/office/drawing/2014/main" id="{DF1BB842-2E0D-2DC2-E477-2E2AE2C68120}"/>
              </a:ext>
            </a:extLst>
          </p:cNvPr>
          <p:cNvSpPr/>
          <p:nvPr/>
        </p:nvSpPr>
        <p:spPr>
          <a:xfrm>
            <a:off x="652008" y="1415771"/>
            <a:ext cx="4791985" cy="12722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CE6532B8-783A-D5F8-F9D0-EB025D05174C}"/>
              </a:ext>
            </a:extLst>
          </p:cNvPr>
          <p:cNvSpPr/>
          <p:nvPr/>
        </p:nvSpPr>
        <p:spPr>
          <a:xfrm>
            <a:off x="6748008" y="1415771"/>
            <a:ext cx="4791985" cy="12722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3EA07C69-3B94-4A29-F0FD-799F97955CD1}"/>
              </a:ext>
            </a:extLst>
          </p:cNvPr>
          <p:cNvSpPr txBox="1"/>
          <p:nvPr/>
        </p:nvSpPr>
        <p:spPr>
          <a:xfrm>
            <a:off x="748210" y="3116324"/>
            <a:ext cx="4590552" cy="1733680"/>
          </a:xfrm>
          <a:prstGeom prst="rect">
            <a:avLst/>
          </a:prstGeom>
          <a:noFill/>
        </p:spPr>
        <p:txBody>
          <a:bodyPr wrap="square" rtlCol="0">
            <a:spAutoFit/>
          </a:bodyPr>
          <a:lstStyle/>
          <a:p>
            <a:pPr algn="ctr"/>
            <a:r>
              <a:rPr lang="en-US" sz="5333" dirty="0">
                <a:solidFill>
                  <a:schemeClr val="bg1"/>
                </a:solidFill>
                <a:latin typeface="Century Gothic" panose="020B0502020202020204" pitchFamily="34" charset="0"/>
              </a:rPr>
              <a:t>ROTH IRA Conversion</a:t>
            </a:r>
          </a:p>
        </p:txBody>
      </p:sp>
      <p:sp>
        <p:nvSpPr>
          <p:cNvPr id="13" name="TextBox 12">
            <a:extLst>
              <a:ext uri="{FF2B5EF4-FFF2-40B4-BE49-F238E27FC236}">
                <a16:creationId xmlns:a16="http://schemas.microsoft.com/office/drawing/2014/main" id="{D630461D-1FAB-706E-DAD6-C65C59C7B146}"/>
              </a:ext>
            </a:extLst>
          </p:cNvPr>
          <p:cNvSpPr txBox="1"/>
          <p:nvPr/>
        </p:nvSpPr>
        <p:spPr>
          <a:xfrm>
            <a:off x="6853238" y="3116324"/>
            <a:ext cx="4590552" cy="1733680"/>
          </a:xfrm>
          <a:prstGeom prst="rect">
            <a:avLst/>
          </a:prstGeom>
          <a:noFill/>
        </p:spPr>
        <p:txBody>
          <a:bodyPr wrap="square" rtlCol="0">
            <a:spAutoFit/>
          </a:bodyPr>
          <a:lstStyle/>
          <a:p>
            <a:pPr algn="ctr"/>
            <a:r>
              <a:rPr lang="en-US" sz="5333" dirty="0">
                <a:solidFill>
                  <a:schemeClr val="bg1"/>
                </a:solidFill>
                <a:latin typeface="Century Gothic" panose="020B0502020202020204" pitchFamily="34" charset="0"/>
              </a:rPr>
              <a:t>Index Universal Life</a:t>
            </a:r>
          </a:p>
        </p:txBody>
      </p:sp>
    </p:spTree>
    <p:extLst>
      <p:ext uri="{BB962C8B-B14F-4D97-AF65-F5344CB8AC3E}">
        <p14:creationId xmlns:p14="http://schemas.microsoft.com/office/powerpoint/2010/main" val="162281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37BFD5-96D5-F991-BB3C-DA63DC7164DC}"/>
              </a:ext>
            </a:extLst>
          </p:cNvPr>
          <p:cNvSpPr/>
          <p:nvPr/>
        </p:nvSpPr>
        <p:spPr>
          <a:xfrm>
            <a:off x="0" y="230188"/>
            <a:ext cx="12192000" cy="142875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0125D1-AB73-E605-6A80-4261F79AB0F6}"/>
              </a:ext>
            </a:extLst>
          </p:cNvPr>
          <p:cNvSpPr>
            <a:spLocks noGrp="1"/>
          </p:cNvSpPr>
          <p:nvPr>
            <p:ph type="title"/>
          </p:nvPr>
        </p:nvSpPr>
        <p:spPr/>
        <p:txBody>
          <a:bodyPr/>
          <a:lstStyle/>
          <a:p>
            <a:r>
              <a:rPr lang="en-US" b="1" dirty="0">
                <a:solidFill>
                  <a:schemeClr val="accent6">
                    <a:lumMod val="20000"/>
                    <a:lumOff val="80000"/>
                  </a:schemeClr>
                </a:solidFill>
                <a:latin typeface="Century Gothic" panose="020B0502020202020204" pitchFamily="34" charset="0"/>
              </a:rPr>
              <a:t>Roth IRA </a:t>
            </a:r>
            <a:r>
              <a:rPr lang="en-US" dirty="0">
                <a:solidFill>
                  <a:schemeClr val="bg1"/>
                </a:solidFill>
                <a:latin typeface="Century Gothic" panose="020B0502020202020204" pitchFamily="34" charset="0"/>
              </a:rPr>
              <a:t>Conversions</a:t>
            </a:r>
          </a:p>
        </p:txBody>
      </p:sp>
      <p:sp>
        <p:nvSpPr>
          <p:cNvPr id="3" name="Content Placeholder 2">
            <a:extLst>
              <a:ext uri="{FF2B5EF4-FFF2-40B4-BE49-F238E27FC236}">
                <a16:creationId xmlns:a16="http://schemas.microsoft.com/office/drawing/2014/main" id="{EAA69466-3535-886C-CC9B-001A2AF9A453}"/>
              </a:ext>
            </a:extLst>
          </p:cNvPr>
          <p:cNvSpPr>
            <a:spLocks noGrp="1"/>
          </p:cNvSpPr>
          <p:nvPr>
            <p:ph idx="1"/>
          </p:nvPr>
        </p:nvSpPr>
        <p:spPr>
          <a:xfrm>
            <a:off x="838200" y="2654300"/>
            <a:ext cx="10515600" cy="4351338"/>
          </a:xfrm>
        </p:spPr>
        <p:txBody>
          <a:bodyPr/>
          <a:lstStyle/>
          <a:p>
            <a:pPr marL="457189" indent="-457189">
              <a:spcAft>
                <a:spcPts val="1600"/>
              </a:spcAft>
              <a:buFont typeface="Arial" panose="020B0604020202020204" pitchFamily="34" charset="0"/>
              <a:buChar char="•"/>
            </a:pPr>
            <a:r>
              <a:rPr lang="en-US" sz="2800" dirty="0">
                <a:solidFill>
                  <a:schemeClr val="accent6">
                    <a:lumMod val="50000"/>
                  </a:schemeClr>
                </a:solidFill>
                <a:latin typeface="Century Gothic" panose="020B0502020202020204" pitchFamily="34" charset="0"/>
              </a:rPr>
              <a:t>When you convert to a Roth IRA from a Traditional IRA, you generally pay income tax on the contribution.</a:t>
            </a:r>
          </a:p>
          <a:p>
            <a:pPr marL="457189" indent="-457189">
              <a:buFont typeface="Arial" panose="020B0604020202020204" pitchFamily="34" charset="0"/>
              <a:buChar char="•"/>
            </a:pPr>
            <a:r>
              <a:rPr lang="en-US" sz="2800" dirty="0">
                <a:solidFill>
                  <a:schemeClr val="accent6">
                    <a:lumMod val="50000"/>
                  </a:schemeClr>
                </a:solidFill>
                <a:latin typeface="Century Gothic" panose="020B0502020202020204" pitchFamily="34" charset="0"/>
              </a:rPr>
              <a:t>The taxable amount that is converted is added to your income taxes and your regular income rate is applied to your total income.</a:t>
            </a:r>
          </a:p>
          <a:p>
            <a:endParaRPr lang="en-US" dirty="0"/>
          </a:p>
        </p:txBody>
      </p:sp>
    </p:spTree>
    <p:extLst>
      <p:ext uri="{BB962C8B-B14F-4D97-AF65-F5344CB8AC3E}">
        <p14:creationId xmlns:p14="http://schemas.microsoft.com/office/powerpoint/2010/main" val="1426339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5EC911-2631-3AC3-D0E4-A22C2B754FFE}"/>
              </a:ext>
            </a:extLst>
          </p:cNvPr>
          <p:cNvSpPr/>
          <p:nvPr/>
        </p:nvSpPr>
        <p:spPr>
          <a:xfrm>
            <a:off x="0" y="1913355"/>
            <a:ext cx="12192000" cy="374950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EE72B0-5F27-CF4B-6D1A-4E62163123D0}"/>
              </a:ext>
            </a:extLst>
          </p:cNvPr>
          <p:cNvSpPr>
            <a:spLocks noGrp="1"/>
          </p:cNvSpPr>
          <p:nvPr>
            <p:ph type="title"/>
          </p:nvPr>
        </p:nvSpPr>
        <p:spPr/>
        <p:txBody>
          <a:bodyPr/>
          <a:lstStyle/>
          <a:p>
            <a:r>
              <a:rPr lang="en-US" dirty="0">
                <a:solidFill>
                  <a:schemeClr val="accent6">
                    <a:lumMod val="50000"/>
                  </a:schemeClr>
                </a:solidFill>
                <a:latin typeface="Century Gothic" panose="020B0502020202020204" pitchFamily="34" charset="0"/>
              </a:rPr>
              <a:t>Making the </a:t>
            </a:r>
            <a:r>
              <a:rPr lang="en-US" b="1" dirty="0">
                <a:solidFill>
                  <a:schemeClr val="accent6">
                    <a:lumMod val="75000"/>
                  </a:schemeClr>
                </a:solidFill>
                <a:latin typeface="Century Gothic" panose="020B0502020202020204" pitchFamily="34" charset="0"/>
              </a:rPr>
              <a:t>IRS Code</a:t>
            </a:r>
            <a:r>
              <a:rPr lang="en-US" b="1" dirty="0">
                <a:solidFill>
                  <a:schemeClr val="accent6">
                    <a:lumMod val="50000"/>
                  </a:schemeClr>
                </a:solidFill>
                <a:latin typeface="Century Gothic" panose="020B0502020202020204" pitchFamily="34" charset="0"/>
              </a:rPr>
              <a:t> </a:t>
            </a:r>
            <a:r>
              <a:rPr lang="en-US" dirty="0">
                <a:solidFill>
                  <a:schemeClr val="accent6">
                    <a:lumMod val="50000"/>
                  </a:schemeClr>
                </a:solidFill>
                <a:latin typeface="Century Gothic" panose="020B0502020202020204" pitchFamily="34" charset="0"/>
              </a:rPr>
              <a:t>Work for You</a:t>
            </a:r>
          </a:p>
        </p:txBody>
      </p:sp>
      <p:sp>
        <p:nvSpPr>
          <p:cNvPr id="3" name="Content Placeholder 2">
            <a:extLst>
              <a:ext uri="{FF2B5EF4-FFF2-40B4-BE49-F238E27FC236}">
                <a16:creationId xmlns:a16="http://schemas.microsoft.com/office/drawing/2014/main" id="{65762EF7-8681-DEBE-288F-235043C142DA}"/>
              </a:ext>
            </a:extLst>
          </p:cNvPr>
          <p:cNvSpPr>
            <a:spLocks noGrp="1"/>
          </p:cNvSpPr>
          <p:nvPr>
            <p:ph idx="1"/>
          </p:nvPr>
        </p:nvSpPr>
        <p:spPr>
          <a:xfrm>
            <a:off x="497305" y="2932530"/>
            <a:ext cx="11694695" cy="4351338"/>
          </a:xfrm>
        </p:spPr>
        <p:txBody>
          <a:bodyPr>
            <a:normAutofit/>
          </a:bodyPr>
          <a:lstStyle/>
          <a:p>
            <a:pPr marL="0" indent="0">
              <a:buNone/>
            </a:pPr>
            <a:r>
              <a:rPr lang="en-US" sz="4800" dirty="0">
                <a:solidFill>
                  <a:schemeClr val="accent6">
                    <a:lumMod val="50000"/>
                  </a:schemeClr>
                </a:solidFill>
              </a:rPr>
              <a:t>“The tax exemption for life insurance is the </a:t>
            </a:r>
            <a:r>
              <a:rPr lang="en-US" sz="4800" b="1" dirty="0">
                <a:solidFill>
                  <a:schemeClr val="accent6">
                    <a:lumMod val="75000"/>
                  </a:schemeClr>
                </a:solidFill>
              </a:rPr>
              <a:t>single biggest benefit</a:t>
            </a:r>
            <a:r>
              <a:rPr lang="en-US" sz="4800" dirty="0">
                <a:solidFill>
                  <a:schemeClr val="accent6">
                    <a:lumMod val="50000"/>
                  </a:schemeClr>
                </a:solidFill>
              </a:rPr>
              <a:t> in the tax code.”</a:t>
            </a:r>
          </a:p>
        </p:txBody>
      </p:sp>
      <p:sp>
        <p:nvSpPr>
          <p:cNvPr id="5" name="Content Placeholder 2">
            <a:extLst>
              <a:ext uri="{FF2B5EF4-FFF2-40B4-BE49-F238E27FC236}">
                <a16:creationId xmlns:a16="http://schemas.microsoft.com/office/drawing/2014/main" id="{75796681-3DF8-38B5-9576-350C10E927C4}"/>
              </a:ext>
            </a:extLst>
          </p:cNvPr>
          <p:cNvSpPr txBox="1">
            <a:spLocks/>
          </p:cNvSpPr>
          <p:nvPr/>
        </p:nvSpPr>
        <p:spPr>
          <a:xfrm>
            <a:off x="3801979" y="5422066"/>
            <a:ext cx="8390021" cy="18618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r>
              <a:rPr lang="en-US" sz="2000" dirty="0">
                <a:latin typeface="Century Gothic" panose="020B0502020202020204" pitchFamily="34" charset="0"/>
              </a:rPr>
              <a:t>Ed </a:t>
            </a:r>
            <a:r>
              <a:rPr lang="en-US" sz="2000" dirty="0" err="1">
                <a:latin typeface="Century Gothic" panose="020B0502020202020204" pitchFamily="34" charset="0"/>
              </a:rPr>
              <a:t>Slott</a:t>
            </a:r>
            <a:r>
              <a:rPr lang="en-US" sz="2000" dirty="0">
                <a:latin typeface="Century Gothic" panose="020B0502020202020204" pitchFamily="34" charset="0"/>
              </a:rPr>
              <a:t>, “CPA Ed </a:t>
            </a:r>
            <a:r>
              <a:rPr lang="en-US" sz="2000" dirty="0" err="1">
                <a:latin typeface="Century Gothic" panose="020B0502020202020204" pitchFamily="34" charset="0"/>
              </a:rPr>
              <a:t>Slott</a:t>
            </a:r>
            <a:r>
              <a:rPr lang="en-US" sz="2000" dirty="0">
                <a:latin typeface="Century Gothic" panose="020B0502020202020204" pitchFamily="34" charset="0"/>
              </a:rPr>
              <a:t> on Tax Free Retirement Using Life Insurance” </a:t>
            </a:r>
            <a:r>
              <a:rPr lang="en-US" sz="2000" dirty="0">
                <a:latin typeface="Century Gothic" panose="020B0502020202020204" pitchFamily="34" charset="0"/>
                <a:hlinkClick r:id="rId2"/>
              </a:rPr>
              <a:t>https://www.youtube.com/watch?v=jBPyuENmHcU</a:t>
            </a:r>
            <a:r>
              <a:rPr lang="en-US" sz="2000" dirty="0">
                <a:latin typeface="Century Gothic" panose="020B0502020202020204" pitchFamily="34" charset="0"/>
              </a:rPr>
              <a:t> </a:t>
            </a:r>
          </a:p>
        </p:txBody>
      </p:sp>
    </p:spTree>
    <p:extLst>
      <p:ext uri="{BB962C8B-B14F-4D97-AF65-F5344CB8AC3E}">
        <p14:creationId xmlns:p14="http://schemas.microsoft.com/office/powerpoint/2010/main" val="2882805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2DB066-BD4D-C4E0-034A-A60DAA312FF7}"/>
              </a:ext>
            </a:extLst>
          </p:cNvPr>
          <p:cNvSpPr/>
          <p:nvPr/>
        </p:nvSpPr>
        <p:spPr>
          <a:xfrm>
            <a:off x="0" y="0"/>
            <a:ext cx="12192000" cy="6858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2FA7FFE-BA56-48FD-B14D-522E75DCB762}"/>
              </a:ext>
            </a:extLst>
          </p:cNvPr>
          <p:cNvGrpSpPr/>
          <p:nvPr/>
        </p:nvGrpSpPr>
        <p:grpSpPr>
          <a:xfrm>
            <a:off x="5264835" y="1608321"/>
            <a:ext cx="5748866" cy="4584301"/>
            <a:chOff x="4795160" y="1206240"/>
            <a:chExt cx="4311650" cy="3438226"/>
          </a:xfrm>
        </p:grpSpPr>
        <p:sp>
          <p:nvSpPr>
            <p:cNvPr id="584709" name="Text Box 5"/>
            <p:cNvSpPr txBox="1">
              <a:spLocks noChangeArrowheads="1"/>
            </p:cNvSpPr>
            <p:nvPr/>
          </p:nvSpPr>
          <p:spPr bwMode="auto">
            <a:xfrm>
              <a:off x="4795160" y="1939157"/>
              <a:ext cx="4311650" cy="2705309"/>
            </a:xfrm>
            <a:prstGeom prst="rect">
              <a:avLst/>
            </a:prstGeom>
            <a:noFill/>
            <a:ln w="9525">
              <a:noFill/>
              <a:miter lim="800000"/>
              <a:headEnd/>
              <a:tailEnd/>
            </a:ln>
            <a:effectLst/>
          </p:spPr>
          <p:txBody>
            <a:bodyPr>
              <a:spAutoFit/>
            </a:bodyPr>
            <a:lstStyle/>
            <a:p>
              <a:pPr>
                <a:lnSpc>
                  <a:spcPts val="2933"/>
                </a:lnSpc>
                <a:buFont typeface="Arial" pitchFamily="34" charset="0"/>
                <a:buChar char="•"/>
                <a:defRPr/>
              </a:pPr>
              <a:r>
                <a:rPr lang="en-US" sz="2400" dirty="0">
                  <a:solidFill>
                    <a:schemeClr val="tx1">
                      <a:lumMod val="65000"/>
                      <a:lumOff val="35000"/>
                    </a:schemeClr>
                  </a:solidFill>
                  <a:latin typeface="Century Gothic" panose="020B0502020202020204" pitchFamily="34" charset="0"/>
                </a:rPr>
                <a:t>   Have the potential for market gain without risk of principal</a:t>
              </a:r>
            </a:p>
            <a:p>
              <a:pPr>
                <a:lnSpc>
                  <a:spcPts val="2933"/>
                </a:lnSpc>
                <a:buFont typeface="Arial" pitchFamily="34" charset="0"/>
                <a:buChar char="•"/>
                <a:defRPr/>
              </a:pPr>
              <a:endParaRPr lang="en-US" sz="2400" dirty="0">
                <a:solidFill>
                  <a:schemeClr val="tx1">
                    <a:lumMod val="65000"/>
                    <a:lumOff val="35000"/>
                  </a:schemeClr>
                </a:solidFill>
                <a:latin typeface="Century Gothic" panose="020B0502020202020204" pitchFamily="34" charset="0"/>
              </a:endParaRPr>
            </a:p>
            <a:p>
              <a:pPr>
                <a:lnSpc>
                  <a:spcPts val="3200"/>
                </a:lnSpc>
                <a:buFont typeface="Arial" pitchFamily="34" charset="0"/>
                <a:buChar char="•"/>
                <a:defRPr/>
              </a:pPr>
              <a:r>
                <a:rPr lang="en-US" sz="2400" dirty="0">
                  <a:solidFill>
                    <a:schemeClr val="tx1">
                      <a:lumMod val="65000"/>
                      <a:lumOff val="35000"/>
                    </a:schemeClr>
                  </a:solidFill>
                  <a:latin typeface="Century Gothic" panose="020B0502020202020204" pitchFamily="34" charset="0"/>
                </a:rPr>
                <a:t>   Use of an index like Standard and Poor’s 500 or the DOW</a:t>
              </a:r>
            </a:p>
            <a:p>
              <a:pPr>
                <a:lnSpc>
                  <a:spcPts val="3200"/>
                </a:lnSpc>
                <a:defRPr/>
              </a:pPr>
              <a:endParaRPr lang="en-US" sz="2400" dirty="0">
                <a:solidFill>
                  <a:schemeClr val="tx1">
                    <a:lumMod val="65000"/>
                    <a:lumOff val="35000"/>
                  </a:schemeClr>
                </a:solidFill>
                <a:latin typeface="Century Gothic" panose="020B0502020202020204" pitchFamily="34" charset="0"/>
              </a:endParaRPr>
            </a:p>
            <a:p>
              <a:pPr marL="342900" indent="-342900">
                <a:lnSpc>
                  <a:spcPts val="3200"/>
                </a:lnSpc>
                <a:buFont typeface="Arial" panose="020B0604020202020204" pitchFamily="34" charset="0"/>
                <a:buChar char="•"/>
                <a:defRPr/>
              </a:pPr>
              <a:r>
                <a:rPr lang="en-US" sz="2400" dirty="0">
                  <a:solidFill>
                    <a:schemeClr val="tx1">
                      <a:lumMod val="65000"/>
                      <a:lumOff val="35000"/>
                    </a:schemeClr>
                  </a:solidFill>
                  <a:latin typeface="Century Gothic" panose="020B0502020202020204" pitchFamily="34" charset="0"/>
                </a:rPr>
                <a:t>Guarantee of principal</a:t>
              </a:r>
            </a:p>
            <a:p>
              <a:pPr>
                <a:lnSpc>
                  <a:spcPts val="3200"/>
                </a:lnSpc>
                <a:defRPr/>
              </a:pPr>
              <a:endParaRPr lang="en-US" sz="2400" dirty="0">
                <a:solidFill>
                  <a:schemeClr val="tx1">
                    <a:lumMod val="65000"/>
                    <a:lumOff val="35000"/>
                  </a:schemeClr>
                </a:solidFill>
                <a:latin typeface="Tw Cen MT Condensed" panose="020B0606020104020203" pitchFamily="34" charset="0"/>
              </a:endParaRPr>
            </a:p>
            <a:p>
              <a:pPr>
                <a:lnSpc>
                  <a:spcPts val="2933"/>
                </a:lnSpc>
                <a:buFont typeface="Arial" pitchFamily="34" charset="0"/>
                <a:buChar char="•"/>
                <a:defRPr/>
              </a:pPr>
              <a:endParaRPr lang="en-US" sz="2400" dirty="0">
                <a:solidFill>
                  <a:schemeClr val="tx1">
                    <a:lumMod val="65000"/>
                    <a:lumOff val="35000"/>
                  </a:schemeClr>
                </a:solidFill>
                <a:latin typeface="Century Gothic" panose="020B0502020202020204" pitchFamily="34" charset="0"/>
              </a:endParaRPr>
            </a:p>
          </p:txBody>
        </p:sp>
        <p:sp>
          <p:nvSpPr>
            <p:cNvPr id="13" name="Text Box 6"/>
            <p:cNvSpPr txBox="1">
              <a:spLocks noChangeArrowheads="1"/>
            </p:cNvSpPr>
            <p:nvPr/>
          </p:nvSpPr>
          <p:spPr bwMode="auto">
            <a:xfrm>
              <a:off x="4923751" y="1206240"/>
              <a:ext cx="2001837" cy="684755"/>
            </a:xfrm>
            <a:prstGeom prst="rect">
              <a:avLst/>
            </a:prstGeom>
            <a:noFill/>
            <a:ln w="9525">
              <a:noFill/>
              <a:miter lim="800000"/>
              <a:headEnd/>
              <a:tailEnd/>
            </a:ln>
            <a:effectLst/>
          </p:spPr>
          <p:txBody>
            <a:bodyPr>
              <a:spAutoFit/>
            </a:bodyPr>
            <a:lstStyle/>
            <a:p>
              <a:pPr>
                <a:defRPr/>
              </a:pPr>
              <a:r>
                <a:rPr lang="en-US" sz="5333" b="1" dirty="0">
                  <a:solidFill>
                    <a:schemeClr val="accent6">
                      <a:lumMod val="50000"/>
                    </a:schemeClr>
                  </a:solidFill>
                  <a:latin typeface="Century Gothic" panose="020B0502020202020204" pitchFamily="34" charset="0"/>
                </a:rPr>
                <a:t>Goals</a:t>
              </a:r>
            </a:p>
          </p:txBody>
        </p:sp>
      </p:grpSp>
      <p:grpSp>
        <p:nvGrpSpPr>
          <p:cNvPr id="7" name="Group 6">
            <a:extLst>
              <a:ext uri="{FF2B5EF4-FFF2-40B4-BE49-F238E27FC236}">
                <a16:creationId xmlns:a16="http://schemas.microsoft.com/office/drawing/2014/main" id="{3F92E07F-1474-4C4B-B79E-91ADDF05D9DA}"/>
              </a:ext>
            </a:extLst>
          </p:cNvPr>
          <p:cNvGrpSpPr/>
          <p:nvPr/>
        </p:nvGrpSpPr>
        <p:grpSpPr>
          <a:xfrm>
            <a:off x="1637306" y="1583063"/>
            <a:ext cx="2697175" cy="4810084"/>
            <a:chOff x="2074513" y="1187297"/>
            <a:chExt cx="2022881" cy="3607563"/>
          </a:xfrm>
        </p:grpSpPr>
        <p:sp>
          <p:nvSpPr>
            <p:cNvPr id="584707" name="Text Box 3"/>
            <p:cNvSpPr txBox="1">
              <a:spLocks noChangeArrowheads="1"/>
            </p:cNvSpPr>
            <p:nvPr/>
          </p:nvSpPr>
          <p:spPr bwMode="auto">
            <a:xfrm>
              <a:off x="2272146" y="4325452"/>
              <a:ext cx="912750" cy="469408"/>
            </a:xfrm>
            <a:prstGeom prst="rect">
              <a:avLst/>
            </a:prstGeom>
            <a:noFill/>
            <a:ln w="9525">
              <a:noFill/>
              <a:miter lim="800000"/>
              <a:headEnd/>
              <a:tailEnd/>
            </a:ln>
            <a:effectLst>
              <a:outerShdw blurRad="152400" dist="317500" dir="5400000" sx="90000" sy="-19000" rotWithShape="0">
                <a:prstClr val="black">
                  <a:alpha val="15000"/>
                </a:prstClr>
              </a:outerShdw>
            </a:effectLst>
          </p:spPr>
          <p:txBody>
            <a:bodyPr wrap="none">
              <a:spAutoFit/>
            </a:bodyPr>
            <a:lstStyle/>
            <a:p>
              <a:pPr algn="ctr">
                <a:defRPr/>
              </a:pPr>
              <a:r>
                <a:rPr lang="en-US" sz="3467" b="1" dirty="0">
                  <a:solidFill>
                    <a:schemeClr val="accent6">
                      <a:lumMod val="50000"/>
                    </a:schemeClr>
                  </a:solidFill>
                  <a:latin typeface="Century Gothic" panose="020B0502020202020204" pitchFamily="34" charset="0"/>
                </a:rPr>
                <a:t>Floor</a:t>
              </a:r>
            </a:p>
          </p:txBody>
        </p:sp>
        <p:sp>
          <p:nvSpPr>
            <p:cNvPr id="584708" name="Text Box 4"/>
            <p:cNvSpPr txBox="1">
              <a:spLocks noChangeArrowheads="1"/>
            </p:cNvSpPr>
            <p:nvPr/>
          </p:nvSpPr>
          <p:spPr bwMode="auto">
            <a:xfrm>
              <a:off x="3133072" y="3763765"/>
              <a:ext cx="574918" cy="438581"/>
            </a:xfrm>
            <a:prstGeom prst="rect">
              <a:avLst/>
            </a:prstGeom>
            <a:noFill/>
            <a:ln w="9525">
              <a:noFill/>
              <a:miter lim="800000"/>
              <a:headEnd/>
              <a:tailEnd/>
            </a:ln>
            <a:effectLst/>
          </p:spPr>
          <p:txBody>
            <a:bodyPr wrap="none">
              <a:spAutoFit/>
            </a:bodyPr>
            <a:lstStyle/>
            <a:p>
              <a:pPr algn="ctr">
                <a:defRPr/>
              </a:pPr>
              <a:r>
                <a:rPr lang="en-US" sz="3200" b="1" dirty="0">
                  <a:solidFill>
                    <a:schemeClr val="tx1">
                      <a:lumMod val="75000"/>
                      <a:lumOff val="25000"/>
                    </a:schemeClr>
                  </a:solidFill>
                  <a:latin typeface="Century Gothic" panose="020B0502020202020204" pitchFamily="34" charset="0"/>
                </a:rPr>
                <a:t>0%</a:t>
              </a:r>
            </a:p>
          </p:txBody>
        </p:sp>
        <p:sp>
          <p:nvSpPr>
            <p:cNvPr id="584710" name="Text Box 6"/>
            <p:cNvSpPr txBox="1">
              <a:spLocks noChangeArrowheads="1"/>
            </p:cNvSpPr>
            <p:nvPr/>
          </p:nvSpPr>
          <p:spPr bwMode="auto">
            <a:xfrm>
              <a:off x="2116692" y="1187297"/>
              <a:ext cx="1269819" cy="469408"/>
            </a:xfrm>
            <a:prstGeom prst="rect">
              <a:avLst/>
            </a:prstGeom>
            <a:noFill/>
            <a:ln w="9525">
              <a:noFill/>
              <a:miter lim="800000"/>
              <a:headEnd/>
              <a:tailEnd/>
            </a:ln>
            <a:effectLst/>
          </p:spPr>
          <p:txBody>
            <a:bodyPr wrap="none">
              <a:spAutoFit/>
            </a:bodyPr>
            <a:lstStyle/>
            <a:p>
              <a:pPr algn="ctr">
                <a:defRPr/>
              </a:pPr>
              <a:r>
                <a:rPr lang="en-US" sz="3467" b="1" dirty="0">
                  <a:solidFill>
                    <a:schemeClr val="accent6">
                      <a:lumMod val="50000"/>
                    </a:schemeClr>
                  </a:solidFill>
                  <a:latin typeface="Century Gothic" panose="020B0502020202020204" pitchFamily="34" charset="0"/>
                </a:rPr>
                <a:t>Ceiling</a:t>
              </a:r>
            </a:p>
          </p:txBody>
        </p:sp>
        <p:grpSp>
          <p:nvGrpSpPr>
            <p:cNvPr id="4" name="Group 3">
              <a:extLst>
                <a:ext uri="{FF2B5EF4-FFF2-40B4-BE49-F238E27FC236}">
                  <a16:creationId xmlns:a16="http://schemas.microsoft.com/office/drawing/2014/main" id="{EBDB2DA6-B05F-4629-9B6A-CD80B6CD838A}"/>
                </a:ext>
              </a:extLst>
            </p:cNvPr>
            <p:cNvGrpSpPr/>
            <p:nvPr/>
          </p:nvGrpSpPr>
          <p:grpSpPr>
            <a:xfrm>
              <a:off x="3022339" y="1810364"/>
              <a:ext cx="1075055" cy="549256"/>
              <a:chOff x="2240147" y="2090231"/>
              <a:chExt cx="1075055" cy="549256"/>
            </a:xfrm>
          </p:grpSpPr>
          <p:sp>
            <p:nvSpPr>
              <p:cNvPr id="584711" name="Text Box 7"/>
              <p:cNvSpPr txBox="1">
                <a:spLocks noChangeArrowheads="1"/>
              </p:cNvSpPr>
              <p:nvPr/>
            </p:nvSpPr>
            <p:spPr bwMode="auto">
              <a:xfrm>
                <a:off x="2240147" y="2090231"/>
                <a:ext cx="1075055" cy="377075"/>
              </a:xfrm>
              <a:prstGeom prst="rect">
                <a:avLst/>
              </a:prstGeom>
              <a:noFill/>
              <a:ln w="9525">
                <a:noFill/>
                <a:miter lim="800000"/>
                <a:headEnd/>
                <a:tailEnd/>
              </a:ln>
              <a:effectLst/>
            </p:spPr>
            <p:txBody>
              <a:bodyPr wrap="none">
                <a:spAutoFit/>
              </a:bodyPr>
              <a:lstStyle/>
              <a:p>
                <a:pPr algn="ctr">
                  <a:defRPr/>
                </a:pPr>
                <a:r>
                  <a:rPr lang="en-US" sz="2667" b="1" dirty="0">
                    <a:solidFill>
                      <a:schemeClr val="tx1">
                        <a:lumMod val="75000"/>
                        <a:lumOff val="25000"/>
                      </a:schemeClr>
                    </a:solidFill>
                    <a:latin typeface="Century Gothic" panose="020B0502020202020204" pitchFamily="34" charset="0"/>
                  </a:rPr>
                  <a:t>13.00 %</a:t>
                </a:r>
              </a:p>
            </p:txBody>
          </p:sp>
          <p:sp>
            <p:nvSpPr>
              <p:cNvPr id="584712" name="Text Box 8"/>
              <p:cNvSpPr txBox="1">
                <a:spLocks noChangeArrowheads="1"/>
              </p:cNvSpPr>
              <p:nvPr/>
            </p:nvSpPr>
            <p:spPr bwMode="auto">
              <a:xfrm>
                <a:off x="2278553" y="2324064"/>
                <a:ext cx="767278" cy="315423"/>
              </a:xfrm>
              <a:prstGeom prst="rect">
                <a:avLst/>
              </a:prstGeom>
              <a:noFill/>
              <a:ln w="9525">
                <a:noFill/>
                <a:miter lim="800000"/>
                <a:headEnd/>
                <a:tailEnd/>
              </a:ln>
              <a:effectLst/>
            </p:spPr>
            <p:txBody>
              <a:bodyPr wrap="none">
                <a:spAutoFit/>
              </a:bodyPr>
              <a:lstStyle/>
              <a:p>
                <a:pPr algn="ctr">
                  <a:defRPr/>
                </a:pPr>
                <a:r>
                  <a:rPr lang="en-US" sz="2133" b="1" dirty="0">
                    <a:solidFill>
                      <a:schemeClr val="tx1">
                        <a:lumMod val="75000"/>
                        <a:lumOff val="25000"/>
                      </a:schemeClr>
                    </a:solidFill>
                    <a:latin typeface="Century Gothic" panose="020B0502020202020204" pitchFamily="34" charset="0"/>
                  </a:rPr>
                  <a:t>“Cap”</a:t>
                </a:r>
              </a:p>
            </p:txBody>
          </p:sp>
        </p:grpSp>
        <p:sp>
          <p:nvSpPr>
            <p:cNvPr id="3" name="Rectangle 2">
              <a:extLst>
                <a:ext uri="{FF2B5EF4-FFF2-40B4-BE49-F238E27FC236}">
                  <a16:creationId xmlns:a16="http://schemas.microsoft.com/office/drawing/2014/main" id="{DAA3377D-9501-4BC2-AF30-DECE2487279A}"/>
                </a:ext>
              </a:extLst>
            </p:cNvPr>
            <p:cNvSpPr/>
            <p:nvPr/>
          </p:nvSpPr>
          <p:spPr>
            <a:xfrm rot="10800000">
              <a:off x="2074513" y="1606828"/>
              <a:ext cx="1324252" cy="84267"/>
            </a:xfrm>
            <a:prstGeom prst="rect">
              <a:avLst/>
            </a:prstGeom>
            <a:gradFill flip="none" rotWithShape="1">
              <a:gsLst>
                <a:gs pos="19000">
                  <a:schemeClr val="bg1">
                    <a:lumMod val="65000"/>
                  </a:schemeClr>
                </a:gs>
                <a:gs pos="99000">
                  <a:schemeClr val="bg1">
                    <a:lumMod val="100000"/>
                    <a:alpha val="60000"/>
                  </a:schemeClr>
                </a:gs>
              </a:gsLst>
              <a:lin ang="5400000" scaled="0"/>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1569D6B0-A332-4F53-A701-CF86085AA2B4}"/>
                </a:ext>
              </a:extLst>
            </p:cNvPr>
            <p:cNvSpPr/>
            <p:nvPr/>
          </p:nvSpPr>
          <p:spPr>
            <a:xfrm rot="10800000">
              <a:off x="2074513" y="4321085"/>
              <a:ext cx="1324252" cy="84267"/>
            </a:xfrm>
            <a:prstGeom prst="rect">
              <a:avLst/>
            </a:prstGeom>
            <a:gradFill flip="none" rotWithShape="1">
              <a:gsLst>
                <a:gs pos="19000">
                  <a:schemeClr val="bg1">
                    <a:lumMod val="65000"/>
                  </a:schemeClr>
                </a:gs>
                <a:gs pos="99000">
                  <a:schemeClr val="bg1">
                    <a:lumMod val="100000"/>
                    <a:alpha val="60000"/>
                  </a:schemeClr>
                </a:gs>
              </a:gsLst>
              <a:lin ang="5400000" scaled="0"/>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 name="Group 5">
              <a:extLst>
                <a:ext uri="{FF2B5EF4-FFF2-40B4-BE49-F238E27FC236}">
                  <a16:creationId xmlns:a16="http://schemas.microsoft.com/office/drawing/2014/main" id="{F8FF2560-A112-4631-956E-17E449BABA97}"/>
                </a:ext>
              </a:extLst>
            </p:cNvPr>
            <p:cNvGrpSpPr/>
            <p:nvPr/>
          </p:nvGrpSpPr>
          <p:grpSpPr>
            <a:xfrm>
              <a:off x="2606557" y="1810374"/>
              <a:ext cx="230392" cy="2379944"/>
              <a:chOff x="2407776" y="1659299"/>
              <a:chExt cx="230392" cy="2379944"/>
            </a:xfrm>
            <a:effectLst>
              <a:outerShdw blurRad="50800" dist="38100" dir="5400000" algn="t" rotWithShape="0">
                <a:prstClr val="black">
                  <a:alpha val="40000"/>
                </a:prstClr>
              </a:outerShdw>
            </a:effectLst>
          </p:grpSpPr>
          <p:sp>
            <p:nvSpPr>
              <p:cNvPr id="15" name="Rectangle 14">
                <a:extLst>
                  <a:ext uri="{FF2B5EF4-FFF2-40B4-BE49-F238E27FC236}">
                    <a16:creationId xmlns:a16="http://schemas.microsoft.com/office/drawing/2014/main" id="{53A38D2F-742A-4393-A08F-F9AD2EE8F2FB}"/>
                  </a:ext>
                </a:extLst>
              </p:cNvPr>
              <p:cNvSpPr/>
              <p:nvPr/>
            </p:nvSpPr>
            <p:spPr>
              <a:xfrm rot="16200000">
                <a:off x="1477355" y="2781020"/>
                <a:ext cx="2121005" cy="84268"/>
              </a:xfrm>
              <a:prstGeom prst="rect">
                <a:avLst/>
              </a:prstGeom>
              <a:gradFill flip="none" rotWithShape="1">
                <a:gsLst>
                  <a:gs pos="19000">
                    <a:schemeClr val="bg1">
                      <a:lumMod val="65000"/>
                    </a:schemeClr>
                  </a:gs>
                  <a:gs pos="99000">
                    <a:schemeClr val="bg1">
                      <a:lumMod val="100000"/>
                      <a:alpha val="60000"/>
                    </a:schemeClr>
                  </a:gs>
                </a:gsLst>
                <a:lin ang="5400000" scaled="0"/>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Arrow: Chevron 4">
                <a:extLst>
                  <a:ext uri="{FF2B5EF4-FFF2-40B4-BE49-F238E27FC236}">
                    <a16:creationId xmlns:a16="http://schemas.microsoft.com/office/drawing/2014/main" id="{19770DCA-5792-4AEF-AF35-03204D6F5631}"/>
                  </a:ext>
                </a:extLst>
              </p:cNvPr>
              <p:cNvSpPr/>
              <p:nvPr/>
            </p:nvSpPr>
            <p:spPr>
              <a:xfrm rot="16200000">
                <a:off x="2390150" y="1676925"/>
                <a:ext cx="265644" cy="230392"/>
              </a:xfrm>
              <a:prstGeom prst="chevron">
                <a:avLst/>
              </a:prstGeom>
              <a:solidFill>
                <a:schemeClr val="bg1">
                  <a:lumMod val="8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7" name="Arrow: Chevron 16">
                <a:extLst>
                  <a:ext uri="{FF2B5EF4-FFF2-40B4-BE49-F238E27FC236}">
                    <a16:creationId xmlns:a16="http://schemas.microsoft.com/office/drawing/2014/main" id="{1AA4AA2A-1A40-497C-8A3F-874C6A762AE6}"/>
                  </a:ext>
                </a:extLst>
              </p:cNvPr>
              <p:cNvSpPr/>
              <p:nvPr/>
            </p:nvSpPr>
            <p:spPr>
              <a:xfrm rot="5400000">
                <a:off x="2390150" y="3791225"/>
                <a:ext cx="265644" cy="230392"/>
              </a:xfrm>
              <a:prstGeom prst="chevron">
                <a:avLst/>
              </a:prstGeom>
              <a:solidFill>
                <a:schemeClr val="bg1">
                  <a:lumMod val="8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grpSp>
      <p:sp>
        <p:nvSpPr>
          <p:cNvPr id="12" name="TextBox 11">
            <a:extLst>
              <a:ext uri="{FF2B5EF4-FFF2-40B4-BE49-F238E27FC236}">
                <a16:creationId xmlns:a16="http://schemas.microsoft.com/office/drawing/2014/main" id="{6FF16677-5A88-EC2D-79AC-9332FD31B23E}"/>
              </a:ext>
            </a:extLst>
          </p:cNvPr>
          <p:cNvSpPr txBox="1"/>
          <p:nvPr/>
        </p:nvSpPr>
        <p:spPr>
          <a:xfrm>
            <a:off x="1928578" y="198946"/>
            <a:ext cx="8334843" cy="769441"/>
          </a:xfrm>
          <a:prstGeom prst="rect">
            <a:avLst/>
          </a:prstGeom>
          <a:noFill/>
        </p:spPr>
        <p:txBody>
          <a:bodyPr wrap="square" rtlCol="0">
            <a:spAutoFit/>
          </a:bodyPr>
          <a:lstStyle/>
          <a:p>
            <a:pPr algn="ctr"/>
            <a:r>
              <a:rPr lang="en-US" sz="4400" b="1" dirty="0">
                <a:solidFill>
                  <a:schemeClr val="accent6">
                    <a:lumMod val="50000"/>
                  </a:schemeClr>
                </a:solidFill>
                <a:latin typeface="Century Gothic" panose="020B0502020202020204" pitchFamily="34" charset="0"/>
              </a:rPr>
              <a:t>Index Universal Life Policy</a:t>
            </a:r>
          </a:p>
        </p:txBody>
      </p:sp>
      <p:sp>
        <p:nvSpPr>
          <p:cNvPr id="16" name="Rectangle 15">
            <a:extLst>
              <a:ext uri="{FF2B5EF4-FFF2-40B4-BE49-F238E27FC236}">
                <a16:creationId xmlns:a16="http://schemas.microsoft.com/office/drawing/2014/main" id="{6166CC2C-9107-7990-312B-943AFF906B67}"/>
              </a:ext>
            </a:extLst>
          </p:cNvPr>
          <p:cNvSpPr/>
          <p:nvPr/>
        </p:nvSpPr>
        <p:spPr>
          <a:xfrm>
            <a:off x="195332" y="576006"/>
            <a:ext cx="2268628" cy="4571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B68F1CA-1DBA-AECC-54ED-3199D2EDA202}"/>
              </a:ext>
            </a:extLst>
          </p:cNvPr>
          <p:cNvSpPr/>
          <p:nvPr/>
        </p:nvSpPr>
        <p:spPr>
          <a:xfrm>
            <a:off x="9728039" y="598865"/>
            <a:ext cx="2268628" cy="4571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6914" name="Object 2"/>
          <p:cNvGraphicFramePr>
            <a:graphicFrameLocks noChangeAspect="1"/>
          </p:cNvGraphicFramePr>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name="Bitmap Image" r:id="rId3" imgW="7733333" imgH="5800000" progId="PBrush">
                  <p:embed/>
                </p:oleObj>
              </mc:Choice>
              <mc:Fallback>
                <p:oleObj name="Bitmap Image" r:id="rId3" imgW="7733333" imgH="5800000" progId="PBrush">
                  <p:embed/>
                  <p:pic>
                    <p:nvPicPr>
                      <p:cNvPr id="16691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85731" name="Picture 3"/>
          <p:cNvPicPr>
            <a:picLocks noChangeAspect="1" noChangeArrowheads="1"/>
          </p:cNvPicPr>
          <p:nvPr/>
        </p:nvPicPr>
        <p:blipFill>
          <a:blip r:embed="rId5" cstate="print"/>
          <a:srcRect/>
          <a:stretch>
            <a:fillRect/>
          </a:stretch>
        </p:blipFill>
        <p:spPr bwMode="auto">
          <a:xfrm>
            <a:off x="0" y="0"/>
            <a:ext cx="12192000" cy="6858000"/>
          </a:xfrm>
          <a:prstGeom prst="rect">
            <a:avLst/>
          </a:prstGeom>
          <a:noFill/>
          <a:ln w="9525">
            <a:noFill/>
            <a:miter lim="800000"/>
            <a:headEnd/>
            <a:tailEnd/>
          </a:ln>
        </p:spPr>
      </p:pic>
      <p:pic>
        <p:nvPicPr>
          <p:cNvPr id="585732" name="Picture 4"/>
          <p:cNvPicPr>
            <a:picLocks noChangeAspect="1" noChangeArrowheads="1"/>
          </p:cNvPicPr>
          <p:nvPr/>
        </p:nvPicPr>
        <p:blipFill>
          <a:blip r:embed="rId6" cstate="print"/>
          <a:srcRect/>
          <a:stretch>
            <a:fillRect/>
          </a:stretch>
        </p:blipFill>
        <p:spPr bwMode="auto">
          <a:xfrm>
            <a:off x="0" y="0"/>
            <a:ext cx="12192000" cy="6858000"/>
          </a:xfrm>
          <a:prstGeom prst="rect">
            <a:avLst/>
          </a:prstGeom>
          <a:noFill/>
          <a:ln w="9525">
            <a:noFill/>
            <a:miter lim="800000"/>
            <a:headEnd/>
            <a:tailEnd/>
          </a:ln>
        </p:spPr>
      </p:pic>
      <p:pic>
        <p:nvPicPr>
          <p:cNvPr id="166937" name="Picture 25"/>
          <p:cNvPicPr>
            <a:picLocks noChangeAspect="1" noChangeArrowheads="1"/>
          </p:cNvPicPr>
          <p:nvPr/>
        </p:nvPicPr>
        <p:blipFill>
          <a:blip r:embed="rId7" cstate="print"/>
          <a:srcRect/>
          <a:stretch>
            <a:fillRect/>
          </a:stretch>
        </p:blipFill>
        <p:spPr bwMode="auto">
          <a:xfrm>
            <a:off x="1" y="0"/>
            <a:ext cx="12206817" cy="6867525"/>
          </a:xfrm>
          <a:prstGeom prst="rect">
            <a:avLst/>
          </a:prstGeom>
          <a:noFill/>
        </p:spPr>
      </p:pic>
      <p:pic>
        <p:nvPicPr>
          <p:cNvPr id="166938" name="Picture 26"/>
          <p:cNvPicPr>
            <a:picLocks noChangeAspect="1" noChangeArrowheads="1"/>
          </p:cNvPicPr>
          <p:nvPr/>
        </p:nvPicPr>
        <p:blipFill>
          <a:blip r:embed="rId8" cstate="print"/>
          <a:srcRect/>
          <a:stretch>
            <a:fillRect/>
          </a:stretch>
        </p:blipFill>
        <p:spPr bwMode="auto">
          <a:xfrm>
            <a:off x="0" y="0"/>
            <a:ext cx="12192000" cy="6858000"/>
          </a:xfrm>
          <a:prstGeom prst="rect">
            <a:avLst/>
          </a:prstGeom>
          <a:noFill/>
        </p:spPr>
      </p:pic>
      <p:sp>
        <p:nvSpPr>
          <p:cNvPr id="585735" name="Text Box 7"/>
          <p:cNvSpPr txBox="1">
            <a:spLocks noChangeArrowheads="1"/>
          </p:cNvSpPr>
          <p:nvPr/>
        </p:nvSpPr>
        <p:spPr bwMode="auto">
          <a:xfrm>
            <a:off x="609601" y="4197353"/>
            <a:ext cx="1749197" cy="584775"/>
          </a:xfrm>
          <a:prstGeom prst="rect">
            <a:avLst/>
          </a:prstGeom>
          <a:noFill/>
          <a:ln w="9525">
            <a:noFill/>
            <a:miter lim="800000"/>
            <a:headEnd/>
            <a:tailEnd/>
          </a:ln>
          <a:effectLst/>
        </p:spPr>
        <p:txBody>
          <a:bodyPr wrap="none">
            <a:spAutoFit/>
          </a:bodyPr>
          <a:lstStyle/>
          <a:p>
            <a:pPr defTabSz="609585" eaLnBrk="0" hangingPunct="0">
              <a:spcBef>
                <a:spcPct val="0"/>
              </a:spcBef>
              <a:defRPr/>
            </a:pPr>
            <a:r>
              <a:rPr lang="en-US" sz="3200" b="1" dirty="0">
                <a:solidFill>
                  <a:srgbClr val="006600"/>
                </a:solidFill>
                <a:latin typeface="Calibri"/>
              </a:rPr>
              <a:t>$100,000</a:t>
            </a:r>
          </a:p>
        </p:txBody>
      </p:sp>
      <p:sp>
        <p:nvSpPr>
          <p:cNvPr id="585736" name="Text Box 8"/>
          <p:cNvSpPr txBox="1">
            <a:spLocks noChangeArrowheads="1"/>
          </p:cNvSpPr>
          <p:nvPr/>
        </p:nvSpPr>
        <p:spPr bwMode="auto">
          <a:xfrm>
            <a:off x="4326471" y="3546475"/>
            <a:ext cx="1173719" cy="1027782"/>
          </a:xfrm>
          <a:prstGeom prst="rect">
            <a:avLst/>
          </a:prstGeom>
          <a:noFill/>
          <a:ln w="9525">
            <a:noFill/>
            <a:miter lim="800000"/>
            <a:headEnd/>
            <a:tailEnd/>
          </a:ln>
        </p:spPr>
        <p:txBody>
          <a:bodyPr wrap="none">
            <a:spAutoFit/>
          </a:bodyPr>
          <a:lstStyle/>
          <a:p>
            <a:pPr defTabSz="609585" eaLnBrk="0" hangingPunct="0">
              <a:lnSpc>
                <a:spcPct val="95000"/>
              </a:lnSpc>
              <a:spcBef>
                <a:spcPct val="0"/>
              </a:spcBef>
              <a:defRPr/>
            </a:pPr>
            <a:r>
              <a:rPr lang="en-US" sz="2133" b="1" dirty="0">
                <a:solidFill>
                  <a:srgbClr val="000000"/>
                </a:solidFill>
                <a:latin typeface="Calibri"/>
              </a:rPr>
              <a:t>Gains </a:t>
            </a:r>
          </a:p>
          <a:p>
            <a:pPr defTabSz="609585" eaLnBrk="0" hangingPunct="0">
              <a:lnSpc>
                <a:spcPct val="95000"/>
              </a:lnSpc>
              <a:spcBef>
                <a:spcPct val="0"/>
              </a:spcBef>
              <a:defRPr/>
            </a:pPr>
            <a:r>
              <a:rPr lang="en-US" sz="2133" b="1" dirty="0">
                <a:solidFill>
                  <a:srgbClr val="000000"/>
                </a:solidFill>
                <a:latin typeface="Calibri"/>
              </a:rPr>
              <a:t>Become</a:t>
            </a:r>
          </a:p>
          <a:p>
            <a:pPr defTabSz="609585" eaLnBrk="0" hangingPunct="0">
              <a:lnSpc>
                <a:spcPct val="95000"/>
              </a:lnSpc>
              <a:spcBef>
                <a:spcPct val="0"/>
              </a:spcBef>
              <a:defRPr/>
            </a:pPr>
            <a:r>
              <a:rPr lang="en-US" sz="2133" b="1" dirty="0">
                <a:solidFill>
                  <a:srgbClr val="000000"/>
                </a:solidFill>
                <a:latin typeface="Calibri"/>
              </a:rPr>
              <a:t>Principal</a:t>
            </a:r>
            <a:endParaRPr lang="en-US" sz="2667" b="1" dirty="0">
              <a:solidFill>
                <a:prstClr val="black"/>
              </a:solidFill>
              <a:latin typeface="Calibri"/>
            </a:endParaRPr>
          </a:p>
        </p:txBody>
      </p:sp>
      <p:sp>
        <p:nvSpPr>
          <p:cNvPr id="585737" name="Text Box 9"/>
          <p:cNvSpPr txBox="1">
            <a:spLocks noChangeArrowheads="1"/>
          </p:cNvSpPr>
          <p:nvPr/>
        </p:nvSpPr>
        <p:spPr bwMode="auto">
          <a:xfrm>
            <a:off x="304800" y="5821366"/>
            <a:ext cx="11582400" cy="543675"/>
          </a:xfrm>
          <a:prstGeom prst="rect">
            <a:avLst/>
          </a:prstGeom>
          <a:noFill/>
          <a:ln w="9525">
            <a:noFill/>
            <a:miter lim="800000"/>
            <a:headEnd/>
            <a:tailEnd/>
          </a:ln>
          <a:effectLst/>
        </p:spPr>
        <p:txBody>
          <a:bodyPr>
            <a:spAutoFit/>
          </a:bodyPr>
          <a:lstStyle/>
          <a:p>
            <a:pPr algn="ctr" defTabSz="609585" eaLnBrk="0" hangingPunct="0">
              <a:spcBef>
                <a:spcPct val="0"/>
              </a:spcBef>
              <a:defRPr/>
            </a:pPr>
            <a:r>
              <a:rPr lang="en-US" sz="2667" b="1" dirty="0">
                <a:solidFill>
                  <a:srgbClr val="000000"/>
                </a:solidFill>
                <a:latin typeface="Calibri"/>
                <a:cs typeface="Times New Roman" pitchFamily="18" charset="0"/>
              </a:rPr>
              <a:t>That is a</a:t>
            </a:r>
            <a:r>
              <a:rPr lang="en-US" sz="2667" b="1" dirty="0">
                <a:solidFill>
                  <a:prstClr val="black"/>
                </a:solidFill>
                <a:latin typeface="Calibri"/>
                <a:cs typeface="Times New Roman" pitchFamily="18" charset="0"/>
              </a:rPr>
              <a:t> </a:t>
            </a:r>
            <a:r>
              <a:rPr lang="en-US" sz="2933" b="1" dirty="0">
                <a:solidFill>
                  <a:srgbClr val="006600"/>
                </a:solidFill>
                <a:latin typeface="Calibri"/>
                <a:cs typeface="Times New Roman" pitchFamily="18" charset="0"/>
              </a:rPr>
              <a:t>$11,705</a:t>
            </a:r>
            <a:r>
              <a:rPr lang="en-US" sz="2667" b="1" dirty="0">
                <a:solidFill>
                  <a:prstClr val="black"/>
                </a:solidFill>
                <a:latin typeface="Calibri"/>
                <a:cs typeface="Times New Roman" pitchFamily="18" charset="0"/>
              </a:rPr>
              <a:t> </a:t>
            </a:r>
            <a:r>
              <a:rPr lang="en-US" sz="2667" b="1" dirty="0">
                <a:solidFill>
                  <a:srgbClr val="000000"/>
                </a:solidFill>
                <a:latin typeface="Calibri"/>
                <a:cs typeface="Times New Roman" pitchFamily="18" charset="0"/>
              </a:rPr>
              <a:t>difference because of the annual lock in and reset.</a:t>
            </a:r>
          </a:p>
        </p:txBody>
      </p:sp>
      <p:sp>
        <p:nvSpPr>
          <p:cNvPr id="585738" name="Text Box 10"/>
          <p:cNvSpPr txBox="1">
            <a:spLocks noChangeArrowheads="1"/>
          </p:cNvSpPr>
          <p:nvPr/>
        </p:nvSpPr>
        <p:spPr bwMode="auto">
          <a:xfrm>
            <a:off x="2531534" y="3670302"/>
            <a:ext cx="901209" cy="584775"/>
          </a:xfrm>
          <a:prstGeom prst="rect">
            <a:avLst/>
          </a:prstGeom>
          <a:noFill/>
          <a:ln w="9525">
            <a:noFill/>
            <a:miter lim="800000"/>
            <a:headEnd/>
            <a:tailEnd/>
          </a:ln>
          <a:effectLst/>
        </p:spPr>
        <p:txBody>
          <a:bodyPr wrap="none">
            <a:spAutoFit/>
          </a:bodyPr>
          <a:lstStyle/>
          <a:p>
            <a:pPr defTabSz="609585" eaLnBrk="0" hangingPunct="0">
              <a:spcBef>
                <a:spcPct val="0"/>
              </a:spcBef>
              <a:defRPr/>
            </a:pPr>
            <a:r>
              <a:rPr lang="en-US" sz="3200" b="1" dirty="0">
                <a:solidFill>
                  <a:srgbClr val="006600"/>
                </a:solidFill>
                <a:latin typeface="Calibri"/>
              </a:rPr>
              <a:t>10%</a:t>
            </a:r>
          </a:p>
        </p:txBody>
      </p:sp>
      <p:sp>
        <p:nvSpPr>
          <p:cNvPr id="585740" name="Text Box 12"/>
          <p:cNvSpPr txBox="1">
            <a:spLocks noChangeArrowheads="1"/>
          </p:cNvSpPr>
          <p:nvPr/>
        </p:nvSpPr>
        <p:spPr bwMode="auto">
          <a:xfrm>
            <a:off x="4123270" y="2978153"/>
            <a:ext cx="1749197" cy="584775"/>
          </a:xfrm>
          <a:prstGeom prst="rect">
            <a:avLst/>
          </a:prstGeom>
          <a:noFill/>
          <a:ln w="9525">
            <a:noFill/>
            <a:miter lim="800000"/>
            <a:headEnd/>
            <a:tailEnd/>
          </a:ln>
          <a:effectLst/>
        </p:spPr>
        <p:txBody>
          <a:bodyPr wrap="none">
            <a:spAutoFit/>
          </a:bodyPr>
          <a:lstStyle/>
          <a:p>
            <a:pPr defTabSz="609585" eaLnBrk="0" hangingPunct="0">
              <a:spcBef>
                <a:spcPct val="0"/>
              </a:spcBef>
              <a:defRPr/>
            </a:pPr>
            <a:r>
              <a:rPr lang="en-US" sz="3200" b="1" dirty="0">
                <a:solidFill>
                  <a:srgbClr val="006600"/>
                </a:solidFill>
                <a:latin typeface="Calibri"/>
              </a:rPr>
              <a:t>$110,000</a:t>
            </a:r>
          </a:p>
        </p:txBody>
      </p:sp>
      <p:sp>
        <p:nvSpPr>
          <p:cNvPr id="585741" name="Text Box 13"/>
          <p:cNvSpPr txBox="1">
            <a:spLocks noChangeArrowheads="1"/>
          </p:cNvSpPr>
          <p:nvPr/>
        </p:nvSpPr>
        <p:spPr bwMode="auto">
          <a:xfrm>
            <a:off x="6197600" y="4959353"/>
            <a:ext cx="1540806" cy="584775"/>
          </a:xfrm>
          <a:prstGeom prst="rect">
            <a:avLst/>
          </a:prstGeom>
          <a:noFill/>
          <a:ln w="9525">
            <a:noFill/>
            <a:miter lim="800000"/>
            <a:headEnd/>
            <a:tailEnd/>
          </a:ln>
          <a:effectLst/>
        </p:spPr>
        <p:txBody>
          <a:bodyPr wrap="none">
            <a:spAutoFit/>
          </a:bodyPr>
          <a:lstStyle/>
          <a:p>
            <a:pPr defTabSz="609585" eaLnBrk="0" hangingPunct="0">
              <a:spcBef>
                <a:spcPct val="0"/>
              </a:spcBef>
              <a:defRPr/>
            </a:pPr>
            <a:r>
              <a:rPr lang="en-US" sz="3200" b="1" i="1" dirty="0">
                <a:solidFill>
                  <a:srgbClr val="CC0000"/>
                </a:solidFill>
                <a:latin typeface="Calibri"/>
              </a:rPr>
              <a:t>$99,000</a:t>
            </a:r>
          </a:p>
        </p:txBody>
      </p:sp>
      <p:sp>
        <p:nvSpPr>
          <p:cNvPr id="585742" name="Text Box 14"/>
          <p:cNvSpPr txBox="1">
            <a:spLocks noChangeArrowheads="1"/>
          </p:cNvSpPr>
          <p:nvPr/>
        </p:nvSpPr>
        <p:spPr bwMode="auto">
          <a:xfrm>
            <a:off x="5822954" y="4219577"/>
            <a:ext cx="955711" cy="543675"/>
          </a:xfrm>
          <a:prstGeom prst="rect">
            <a:avLst/>
          </a:prstGeom>
          <a:noFill/>
          <a:ln w="9525">
            <a:noFill/>
            <a:miter lim="800000"/>
            <a:headEnd/>
            <a:tailEnd/>
          </a:ln>
          <a:effectLst/>
        </p:spPr>
        <p:txBody>
          <a:bodyPr wrap="none">
            <a:spAutoFit/>
          </a:bodyPr>
          <a:lstStyle/>
          <a:p>
            <a:pPr defTabSz="609585" eaLnBrk="0" hangingPunct="0">
              <a:spcBef>
                <a:spcPct val="0"/>
              </a:spcBef>
              <a:defRPr/>
            </a:pPr>
            <a:r>
              <a:rPr lang="en-US" sz="2933" b="1" i="1" dirty="0">
                <a:solidFill>
                  <a:srgbClr val="CC0000"/>
                </a:solidFill>
                <a:latin typeface="Calibri"/>
              </a:rPr>
              <a:t>-10%</a:t>
            </a:r>
          </a:p>
        </p:txBody>
      </p:sp>
      <p:grpSp>
        <p:nvGrpSpPr>
          <p:cNvPr id="2" name="Group 16"/>
          <p:cNvGrpSpPr>
            <a:grpSpLocks/>
          </p:cNvGrpSpPr>
          <p:nvPr/>
        </p:nvGrpSpPr>
        <p:grpSpPr bwMode="auto">
          <a:xfrm>
            <a:off x="9347211" y="1997077"/>
            <a:ext cx="1748368" cy="2479675"/>
            <a:chOff x="4416" y="1258"/>
            <a:chExt cx="826" cy="1562"/>
          </a:xfrm>
        </p:grpSpPr>
        <p:sp>
          <p:nvSpPr>
            <p:cNvPr id="585745" name="Rectangle 17"/>
            <p:cNvSpPr>
              <a:spLocks noChangeArrowheads="1"/>
            </p:cNvSpPr>
            <p:nvPr/>
          </p:nvSpPr>
          <p:spPr bwMode="auto">
            <a:xfrm>
              <a:off x="4416" y="1258"/>
              <a:ext cx="826" cy="368"/>
            </a:xfrm>
            <a:prstGeom prst="rect">
              <a:avLst/>
            </a:prstGeom>
            <a:noFill/>
            <a:ln w="9525">
              <a:noFill/>
              <a:miter lim="800000"/>
              <a:headEnd/>
              <a:tailEnd/>
            </a:ln>
            <a:effectLst/>
          </p:spPr>
          <p:txBody>
            <a:bodyPr wrap="none">
              <a:spAutoFit/>
            </a:bodyPr>
            <a:lstStyle/>
            <a:p>
              <a:pPr defTabSz="609585">
                <a:spcBef>
                  <a:spcPct val="0"/>
                </a:spcBef>
                <a:defRPr/>
              </a:pPr>
              <a:r>
                <a:rPr lang="en-US" sz="3200" b="1" dirty="0">
                  <a:solidFill>
                    <a:srgbClr val="006600"/>
                  </a:solidFill>
                  <a:latin typeface="Calibri"/>
                </a:rPr>
                <a:t>$115,500</a:t>
              </a:r>
            </a:p>
          </p:txBody>
        </p:sp>
        <p:sp>
          <p:nvSpPr>
            <p:cNvPr id="585746" name="Rectangle 18"/>
            <p:cNvSpPr>
              <a:spLocks noChangeArrowheads="1"/>
            </p:cNvSpPr>
            <p:nvPr/>
          </p:nvSpPr>
          <p:spPr bwMode="auto">
            <a:xfrm>
              <a:off x="4416" y="2452"/>
              <a:ext cx="826" cy="368"/>
            </a:xfrm>
            <a:prstGeom prst="rect">
              <a:avLst/>
            </a:prstGeom>
            <a:noFill/>
            <a:ln w="9525">
              <a:noFill/>
              <a:miter lim="800000"/>
              <a:headEnd/>
              <a:tailEnd/>
            </a:ln>
            <a:effectLst/>
          </p:spPr>
          <p:txBody>
            <a:bodyPr wrap="none">
              <a:spAutoFit/>
            </a:bodyPr>
            <a:lstStyle/>
            <a:p>
              <a:pPr defTabSz="609585">
                <a:spcBef>
                  <a:spcPct val="0"/>
                </a:spcBef>
                <a:defRPr/>
              </a:pPr>
              <a:r>
                <a:rPr lang="en-US" sz="3200" b="1">
                  <a:solidFill>
                    <a:srgbClr val="006600"/>
                  </a:solidFill>
                  <a:latin typeface="Calibri"/>
                </a:rPr>
                <a:t>$103,950</a:t>
              </a:r>
            </a:p>
          </p:txBody>
        </p:sp>
      </p:grpSp>
      <p:grpSp>
        <p:nvGrpSpPr>
          <p:cNvPr id="3" name="Group 19"/>
          <p:cNvGrpSpPr>
            <a:grpSpLocks/>
          </p:cNvGrpSpPr>
          <p:nvPr/>
        </p:nvGrpSpPr>
        <p:grpSpPr bwMode="auto">
          <a:xfrm>
            <a:off x="8737600" y="2749554"/>
            <a:ext cx="793750" cy="2565400"/>
            <a:chOff x="4128" y="1732"/>
            <a:chExt cx="375" cy="1616"/>
          </a:xfrm>
        </p:grpSpPr>
        <p:sp>
          <p:nvSpPr>
            <p:cNvPr id="585748" name="Rectangle 20"/>
            <p:cNvSpPr>
              <a:spLocks noChangeArrowheads="1"/>
            </p:cNvSpPr>
            <p:nvPr/>
          </p:nvSpPr>
          <p:spPr bwMode="auto">
            <a:xfrm>
              <a:off x="4128" y="1732"/>
              <a:ext cx="327" cy="368"/>
            </a:xfrm>
            <a:prstGeom prst="rect">
              <a:avLst/>
            </a:prstGeom>
            <a:noFill/>
            <a:ln w="9525">
              <a:noFill/>
              <a:miter lim="800000"/>
              <a:headEnd/>
              <a:tailEnd/>
            </a:ln>
            <a:effectLst/>
          </p:spPr>
          <p:txBody>
            <a:bodyPr wrap="none">
              <a:spAutoFit/>
            </a:bodyPr>
            <a:lstStyle/>
            <a:p>
              <a:pPr defTabSz="609585">
                <a:spcBef>
                  <a:spcPct val="0"/>
                </a:spcBef>
                <a:defRPr/>
              </a:pPr>
              <a:r>
                <a:rPr lang="en-US" sz="3200" b="1">
                  <a:solidFill>
                    <a:srgbClr val="006600"/>
                  </a:solidFill>
                  <a:latin typeface="Calibri"/>
                </a:rPr>
                <a:t>5%</a:t>
              </a:r>
            </a:p>
          </p:txBody>
        </p:sp>
        <p:sp>
          <p:nvSpPr>
            <p:cNvPr id="585749" name="Rectangle 21"/>
            <p:cNvSpPr>
              <a:spLocks noChangeArrowheads="1"/>
            </p:cNvSpPr>
            <p:nvPr/>
          </p:nvSpPr>
          <p:spPr bwMode="auto">
            <a:xfrm>
              <a:off x="4176" y="2980"/>
              <a:ext cx="327" cy="368"/>
            </a:xfrm>
            <a:prstGeom prst="rect">
              <a:avLst/>
            </a:prstGeom>
            <a:noFill/>
            <a:ln w="9525">
              <a:noFill/>
              <a:miter lim="800000"/>
              <a:headEnd/>
              <a:tailEnd/>
            </a:ln>
            <a:effectLst/>
          </p:spPr>
          <p:txBody>
            <a:bodyPr wrap="none">
              <a:spAutoFit/>
            </a:bodyPr>
            <a:lstStyle/>
            <a:p>
              <a:pPr defTabSz="609585">
                <a:spcBef>
                  <a:spcPct val="0"/>
                </a:spcBef>
                <a:defRPr/>
              </a:pPr>
              <a:r>
                <a:rPr lang="en-US" sz="3200" b="1">
                  <a:solidFill>
                    <a:srgbClr val="006600"/>
                  </a:solidFill>
                  <a:latin typeface="Calibri"/>
                </a:rPr>
                <a:t>5%</a:t>
              </a:r>
            </a:p>
          </p:txBody>
        </p:sp>
      </p:grpSp>
      <p:sp>
        <p:nvSpPr>
          <p:cNvPr id="585750" name="Rectangle 22"/>
          <p:cNvSpPr>
            <a:spLocks noChangeArrowheads="1"/>
          </p:cNvSpPr>
          <p:nvPr/>
        </p:nvSpPr>
        <p:spPr bwMode="auto">
          <a:xfrm>
            <a:off x="10744203" y="3056693"/>
            <a:ext cx="989373" cy="646331"/>
          </a:xfrm>
          <a:prstGeom prst="rect">
            <a:avLst/>
          </a:prstGeom>
          <a:noFill/>
          <a:ln w="9525">
            <a:noFill/>
            <a:miter lim="800000"/>
            <a:headEnd/>
            <a:tailEnd/>
          </a:ln>
          <a:effectLst/>
        </p:spPr>
        <p:txBody>
          <a:bodyPr wrap="none">
            <a:spAutoFit/>
            <a:scene3d>
              <a:camera prst="orthographicFront"/>
              <a:lightRig rig="threePt" dir="t"/>
            </a:scene3d>
            <a:sp3d extrusionH="57150">
              <a:bevelT w="38100" h="38100"/>
            </a:sp3d>
          </a:bodyPr>
          <a:lstStyle/>
          <a:p>
            <a:pPr defTabSz="609585">
              <a:spcBef>
                <a:spcPct val="0"/>
              </a:spcBef>
              <a:defRPr/>
            </a:pPr>
            <a:r>
              <a:rPr lang="en-US" sz="3600" b="1" dirty="0">
                <a:solidFill>
                  <a:srgbClr val="A50021"/>
                </a:solidFill>
                <a:latin typeface="Calibri"/>
              </a:rPr>
              <a:t>11%</a:t>
            </a:r>
          </a:p>
        </p:txBody>
      </p:sp>
      <p:sp>
        <p:nvSpPr>
          <p:cNvPr id="585751" name="AutoShape 23"/>
          <p:cNvSpPr>
            <a:spLocks noChangeArrowheads="1"/>
          </p:cNvSpPr>
          <p:nvPr/>
        </p:nvSpPr>
        <p:spPr bwMode="auto">
          <a:xfrm>
            <a:off x="11226800" y="2514600"/>
            <a:ext cx="203200" cy="609600"/>
          </a:xfrm>
          <a:prstGeom prst="upArrow">
            <a:avLst>
              <a:gd name="adj1" fmla="val 50000"/>
              <a:gd name="adj2" fmla="val 100000"/>
            </a:avLst>
          </a:prstGeom>
          <a:solidFill>
            <a:srgbClr val="A50021"/>
          </a:solidFill>
          <a:ln w="9525">
            <a:solidFill>
              <a:srgbClr val="A50021"/>
            </a:solidFill>
            <a:miter lim="800000"/>
            <a:headEnd/>
            <a:tailEnd/>
          </a:ln>
          <a:scene3d>
            <a:camera prst="orthographicFront"/>
            <a:lightRig rig="threePt" dir="t"/>
          </a:scene3d>
          <a:sp3d>
            <a:bevelT/>
          </a:sp3d>
        </p:spPr>
        <p:txBody>
          <a:bodyPr wrap="none" anchor="ctr"/>
          <a:lstStyle/>
          <a:p>
            <a:pPr defTabSz="609585">
              <a:spcBef>
                <a:spcPct val="0"/>
              </a:spcBef>
              <a:defRPr/>
            </a:pPr>
            <a:endParaRPr lang="en-US" sz="3200">
              <a:solidFill>
                <a:srgbClr val="A50021"/>
              </a:solidFill>
              <a:latin typeface="Times New Roman" pitchFamily="18" charset="0"/>
            </a:endParaRPr>
          </a:p>
        </p:txBody>
      </p:sp>
      <p:sp>
        <p:nvSpPr>
          <p:cNvPr id="4" name="Rectangle 3">
            <a:extLst>
              <a:ext uri="{FF2B5EF4-FFF2-40B4-BE49-F238E27FC236}">
                <a16:creationId xmlns:a16="http://schemas.microsoft.com/office/drawing/2014/main" id="{A6549305-5FF5-3844-1AE2-8E61E73F072B}"/>
              </a:ext>
            </a:extLst>
          </p:cNvPr>
          <p:cNvSpPr/>
          <p:nvPr/>
        </p:nvSpPr>
        <p:spPr>
          <a:xfrm>
            <a:off x="0" y="0"/>
            <a:ext cx="12191999" cy="2147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752" name="AutoShape 24"/>
          <p:cNvSpPr>
            <a:spLocks noChangeArrowheads="1"/>
          </p:cNvSpPr>
          <p:nvPr/>
        </p:nvSpPr>
        <p:spPr bwMode="auto">
          <a:xfrm>
            <a:off x="11226800" y="3695700"/>
            <a:ext cx="203200" cy="609600"/>
          </a:xfrm>
          <a:prstGeom prst="downArrow">
            <a:avLst>
              <a:gd name="adj1" fmla="val 50000"/>
              <a:gd name="adj2" fmla="val 100000"/>
            </a:avLst>
          </a:prstGeom>
          <a:solidFill>
            <a:srgbClr val="A50021"/>
          </a:solidFill>
          <a:ln w="9525">
            <a:solidFill>
              <a:srgbClr val="A50021"/>
            </a:solidFill>
            <a:miter lim="800000"/>
            <a:headEnd/>
            <a:tailEnd/>
          </a:ln>
          <a:scene3d>
            <a:camera prst="orthographicFront"/>
            <a:lightRig rig="threePt" dir="t"/>
          </a:scene3d>
          <a:sp3d>
            <a:bevelT/>
          </a:sp3d>
        </p:spPr>
        <p:txBody>
          <a:bodyPr wrap="none" anchor="ctr"/>
          <a:lstStyle/>
          <a:p>
            <a:pPr defTabSz="609585">
              <a:defRPr/>
            </a:pPr>
            <a:endParaRPr lang="en-US" sz="2400">
              <a:solidFill>
                <a:prstClr val="black"/>
              </a:solidFill>
              <a:latin typeface="Calibri"/>
            </a:endParaRPr>
          </a:p>
        </p:txBody>
      </p:sp>
      <p:sp>
        <p:nvSpPr>
          <p:cNvPr id="24" name="Text Box 12"/>
          <p:cNvSpPr txBox="1">
            <a:spLocks noChangeArrowheads="1"/>
          </p:cNvSpPr>
          <p:nvPr/>
        </p:nvSpPr>
        <p:spPr bwMode="auto">
          <a:xfrm>
            <a:off x="6020409" y="2978153"/>
            <a:ext cx="1749197" cy="584775"/>
          </a:xfrm>
          <a:prstGeom prst="rect">
            <a:avLst/>
          </a:prstGeom>
          <a:noFill/>
          <a:ln w="9525">
            <a:noFill/>
            <a:miter lim="800000"/>
            <a:headEnd/>
            <a:tailEnd/>
          </a:ln>
          <a:effectLst/>
        </p:spPr>
        <p:txBody>
          <a:bodyPr wrap="none">
            <a:spAutoFit/>
          </a:bodyPr>
          <a:lstStyle/>
          <a:p>
            <a:pPr defTabSz="609585" eaLnBrk="0" hangingPunct="0">
              <a:spcBef>
                <a:spcPct val="0"/>
              </a:spcBef>
              <a:defRPr/>
            </a:pPr>
            <a:r>
              <a:rPr lang="en-US" sz="3200" b="1" dirty="0">
                <a:solidFill>
                  <a:srgbClr val="006600"/>
                </a:solidFill>
                <a:latin typeface="Calibri"/>
              </a:rPr>
              <a:t>$110,000</a:t>
            </a:r>
          </a:p>
        </p:txBody>
      </p:sp>
      <p:sp>
        <p:nvSpPr>
          <p:cNvPr id="25" name="Rectangle 24"/>
          <p:cNvSpPr/>
          <p:nvPr/>
        </p:nvSpPr>
        <p:spPr bwMode="auto">
          <a:xfrm>
            <a:off x="1" y="2952753"/>
            <a:ext cx="4203700" cy="485775"/>
          </a:xfrm>
          <a:prstGeom prst="rect">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457189" indent="-457189" algn="ctr" defTabSz="1219170" fontAlgn="base">
              <a:lnSpc>
                <a:spcPct val="90000"/>
              </a:lnSpc>
              <a:spcBef>
                <a:spcPct val="20000"/>
              </a:spcBef>
              <a:spcAft>
                <a:spcPct val="0"/>
              </a:spcAft>
              <a:buSzPct val="65000"/>
              <a:defRPr/>
            </a:pPr>
            <a:endParaRPr lang="en-US" sz="5333" b="1">
              <a:solidFill>
                <a:prstClr val="black"/>
              </a:solidFill>
              <a:latin typeface="Tahoma" pitchFamily="34" charset="0"/>
            </a:endParaRPr>
          </a:p>
        </p:txBody>
      </p:sp>
      <p:sp>
        <p:nvSpPr>
          <p:cNvPr id="27" name="Text Box 11"/>
          <p:cNvSpPr txBox="1">
            <a:spLocks noChangeArrowheads="1"/>
          </p:cNvSpPr>
          <p:nvPr/>
        </p:nvSpPr>
        <p:spPr bwMode="auto">
          <a:xfrm>
            <a:off x="1484199" y="85427"/>
            <a:ext cx="10495175" cy="1733680"/>
          </a:xfrm>
          <a:prstGeom prst="rect">
            <a:avLst/>
          </a:prstGeom>
          <a:noFill/>
          <a:ln w="9525">
            <a:noFill/>
            <a:miter lim="800000"/>
            <a:headEnd/>
            <a:tailEnd/>
          </a:ln>
          <a:effectLst/>
        </p:spPr>
        <p:txBody>
          <a:bodyPr wrap="square">
            <a:spAutoFit/>
          </a:bodyPr>
          <a:lstStyle/>
          <a:p>
            <a:pPr algn="ctr" defTabSz="609585" eaLnBrk="0" hangingPunct="0">
              <a:buSzPct val="135000"/>
              <a:defRPr/>
            </a:pPr>
            <a:r>
              <a:rPr lang="en-US" sz="5333" b="1" dirty="0">
                <a:solidFill>
                  <a:schemeClr val="accent6">
                    <a:lumMod val="50000"/>
                  </a:schemeClr>
                </a:solidFill>
                <a:latin typeface="Century Gothic" panose="020B0502020202020204" pitchFamily="34" charset="0"/>
                <a:cs typeface="Times New Roman" pitchFamily="18" charset="0"/>
              </a:rPr>
              <a:t>The Powerful Advantage of </a:t>
            </a:r>
          </a:p>
          <a:p>
            <a:pPr algn="ctr" defTabSz="609585" eaLnBrk="0" hangingPunct="0">
              <a:buSzPct val="135000"/>
              <a:defRPr/>
            </a:pPr>
            <a:r>
              <a:rPr lang="en-US" sz="5333" b="1" dirty="0">
                <a:solidFill>
                  <a:schemeClr val="accent6">
                    <a:lumMod val="60000"/>
                    <a:lumOff val="40000"/>
                  </a:schemeClr>
                </a:solidFill>
                <a:latin typeface="Century Gothic" panose="020B0502020202020204" pitchFamily="34" charset="0"/>
                <a:cs typeface="Times New Roman" pitchFamily="18" charset="0"/>
              </a:rPr>
              <a:t>Locking in </a:t>
            </a:r>
            <a:r>
              <a:rPr lang="en-US" sz="5333" b="1" dirty="0">
                <a:solidFill>
                  <a:schemeClr val="accent6">
                    <a:lumMod val="50000"/>
                  </a:schemeClr>
                </a:solidFill>
                <a:latin typeface="Century Gothic" panose="020B0502020202020204" pitchFamily="34" charset="0"/>
                <a:cs typeface="Times New Roman" pitchFamily="18" charset="0"/>
              </a:rPr>
              <a:t>Annual Gains</a:t>
            </a:r>
          </a:p>
        </p:txBody>
      </p:sp>
      <p:pic>
        <p:nvPicPr>
          <p:cNvPr id="6" name="Graphic 5" descr="Lock outline">
            <a:extLst>
              <a:ext uri="{FF2B5EF4-FFF2-40B4-BE49-F238E27FC236}">
                <a16:creationId xmlns:a16="http://schemas.microsoft.com/office/drawing/2014/main" id="{2DF9CC27-250F-B91C-7D5C-971DDE59678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394107">
            <a:off x="533814" y="11404"/>
            <a:ext cx="2030717" cy="2030717"/>
          </a:xfrm>
          <a:prstGeom prst="rect">
            <a:avLst/>
          </a:prstGeom>
        </p:spPr>
      </p:pic>
    </p:spTree>
    <p:extLst>
      <p:ext uri="{BB962C8B-B14F-4D97-AF65-F5344CB8AC3E}">
        <p14:creationId xmlns:p14="http://schemas.microsoft.com/office/powerpoint/2010/main" val="25904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8573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8573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585738"/>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58574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58573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85732"/>
                                        </p:tgtEl>
                                        <p:attrNameLst>
                                          <p:attrName>style.visibility</p:attrName>
                                        </p:attrNameLst>
                                      </p:cBhvr>
                                      <p:to>
                                        <p:strVal val="visible"/>
                                      </p:to>
                                    </p:set>
                                    <p:animEffect transition="in" filter="dissolve">
                                      <p:cBhvr>
                                        <p:cTn id="24" dur="500"/>
                                        <p:tgtEl>
                                          <p:spTgt spid="585732"/>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585742"/>
                                        </p:tgtEl>
                                        <p:attrNameLst>
                                          <p:attrName>style.visibility</p:attrName>
                                        </p:attrNameLst>
                                      </p:cBhvr>
                                      <p:to>
                                        <p:strVal val="visible"/>
                                      </p:to>
                                    </p:set>
                                    <p:animEffect transition="in" filter="wipe(down)">
                                      <p:cBhvr>
                                        <p:cTn id="28" dur="500"/>
                                        <p:tgtEl>
                                          <p:spTgt spid="58574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85741"/>
                                        </p:tgtEl>
                                        <p:attrNameLst>
                                          <p:attrName>style.visibility</p:attrName>
                                        </p:attrNameLst>
                                      </p:cBhvr>
                                      <p:to>
                                        <p:strVal val="visible"/>
                                      </p:to>
                                    </p:set>
                                    <p:animEffect transition="in" filter="wipe(down)">
                                      <p:cBhvr>
                                        <p:cTn id="33" dur="500"/>
                                        <p:tgtEl>
                                          <p:spTgt spid="585741"/>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66937"/>
                                        </p:tgtEl>
                                        <p:attrNameLst>
                                          <p:attrName>style.visibility</p:attrName>
                                        </p:attrNameLst>
                                      </p:cBhvr>
                                      <p:to>
                                        <p:strVal val="visible"/>
                                      </p:to>
                                    </p:set>
                                  </p:childTnLst>
                                </p:cTn>
                              </p:par>
                              <p:par>
                                <p:cTn id="38" presetID="1" presetClass="exit" presetSubtype="0" fill="hold" grpId="1" nodeType="withEffect">
                                  <p:stCondLst>
                                    <p:cond delay="0"/>
                                  </p:stCondLst>
                                  <p:childTnLst>
                                    <p:set>
                                      <p:cBhvr>
                                        <p:cTn id="39" dur="1" fill="hold">
                                          <p:stCondLst>
                                            <p:cond delay="0"/>
                                          </p:stCondLst>
                                        </p:cTn>
                                        <p:tgtEl>
                                          <p:spTgt spid="585740"/>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childTnLst>
                                </p:cTn>
                              </p:par>
                              <p:par>
                                <p:cTn id="42" presetID="2" presetClass="entr" presetSubtype="8" accel="50000" decel="5000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2000" fill="hold"/>
                                        <p:tgtEl>
                                          <p:spTgt spid="24"/>
                                        </p:tgtEl>
                                        <p:attrNameLst>
                                          <p:attrName>ppt_x</p:attrName>
                                        </p:attrNameLst>
                                      </p:cBhvr>
                                      <p:tavLst>
                                        <p:tav tm="0">
                                          <p:val>
                                            <p:strVal val="0-#ppt_w/2"/>
                                          </p:val>
                                        </p:tav>
                                        <p:tav tm="100000">
                                          <p:val>
                                            <p:strVal val="#ppt_x"/>
                                          </p:val>
                                        </p:tav>
                                      </p:tavLst>
                                    </p:anim>
                                    <p:anim calcmode="lin" valueType="num">
                                      <p:cBhvr additive="base">
                                        <p:cTn id="45" dur="2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66938"/>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nodeType="afterEffect">
                                  <p:stCondLst>
                                    <p:cond delay="0"/>
                                  </p:stCondLst>
                                  <p:childTnLst>
                                    <p:set>
                                      <p:cBhvr>
                                        <p:cTn id="52" dur="1" fill="hold">
                                          <p:stCondLst>
                                            <p:cond delay="499"/>
                                          </p:stCondLst>
                                        </p:cTn>
                                        <p:tgtEl>
                                          <p:spTgt spid="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499"/>
                                          </p:stCondLst>
                                        </p:cTn>
                                        <p:tgtEl>
                                          <p:spTgt spid="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85750"/>
                                        </p:tgtEl>
                                        <p:attrNameLst>
                                          <p:attrName>style.visibility</p:attrName>
                                        </p:attrNameLst>
                                      </p:cBhvr>
                                      <p:to>
                                        <p:strVal val="visible"/>
                                      </p:to>
                                    </p:set>
                                  </p:childTnLst>
                                </p:cTn>
                              </p:par>
                              <p:par>
                                <p:cTn id="59" presetID="22" presetClass="entr" presetSubtype="4" fill="hold" grpId="0" nodeType="withEffect">
                                  <p:stCondLst>
                                    <p:cond delay="0"/>
                                  </p:stCondLst>
                                  <p:childTnLst>
                                    <p:set>
                                      <p:cBhvr>
                                        <p:cTn id="60" dur="1" fill="hold">
                                          <p:stCondLst>
                                            <p:cond delay="0"/>
                                          </p:stCondLst>
                                        </p:cTn>
                                        <p:tgtEl>
                                          <p:spTgt spid="585751"/>
                                        </p:tgtEl>
                                        <p:attrNameLst>
                                          <p:attrName>style.visibility</p:attrName>
                                        </p:attrNameLst>
                                      </p:cBhvr>
                                      <p:to>
                                        <p:strVal val="visible"/>
                                      </p:to>
                                    </p:set>
                                    <p:animEffect transition="in" filter="wipe(down)">
                                      <p:cBhvr>
                                        <p:cTn id="61" dur="500"/>
                                        <p:tgtEl>
                                          <p:spTgt spid="585751"/>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585752"/>
                                        </p:tgtEl>
                                        <p:attrNameLst>
                                          <p:attrName>style.visibility</p:attrName>
                                        </p:attrNameLst>
                                      </p:cBhvr>
                                      <p:to>
                                        <p:strVal val="visible"/>
                                      </p:to>
                                    </p:set>
                                    <p:animEffect transition="in" filter="wipe(up)">
                                      <p:cBhvr>
                                        <p:cTn id="64" dur="500"/>
                                        <p:tgtEl>
                                          <p:spTgt spid="585752"/>
                                        </p:tgtEl>
                                      </p:cBhvr>
                                    </p:animEffect>
                                  </p:childTnLst>
                                </p:cTn>
                              </p:par>
                              <p:par>
                                <p:cTn id="65" presetID="23" presetClass="entr" presetSubtype="16" fill="hold" grpId="0" nodeType="withEffect">
                                  <p:stCondLst>
                                    <p:cond delay="0"/>
                                  </p:stCondLst>
                                  <p:childTnLst>
                                    <p:set>
                                      <p:cBhvr>
                                        <p:cTn id="66" dur="1" fill="hold">
                                          <p:stCondLst>
                                            <p:cond delay="0"/>
                                          </p:stCondLst>
                                        </p:cTn>
                                        <p:tgtEl>
                                          <p:spTgt spid="585737"/>
                                        </p:tgtEl>
                                        <p:attrNameLst>
                                          <p:attrName>style.visibility</p:attrName>
                                        </p:attrNameLst>
                                      </p:cBhvr>
                                      <p:to>
                                        <p:strVal val="visible"/>
                                      </p:to>
                                    </p:set>
                                    <p:anim calcmode="lin" valueType="num">
                                      <p:cBhvr>
                                        <p:cTn id="67" dur="500" fill="hold"/>
                                        <p:tgtEl>
                                          <p:spTgt spid="585737"/>
                                        </p:tgtEl>
                                        <p:attrNameLst>
                                          <p:attrName>ppt_w</p:attrName>
                                        </p:attrNameLst>
                                      </p:cBhvr>
                                      <p:tavLst>
                                        <p:tav tm="0">
                                          <p:val>
                                            <p:fltVal val="0"/>
                                          </p:val>
                                        </p:tav>
                                        <p:tav tm="100000">
                                          <p:val>
                                            <p:strVal val="#ppt_w"/>
                                          </p:val>
                                        </p:tav>
                                      </p:tavLst>
                                    </p:anim>
                                    <p:anim calcmode="lin" valueType="num">
                                      <p:cBhvr>
                                        <p:cTn id="68" dur="500" fill="hold"/>
                                        <p:tgtEl>
                                          <p:spTgt spid="5857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5" grpId="0" autoUpdateAnimBg="0"/>
      <p:bldP spid="585736" grpId="0" autoUpdateAnimBg="0"/>
      <p:bldP spid="585737" grpId="0" autoUpdateAnimBg="0"/>
      <p:bldP spid="585738" grpId="0" autoUpdateAnimBg="0"/>
      <p:bldP spid="585740" grpId="0" autoUpdateAnimBg="0"/>
      <p:bldP spid="585740" grpId="1"/>
      <p:bldP spid="585741" grpId="0" autoUpdateAnimBg="0"/>
      <p:bldP spid="585742" grpId="0" autoUpdateAnimBg="0"/>
      <p:bldP spid="585750" grpId="0"/>
      <p:bldP spid="585751" grpId="0" animBg="1"/>
      <p:bldP spid="585752" grpId="0" animBg="1"/>
      <p:bldP spid="24" grpId="0"/>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p:cNvGraphicFramePr/>
          <p:nvPr/>
        </p:nvGraphicFramePr>
        <p:xfrm>
          <a:off x="203200" y="813149"/>
          <a:ext cx="11785600" cy="5587652"/>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1468299" y="1303094"/>
            <a:ext cx="1884501" cy="378565"/>
          </a:xfrm>
          <a:prstGeom prst="rect">
            <a:avLst/>
          </a:prstGeom>
          <a:solidFill>
            <a:schemeClr val="bg1"/>
          </a:solidFill>
          <a:ln>
            <a:solidFill>
              <a:srgbClr val="000000"/>
            </a:solidFill>
          </a:ln>
          <a:scene3d>
            <a:camera prst="orthographicFront"/>
            <a:lightRig rig="threePt" dir="t"/>
          </a:scene3d>
          <a:sp3d>
            <a:bevelT/>
          </a:sp3d>
        </p:spPr>
        <p:txBody>
          <a:bodyPr wrap="square" bIns="0" anchor="ctr" anchorCtr="0">
            <a:spAutoFit/>
            <a:sp3d extrusionH="57150">
              <a:bevelT w="38100" h="38100"/>
            </a:sp3d>
          </a:bodyPr>
          <a:lstStyle/>
          <a:p>
            <a:pPr marL="457189" indent="-457189" algn="ctr" defTabSz="609585">
              <a:lnSpc>
                <a:spcPct val="90000"/>
              </a:lnSpc>
              <a:spcBef>
                <a:spcPct val="20000"/>
              </a:spcBef>
              <a:buSzPct val="65000"/>
              <a:defRPr/>
            </a:pPr>
            <a:r>
              <a:rPr lang="en-US" sz="2400" b="1" dirty="0">
                <a:solidFill>
                  <a:srgbClr val="8064A2">
                    <a:lumMod val="10000"/>
                  </a:srgbClr>
                </a:solidFill>
                <a:latin typeface="Arial" pitchFamily="34" charset="0"/>
                <a:cs typeface="Arial" pitchFamily="34" charset="0"/>
              </a:rPr>
              <a:t>$103,950</a:t>
            </a:r>
          </a:p>
        </p:txBody>
      </p:sp>
      <p:sp>
        <p:nvSpPr>
          <p:cNvPr id="12" name="Rectangle 11"/>
          <p:cNvSpPr/>
          <p:nvPr/>
        </p:nvSpPr>
        <p:spPr>
          <a:xfrm flipH="1">
            <a:off x="1398741" y="1905000"/>
            <a:ext cx="1954060" cy="553934"/>
          </a:xfrm>
          <a:prstGeom prst="rect">
            <a:avLst/>
          </a:prstGeom>
          <a:noFill/>
          <a:ln>
            <a:noFill/>
          </a:ln>
        </p:spPr>
        <p:txBody>
          <a:bodyPr wrap="square">
            <a:spAutoFit/>
          </a:bodyPr>
          <a:lstStyle/>
          <a:p>
            <a:pPr marL="457189" indent="-457189" algn="ctr" defTabSz="609585">
              <a:lnSpc>
                <a:spcPct val="90000"/>
              </a:lnSpc>
              <a:spcBef>
                <a:spcPct val="20000"/>
              </a:spcBef>
              <a:buSzPct val="65000"/>
              <a:defRPr/>
            </a:pPr>
            <a:r>
              <a:rPr lang="en-US" sz="3333" b="1" i="1" dirty="0">
                <a:solidFill>
                  <a:srgbClr val="003300"/>
                </a:solidFill>
                <a:latin typeface="Arial" pitchFamily="34" charset="0"/>
                <a:cs typeface="Arial" pitchFamily="34" charset="0"/>
              </a:rPr>
              <a:t>1,447</a:t>
            </a:r>
          </a:p>
        </p:txBody>
      </p:sp>
      <p:sp>
        <p:nvSpPr>
          <p:cNvPr id="16" name="Flowchart: Connector 15"/>
          <p:cNvSpPr/>
          <p:nvPr/>
        </p:nvSpPr>
        <p:spPr>
          <a:xfrm>
            <a:off x="2338192" y="2361048"/>
            <a:ext cx="233819" cy="194261"/>
          </a:xfrm>
          <a:prstGeom prst="flowChartConnector">
            <a:avLst/>
          </a:prstGeom>
          <a:solidFill>
            <a:schemeClr val="tx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2400">
              <a:solidFill>
                <a:prstClr val="white"/>
              </a:solidFill>
              <a:latin typeface="Calibri"/>
            </a:endParaRPr>
          </a:p>
        </p:txBody>
      </p:sp>
      <p:sp>
        <p:nvSpPr>
          <p:cNvPr id="20" name="TextBox 19"/>
          <p:cNvSpPr txBox="1"/>
          <p:nvPr/>
        </p:nvSpPr>
        <p:spPr>
          <a:xfrm>
            <a:off x="1688230" y="-28351"/>
            <a:ext cx="9167660" cy="872098"/>
          </a:xfrm>
          <a:prstGeom prst="rect">
            <a:avLst/>
          </a:prstGeom>
          <a:noFill/>
        </p:spPr>
        <p:txBody>
          <a:bodyPr wrap="square" rtlCol="0">
            <a:spAutoFit/>
          </a:bodyPr>
          <a:lstStyle/>
          <a:p>
            <a:pPr algn="ctr" defTabSz="609585">
              <a:defRPr/>
            </a:pPr>
            <a:r>
              <a:rPr lang="en-US" sz="5067" b="1" dirty="0">
                <a:solidFill>
                  <a:schemeClr val="accent6">
                    <a:lumMod val="50000"/>
                  </a:schemeClr>
                </a:solidFill>
                <a:latin typeface="Abadi" panose="020B0604020202020204" pitchFamily="34" charset="0"/>
              </a:rPr>
              <a:t>How the </a:t>
            </a:r>
            <a:r>
              <a:rPr lang="en-US" sz="5067" b="1" dirty="0">
                <a:solidFill>
                  <a:schemeClr val="accent6">
                    <a:lumMod val="60000"/>
                    <a:lumOff val="40000"/>
                  </a:schemeClr>
                </a:solidFill>
                <a:latin typeface="Abadi" panose="020B0604020202020204" pitchFamily="34" charset="0"/>
              </a:rPr>
              <a:t>Market</a:t>
            </a:r>
            <a:r>
              <a:rPr lang="en-US" sz="5067" b="1" dirty="0">
                <a:solidFill>
                  <a:schemeClr val="accent6">
                    <a:lumMod val="50000"/>
                  </a:schemeClr>
                </a:solidFill>
                <a:latin typeface="Abadi" panose="020B0604020202020204" pitchFamily="34" charset="0"/>
              </a:rPr>
              <a:t> Works</a:t>
            </a:r>
          </a:p>
        </p:txBody>
      </p:sp>
      <p:sp>
        <p:nvSpPr>
          <p:cNvPr id="22" name="Flowchart: Connector 21"/>
          <p:cNvSpPr/>
          <p:nvPr/>
        </p:nvSpPr>
        <p:spPr>
          <a:xfrm>
            <a:off x="6530236" y="4941412"/>
            <a:ext cx="233819" cy="194261"/>
          </a:xfrm>
          <a:prstGeom prst="flowChartConnector">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2400">
              <a:solidFill>
                <a:prstClr val="white"/>
              </a:solidFill>
              <a:latin typeface="Calibri"/>
            </a:endParaRPr>
          </a:p>
        </p:txBody>
      </p:sp>
      <p:sp>
        <p:nvSpPr>
          <p:cNvPr id="23" name="Flowchart: Connector 22"/>
          <p:cNvSpPr/>
          <p:nvPr/>
        </p:nvSpPr>
        <p:spPr>
          <a:xfrm>
            <a:off x="10922696" y="2486311"/>
            <a:ext cx="233819" cy="194261"/>
          </a:xfrm>
          <a:prstGeom prst="flowChartConnector">
            <a:avLst/>
          </a:prstGeom>
          <a:solidFill>
            <a:schemeClr val="tx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2400">
              <a:solidFill>
                <a:prstClr val="white"/>
              </a:solidFill>
              <a:latin typeface="Calibri"/>
            </a:endParaRPr>
          </a:p>
        </p:txBody>
      </p:sp>
      <p:grpSp>
        <p:nvGrpSpPr>
          <p:cNvPr id="2" name="Group 40"/>
          <p:cNvGrpSpPr/>
          <p:nvPr/>
        </p:nvGrpSpPr>
        <p:grpSpPr>
          <a:xfrm>
            <a:off x="9279590" y="1987737"/>
            <a:ext cx="2689064" cy="3211931"/>
            <a:chOff x="6959692" y="1987736"/>
            <a:chExt cx="2016798" cy="3211931"/>
          </a:xfrm>
        </p:grpSpPr>
        <p:sp>
          <p:nvSpPr>
            <p:cNvPr id="21" name="Rectangle 20"/>
            <p:cNvSpPr/>
            <p:nvPr/>
          </p:nvSpPr>
          <p:spPr>
            <a:xfrm flipH="1">
              <a:off x="7510945" y="1987736"/>
              <a:ext cx="1465545" cy="553934"/>
            </a:xfrm>
            <a:prstGeom prst="rect">
              <a:avLst/>
            </a:prstGeom>
            <a:noFill/>
            <a:ln>
              <a:noFill/>
            </a:ln>
          </p:spPr>
          <p:txBody>
            <a:bodyPr wrap="square">
              <a:spAutoFit/>
            </a:bodyPr>
            <a:lstStyle/>
            <a:p>
              <a:pPr marL="457189" indent="-457189" algn="ctr" defTabSz="609585">
                <a:lnSpc>
                  <a:spcPct val="90000"/>
                </a:lnSpc>
                <a:spcBef>
                  <a:spcPct val="20000"/>
                </a:spcBef>
                <a:buSzPct val="65000"/>
                <a:defRPr/>
              </a:pPr>
              <a:r>
                <a:rPr lang="en-US" sz="3333" b="1" i="1" dirty="0">
                  <a:solidFill>
                    <a:srgbClr val="000000"/>
                  </a:solidFill>
                  <a:latin typeface="Arial" pitchFamily="34" charset="0"/>
                  <a:cs typeface="Arial" pitchFamily="34" charset="0"/>
                </a:rPr>
                <a:t>1,140</a:t>
              </a:r>
            </a:p>
          </p:txBody>
        </p:sp>
        <p:grpSp>
          <p:nvGrpSpPr>
            <p:cNvPr id="3" name="Group 39"/>
            <p:cNvGrpSpPr/>
            <p:nvPr/>
          </p:nvGrpSpPr>
          <p:grpSpPr>
            <a:xfrm>
              <a:off x="6959692" y="2789491"/>
              <a:ext cx="1505839" cy="2410176"/>
              <a:chOff x="6959692" y="2789491"/>
              <a:chExt cx="1505839" cy="2410176"/>
            </a:xfrm>
          </p:grpSpPr>
          <p:sp>
            <p:nvSpPr>
              <p:cNvPr id="8" name="Rectangle 7"/>
              <p:cNvSpPr/>
              <p:nvPr/>
            </p:nvSpPr>
            <p:spPr>
              <a:xfrm>
                <a:off x="6959692" y="3191170"/>
                <a:ext cx="1214516" cy="932563"/>
              </a:xfrm>
              <a:prstGeom prst="rect">
                <a:avLst/>
              </a:prstGeom>
              <a:noFill/>
              <a:ln>
                <a:noFill/>
              </a:ln>
            </p:spPr>
            <p:txBody>
              <a:bodyPr wrap="none" bIns="0">
                <a:spAutoFit/>
                <a:scene3d>
                  <a:camera prst="orthographicFront"/>
                  <a:lightRig rig="threePt" dir="t"/>
                </a:scene3d>
                <a:sp3d extrusionH="57150">
                  <a:bevelT w="38100" h="38100"/>
                </a:sp3d>
              </a:bodyPr>
              <a:lstStyle/>
              <a:p>
                <a:pPr marL="457189" indent="-457189" algn="ctr" defTabSz="609585">
                  <a:lnSpc>
                    <a:spcPct val="90000"/>
                  </a:lnSpc>
                  <a:buSzPct val="65000"/>
                  <a:defRPr/>
                </a:pPr>
                <a:r>
                  <a:rPr lang="en-US" sz="3200" b="1" dirty="0">
                    <a:solidFill>
                      <a:srgbClr val="00B050"/>
                    </a:solidFill>
                    <a:latin typeface="Arial" pitchFamily="34" charset="0"/>
                    <a:cs typeface="Arial" pitchFamily="34" charset="0"/>
                  </a:rPr>
                  <a:t>26.46%</a:t>
                </a:r>
              </a:p>
              <a:p>
                <a:pPr marL="457189" indent="-457189" algn="ctr" defTabSz="609585">
                  <a:lnSpc>
                    <a:spcPct val="90000"/>
                  </a:lnSpc>
                  <a:buSzPct val="65000"/>
                  <a:defRPr/>
                </a:pPr>
                <a:r>
                  <a:rPr lang="en-US" sz="3200" b="1" dirty="0">
                    <a:solidFill>
                      <a:srgbClr val="00B050"/>
                    </a:solidFill>
                    <a:latin typeface="Arial" pitchFamily="34" charset="0"/>
                    <a:cs typeface="Arial" pitchFamily="34" charset="0"/>
                  </a:rPr>
                  <a:t>No Cap</a:t>
                </a:r>
              </a:p>
            </p:txBody>
          </p:sp>
          <p:sp>
            <p:nvSpPr>
              <p:cNvPr id="10" name="Up Arrow 9"/>
              <p:cNvSpPr/>
              <p:nvPr/>
            </p:nvSpPr>
            <p:spPr bwMode="auto">
              <a:xfrm>
                <a:off x="8103581" y="2789491"/>
                <a:ext cx="361950" cy="2410176"/>
              </a:xfrm>
              <a:prstGeom prst="upArrow">
                <a:avLst/>
              </a:prstGeom>
              <a:solidFill>
                <a:srgbClr val="00B050"/>
              </a:solidFill>
              <a:ln w="9525" cap="flat" cmpd="sng" algn="ctr">
                <a:solidFill>
                  <a:srgbClr val="000000"/>
                </a:solidFill>
                <a:prstDash val="solid"/>
                <a:round/>
                <a:headEnd type="none" w="med" len="med"/>
                <a:tailEnd type="none" w="med" len="med"/>
              </a:ln>
              <a:effectLst/>
              <a:scene3d>
                <a:camera prst="orthographicFront"/>
                <a:lightRig rig="threePt" dir="t"/>
              </a:scene3d>
              <a:sp3d>
                <a:bevelT/>
              </a:sp3d>
            </p:spPr>
            <p:txBody>
              <a:bodyPr vert="horz" wrap="square" lIns="121920" tIns="60960" rIns="121920" bIns="60960" numCol="1" rtlCol="0" anchor="t" anchorCtr="0" compatLnSpc="1">
                <a:prstTxWarp prst="textNoShape">
                  <a:avLst/>
                </a:prstTxWarp>
              </a:bodyPr>
              <a:lstStyle/>
              <a:p>
                <a:pPr marL="457189" indent="-457189" algn="ctr" defTabSz="1219170" fontAlgn="base">
                  <a:lnSpc>
                    <a:spcPct val="90000"/>
                  </a:lnSpc>
                  <a:spcBef>
                    <a:spcPct val="20000"/>
                  </a:spcBef>
                  <a:spcAft>
                    <a:spcPct val="0"/>
                  </a:spcAft>
                  <a:buSzPct val="65000"/>
                  <a:defRPr/>
                </a:pPr>
                <a:endParaRPr lang="en-US" sz="5333" b="1" dirty="0">
                  <a:solidFill>
                    <a:srgbClr val="00B050"/>
                  </a:solidFill>
                  <a:latin typeface="Tahoma" pitchFamily="34" charset="0"/>
                </a:endParaRPr>
              </a:p>
            </p:txBody>
          </p:sp>
        </p:grpSp>
      </p:grpSp>
      <p:grpSp>
        <p:nvGrpSpPr>
          <p:cNvPr id="4" name="Group 38"/>
          <p:cNvGrpSpPr/>
          <p:nvPr/>
        </p:nvGrpSpPr>
        <p:grpSpPr>
          <a:xfrm>
            <a:off x="2203570" y="2739387"/>
            <a:ext cx="5428957" cy="2410176"/>
            <a:chOff x="1652677" y="2739387"/>
            <a:chExt cx="4071718" cy="2410176"/>
          </a:xfrm>
        </p:grpSpPr>
        <p:grpSp>
          <p:nvGrpSpPr>
            <p:cNvPr id="5" name="Group 36"/>
            <p:cNvGrpSpPr/>
            <p:nvPr/>
          </p:nvGrpSpPr>
          <p:grpSpPr>
            <a:xfrm>
              <a:off x="1652677" y="2739387"/>
              <a:ext cx="4071718" cy="2410176"/>
              <a:chOff x="1652677" y="2739387"/>
              <a:chExt cx="4071718" cy="2410176"/>
            </a:xfrm>
          </p:grpSpPr>
          <p:sp>
            <p:nvSpPr>
              <p:cNvPr id="19" name="Rectangle 18"/>
              <p:cNvSpPr/>
              <p:nvPr/>
            </p:nvSpPr>
            <p:spPr>
              <a:xfrm flipH="1">
                <a:off x="4258850" y="4445000"/>
                <a:ext cx="1465545" cy="553934"/>
              </a:xfrm>
              <a:prstGeom prst="rect">
                <a:avLst/>
              </a:prstGeom>
              <a:noFill/>
              <a:ln>
                <a:noFill/>
              </a:ln>
            </p:spPr>
            <p:txBody>
              <a:bodyPr wrap="square">
                <a:spAutoFit/>
                <a:scene3d>
                  <a:camera prst="orthographicFront"/>
                  <a:lightRig rig="threePt" dir="t"/>
                </a:scene3d>
                <a:sp3d extrusionH="57150">
                  <a:bevelT w="38100" h="38100"/>
                </a:sp3d>
              </a:bodyPr>
              <a:lstStyle/>
              <a:p>
                <a:pPr marL="457189" indent="-457189" algn="ctr" defTabSz="609585">
                  <a:lnSpc>
                    <a:spcPct val="90000"/>
                  </a:lnSpc>
                  <a:spcBef>
                    <a:spcPct val="20000"/>
                  </a:spcBef>
                  <a:buSzPct val="65000"/>
                  <a:defRPr/>
                </a:pPr>
                <a:r>
                  <a:rPr lang="en-US" sz="3333" b="1" i="1" dirty="0">
                    <a:solidFill>
                      <a:srgbClr val="C00000"/>
                    </a:solidFill>
                    <a:latin typeface="Arial" pitchFamily="34" charset="0"/>
                    <a:cs typeface="Arial" pitchFamily="34" charset="0"/>
                  </a:rPr>
                  <a:t>902</a:t>
                </a:r>
              </a:p>
            </p:txBody>
          </p:sp>
          <p:sp>
            <p:nvSpPr>
              <p:cNvPr id="25" name="Up Arrow 24"/>
              <p:cNvSpPr/>
              <p:nvPr/>
            </p:nvSpPr>
            <p:spPr bwMode="auto">
              <a:xfrm rot="10800000">
                <a:off x="1652677" y="2739387"/>
                <a:ext cx="361950" cy="2410176"/>
              </a:xfrm>
              <a:prstGeom prst="upArrow">
                <a:avLst/>
              </a:prstGeom>
              <a:solidFill>
                <a:srgbClr val="C00000"/>
              </a:solidFill>
              <a:ln w="9525" cap="flat" cmpd="sng" algn="ctr">
                <a:solidFill>
                  <a:srgbClr val="000000"/>
                </a:solidFill>
                <a:prstDash val="solid"/>
                <a:round/>
                <a:headEnd type="none" w="med" len="med"/>
                <a:tailEnd type="none" w="med" len="med"/>
              </a:ln>
              <a:effectLst/>
              <a:scene3d>
                <a:camera prst="orthographicFront"/>
                <a:lightRig rig="threePt" dir="t"/>
              </a:scene3d>
              <a:sp3d>
                <a:bevelT/>
              </a:sp3d>
            </p:spPr>
            <p:txBody>
              <a:bodyPr vert="horz" wrap="square" lIns="121920" tIns="60960" rIns="121920" bIns="60960" numCol="1" rtlCol="0" anchor="t" anchorCtr="0" compatLnSpc="1">
                <a:prstTxWarp prst="textNoShape">
                  <a:avLst/>
                </a:prstTxWarp>
              </a:bodyPr>
              <a:lstStyle/>
              <a:p>
                <a:pPr marL="457189" indent="-457189" algn="ctr" defTabSz="1219170" fontAlgn="base">
                  <a:lnSpc>
                    <a:spcPct val="90000"/>
                  </a:lnSpc>
                  <a:spcBef>
                    <a:spcPct val="20000"/>
                  </a:spcBef>
                  <a:spcAft>
                    <a:spcPct val="0"/>
                  </a:spcAft>
                  <a:buSzPct val="65000"/>
                  <a:defRPr/>
                </a:pPr>
                <a:endParaRPr lang="en-US" sz="5333" b="1" dirty="0">
                  <a:solidFill>
                    <a:srgbClr val="00B050"/>
                  </a:solidFill>
                  <a:latin typeface="Tahoma" pitchFamily="34" charset="0"/>
                </a:endParaRPr>
              </a:p>
            </p:txBody>
          </p:sp>
        </p:grpSp>
        <p:sp>
          <p:nvSpPr>
            <p:cNvPr id="37" name="Rectangle 36"/>
            <p:cNvSpPr/>
            <p:nvPr/>
          </p:nvSpPr>
          <p:spPr>
            <a:xfrm>
              <a:off x="2064654" y="3578883"/>
              <a:ext cx="856244" cy="489365"/>
            </a:xfrm>
            <a:prstGeom prst="rect">
              <a:avLst/>
            </a:prstGeom>
            <a:noFill/>
            <a:ln>
              <a:noFill/>
            </a:ln>
          </p:spPr>
          <p:txBody>
            <a:bodyPr wrap="none" bIns="0">
              <a:spAutoFit/>
              <a:scene3d>
                <a:camera prst="orthographicFront"/>
                <a:lightRig rig="threePt" dir="t"/>
              </a:scene3d>
              <a:sp3d extrusionH="57150">
                <a:bevelT w="38100" h="38100"/>
              </a:sp3d>
            </a:bodyPr>
            <a:lstStyle/>
            <a:p>
              <a:pPr marL="457189" indent="-457189" algn="ctr" defTabSz="609585">
                <a:lnSpc>
                  <a:spcPct val="90000"/>
                </a:lnSpc>
                <a:spcBef>
                  <a:spcPct val="20000"/>
                </a:spcBef>
                <a:buSzPct val="65000"/>
                <a:defRPr/>
              </a:pPr>
              <a:r>
                <a:rPr lang="en-US" sz="3200" b="1" dirty="0">
                  <a:solidFill>
                    <a:srgbClr val="C00000"/>
                  </a:solidFill>
                  <a:latin typeface="Arial" pitchFamily="34" charset="0"/>
                  <a:cs typeface="Arial" pitchFamily="34" charset="0"/>
                </a:rPr>
                <a:t>-37%</a:t>
              </a:r>
            </a:p>
          </p:txBody>
        </p:sp>
        <p:sp>
          <p:nvSpPr>
            <p:cNvPr id="26" name="Rectangle 25"/>
            <p:cNvSpPr/>
            <p:nvPr/>
          </p:nvSpPr>
          <p:spPr>
            <a:xfrm>
              <a:off x="2055518" y="4054758"/>
              <a:ext cx="906739" cy="932563"/>
            </a:xfrm>
            <a:prstGeom prst="rect">
              <a:avLst/>
            </a:prstGeom>
            <a:noFill/>
            <a:ln>
              <a:noFill/>
            </a:ln>
          </p:spPr>
          <p:txBody>
            <a:bodyPr wrap="none" bIns="0">
              <a:spAutoFit/>
              <a:scene3d>
                <a:camera prst="orthographicFront"/>
                <a:lightRig rig="threePt" dir="t"/>
              </a:scene3d>
              <a:sp3d extrusionH="57150">
                <a:bevelT w="38100" h="38100"/>
              </a:sp3d>
            </a:bodyPr>
            <a:lstStyle/>
            <a:p>
              <a:pPr marL="457189" indent="-457189" algn="ctr" defTabSz="609585">
                <a:lnSpc>
                  <a:spcPct val="90000"/>
                </a:lnSpc>
                <a:buSzPct val="65000"/>
                <a:defRPr/>
              </a:pPr>
              <a:r>
                <a:rPr lang="en-US" sz="3200" b="1" dirty="0">
                  <a:solidFill>
                    <a:srgbClr val="C00000"/>
                  </a:solidFill>
                  <a:latin typeface="Arial" pitchFamily="34" charset="0"/>
                  <a:cs typeface="Arial" pitchFamily="34" charset="0"/>
                </a:rPr>
                <a:t>No</a:t>
              </a:r>
            </a:p>
            <a:p>
              <a:pPr marL="457189" indent="-457189" algn="ctr" defTabSz="609585">
                <a:lnSpc>
                  <a:spcPct val="90000"/>
                </a:lnSpc>
                <a:buSzPct val="65000"/>
                <a:defRPr/>
              </a:pPr>
              <a:r>
                <a:rPr lang="en-US" sz="3200" b="1" dirty="0">
                  <a:solidFill>
                    <a:srgbClr val="C00000"/>
                  </a:solidFill>
                  <a:latin typeface="Arial" pitchFamily="34" charset="0"/>
                  <a:cs typeface="Arial" pitchFamily="34" charset="0"/>
                </a:rPr>
                <a:t>Floor</a:t>
              </a:r>
            </a:p>
          </p:txBody>
        </p:sp>
      </p:grpSp>
      <p:sp>
        <p:nvSpPr>
          <p:cNvPr id="27" name="Rectangle 26"/>
          <p:cNvSpPr/>
          <p:nvPr/>
        </p:nvSpPr>
        <p:spPr>
          <a:xfrm>
            <a:off x="9933714" y="1489918"/>
            <a:ext cx="1898073" cy="378565"/>
          </a:xfrm>
          <a:prstGeom prst="rect">
            <a:avLst/>
          </a:prstGeom>
          <a:solidFill>
            <a:schemeClr val="bg1"/>
          </a:solidFill>
          <a:ln>
            <a:solidFill>
              <a:srgbClr val="000000"/>
            </a:solidFill>
          </a:ln>
          <a:scene3d>
            <a:camera prst="orthographicFront"/>
            <a:lightRig rig="threePt" dir="t"/>
          </a:scene3d>
          <a:sp3d>
            <a:bevelT/>
          </a:sp3d>
        </p:spPr>
        <p:txBody>
          <a:bodyPr wrap="square" bIns="0" anchor="ctr" anchorCtr="0">
            <a:spAutoFit/>
            <a:sp3d extrusionH="57150">
              <a:bevelT w="38100" h="38100"/>
            </a:sp3d>
          </a:bodyPr>
          <a:lstStyle/>
          <a:p>
            <a:pPr marL="457189" indent="-457189" algn="ctr" defTabSz="609585">
              <a:lnSpc>
                <a:spcPct val="90000"/>
              </a:lnSpc>
              <a:spcBef>
                <a:spcPct val="20000"/>
              </a:spcBef>
              <a:buSzPct val="65000"/>
              <a:defRPr/>
            </a:pPr>
            <a:r>
              <a:rPr lang="en-US" sz="2400" b="1" dirty="0">
                <a:solidFill>
                  <a:srgbClr val="8064A2">
                    <a:lumMod val="10000"/>
                  </a:srgbClr>
                </a:solidFill>
                <a:latin typeface="Arial" pitchFamily="34" charset="0"/>
                <a:cs typeface="Arial" pitchFamily="34" charset="0"/>
              </a:rPr>
              <a:t>$82,817</a:t>
            </a:r>
          </a:p>
        </p:txBody>
      </p:sp>
      <p:sp>
        <p:nvSpPr>
          <p:cNvPr id="28" name="Up Arrow 27"/>
          <p:cNvSpPr/>
          <p:nvPr/>
        </p:nvSpPr>
        <p:spPr bwMode="auto">
          <a:xfrm rot="5400000">
            <a:off x="6605101" y="-1444393"/>
            <a:ext cx="166257" cy="7294533"/>
          </a:xfrm>
          <a:prstGeom prst="upArrow">
            <a:avLst/>
          </a:prstGeom>
          <a:solidFill>
            <a:schemeClr val="accent2">
              <a:lumMod val="60000"/>
              <a:lumOff val="40000"/>
            </a:schemeClr>
          </a:solidFill>
          <a:ln w="9525" cap="flat" cmpd="sng" algn="ctr">
            <a:solidFill>
              <a:srgbClr val="000000"/>
            </a:solidFill>
            <a:prstDash val="solid"/>
            <a:round/>
            <a:headEnd type="none" w="med" len="med"/>
            <a:tailEnd type="none" w="med" len="med"/>
          </a:ln>
          <a:effectLst/>
          <a:scene3d>
            <a:camera prst="orthographicFront"/>
            <a:lightRig rig="threePt" dir="t"/>
          </a:scene3d>
          <a:sp3d>
            <a:bevelT/>
          </a:sp3d>
        </p:spPr>
        <p:txBody>
          <a:bodyPr vert="horz" wrap="square" lIns="121920" tIns="60960" rIns="121920" bIns="60960" numCol="1" rtlCol="0" anchor="t" anchorCtr="0" compatLnSpc="1">
            <a:prstTxWarp prst="textNoShape">
              <a:avLst/>
            </a:prstTxWarp>
          </a:bodyPr>
          <a:lstStyle/>
          <a:p>
            <a:pPr marL="457189" indent="-457189" algn="ctr" defTabSz="1219170" fontAlgn="base">
              <a:lnSpc>
                <a:spcPct val="90000"/>
              </a:lnSpc>
              <a:spcBef>
                <a:spcPct val="20000"/>
              </a:spcBef>
              <a:spcAft>
                <a:spcPct val="0"/>
              </a:spcAft>
              <a:buSzPct val="65000"/>
              <a:defRPr/>
            </a:pPr>
            <a:endParaRPr lang="en-US" sz="5333" b="1" dirty="0">
              <a:solidFill>
                <a:srgbClr val="00B050"/>
              </a:solidFill>
              <a:latin typeface="Tahoma" pitchFamily="34" charset="0"/>
            </a:endParaRPr>
          </a:p>
        </p:txBody>
      </p:sp>
      <p:sp>
        <p:nvSpPr>
          <p:cNvPr id="30" name="Rectangle 29"/>
          <p:cNvSpPr/>
          <p:nvPr/>
        </p:nvSpPr>
        <p:spPr bwMode="auto">
          <a:xfrm>
            <a:off x="727880" y="5967485"/>
            <a:ext cx="11191165" cy="204716"/>
          </a:xfrm>
          <a:prstGeom prst="rect">
            <a:avLst/>
          </a:prstGeom>
          <a:solidFill>
            <a:srgbClr val="FFFFFF"/>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457189" indent="-457189" algn="ctr" defTabSz="1219170" fontAlgn="base">
              <a:lnSpc>
                <a:spcPct val="90000"/>
              </a:lnSpc>
              <a:spcBef>
                <a:spcPct val="20000"/>
              </a:spcBef>
              <a:spcAft>
                <a:spcPct val="0"/>
              </a:spcAft>
              <a:buSzPct val="65000"/>
              <a:defRPr/>
            </a:pPr>
            <a:endParaRPr lang="en-US" sz="5333" b="1" dirty="0">
              <a:solidFill>
                <a:prstClr val="black"/>
              </a:solidFill>
              <a:latin typeface="Tahoma" pitchFamily="34" charset="0"/>
            </a:endParaRPr>
          </a:p>
        </p:txBody>
      </p:sp>
      <p:sp>
        <p:nvSpPr>
          <p:cNvPr id="29" name="Rectangle 28"/>
          <p:cNvSpPr/>
          <p:nvPr/>
        </p:nvSpPr>
        <p:spPr>
          <a:xfrm flipH="1">
            <a:off x="5723543" y="5876616"/>
            <a:ext cx="1892492" cy="424732"/>
          </a:xfrm>
          <a:prstGeom prst="rect">
            <a:avLst/>
          </a:prstGeom>
          <a:noFill/>
          <a:ln>
            <a:noFill/>
          </a:ln>
        </p:spPr>
        <p:txBody>
          <a:bodyPr wrap="square">
            <a:spAutoFit/>
            <a:scene3d>
              <a:camera prst="orthographicFront"/>
              <a:lightRig rig="threePt" dir="t"/>
            </a:scene3d>
            <a:sp3d extrusionH="57150">
              <a:bevelT w="38100" h="38100"/>
            </a:sp3d>
          </a:bodyPr>
          <a:lstStyle/>
          <a:p>
            <a:pPr marL="457189" indent="-457189" algn="ctr" defTabSz="609585">
              <a:lnSpc>
                <a:spcPct val="90000"/>
              </a:lnSpc>
              <a:spcBef>
                <a:spcPct val="20000"/>
              </a:spcBef>
              <a:buSzPct val="65000"/>
              <a:defRPr/>
            </a:pPr>
            <a:r>
              <a:rPr lang="en-US" sz="2400" i="1" dirty="0">
                <a:solidFill>
                  <a:srgbClr val="000000"/>
                </a:solidFill>
                <a:latin typeface="Calibri"/>
              </a:rPr>
              <a:t>3/2009</a:t>
            </a:r>
          </a:p>
        </p:txBody>
      </p:sp>
      <p:sp>
        <p:nvSpPr>
          <p:cNvPr id="32" name="Rectangle 31"/>
          <p:cNvSpPr/>
          <p:nvPr/>
        </p:nvSpPr>
        <p:spPr>
          <a:xfrm flipH="1">
            <a:off x="9935574" y="5922794"/>
            <a:ext cx="1892492" cy="424732"/>
          </a:xfrm>
          <a:prstGeom prst="rect">
            <a:avLst/>
          </a:prstGeom>
          <a:noFill/>
          <a:ln>
            <a:noFill/>
          </a:ln>
        </p:spPr>
        <p:txBody>
          <a:bodyPr wrap="square">
            <a:spAutoFit/>
            <a:scene3d>
              <a:camera prst="orthographicFront"/>
              <a:lightRig rig="threePt" dir="t"/>
            </a:scene3d>
            <a:sp3d extrusionH="57150">
              <a:bevelT w="38100" h="38100"/>
            </a:sp3d>
          </a:bodyPr>
          <a:lstStyle/>
          <a:p>
            <a:pPr marL="457189" indent="-457189" algn="ctr" defTabSz="609585">
              <a:lnSpc>
                <a:spcPct val="90000"/>
              </a:lnSpc>
              <a:spcBef>
                <a:spcPct val="20000"/>
              </a:spcBef>
              <a:buSzPct val="65000"/>
              <a:defRPr/>
            </a:pPr>
            <a:r>
              <a:rPr lang="en-US" sz="2400" i="1" dirty="0">
                <a:solidFill>
                  <a:srgbClr val="000000"/>
                </a:solidFill>
                <a:latin typeface="Calibri"/>
              </a:rPr>
              <a:t>3/2010</a:t>
            </a:r>
          </a:p>
        </p:txBody>
      </p:sp>
      <p:sp>
        <p:nvSpPr>
          <p:cNvPr id="33" name="Rectangle 32"/>
          <p:cNvSpPr/>
          <p:nvPr/>
        </p:nvSpPr>
        <p:spPr>
          <a:xfrm>
            <a:off x="5723543" y="5181138"/>
            <a:ext cx="1924165" cy="378565"/>
          </a:xfrm>
          <a:prstGeom prst="rect">
            <a:avLst/>
          </a:prstGeom>
          <a:solidFill>
            <a:schemeClr val="bg1"/>
          </a:solidFill>
          <a:ln>
            <a:solidFill>
              <a:srgbClr val="000000"/>
            </a:solidFill>
          </a:ln>
          <a:scene3d>
            <a:camera prst="orthographicFront"/>
            <a:lightRig rig="threePt" dir="t"/>
          </a:scene3d>
          <a:sp3d>
            <a:bevelT/>
          </a:sp3d>
        </p:spPr>
        <p:txBody>
          <a:bodyPr wrap="square" bIns="0" anchor="ctr" anchorCtr="0">
            <a:spAutoFit/>
            <a:sp3d extrusionH="57150">
              <a:bevelT w="38100" h="38100"/>
            </a:sp3d>
          </a:bodyPr>
          <a:lstStyle/>
          <a:p>
            <a:pPr marL="457189" indent="-457189" algn="ctr" defTabSz="609585">
              <a:lnSpc>
                <a:spcPct val="90000"/>
              </a:lnSpc>
              <a:spcBef>
                <a:spcPct val="20000"/>
              </a:spcBef>
              <a:buSzPct val="65000"/>
              <a:defRPr/>
            </a:pPr>
            <a:r>
              <a:rPr lang="en-US" sz="2400" b="1" dirty="0">
                <a:solidFill>
                  <a:srgbClr val="8064A2">
                    <a:lumMod val="10000"/>
                  </a:srgbClr>
                </a:solidFill>
                <a:latin typeface="Calibri"/>
              </a:rPr>
              <a:t>$65,489</a:t>
            </a:r>
          </a:p>
        </p:txBody>
      </p:sp>
      <p:sp>
        <p:nvSpPr>
          <p:cNvPr id="31" name="Rectangle 30"/>
          <p:cNvSpPr/>
          <p:nvPr/>
        </p:nvSpPr>
        <p:spPr>
          <a:xfrm flipH="1">
            <a:off x="1257323" y="5858148"/>
            <a:ext cx="1892492" cy="424732"/>
          </a:xfrm>
          <a:prstGeom prst="rect">
            <a:avLst/>
          </a:prstGeom>
          <a:noFill/>
          <a:ln>
            <a:noFill/>
          </a:ln>
        </p:spPr>
        <p:txBody>
          <a:bodyPr wrap="square">
            <a:spAutoFit/>
            <a:scene3d>
              <a:camera prst="orthographicFront"/>
              <a:lightRig rig="threePt" dir="t"/>
            </a:scene3d>
            <a:sp3d extrusionH="57150">
              <a:bevelT w="38100" h="38100"/>
            </a:sp3d>
          </a:bodyPr>
          <a:lstStyle/>
          <a:p>
            <a:pPr marL="457189" indent="-457189" algn="ctr" defTabSz="609585">
              <a:lnSpc>
                <a:spcPct val="90000"/>
              </a:lnSpc>
              <a:spcBef>
                <a:spcPct val="20000"/>
              </a:spcBef>
              <a:buSzPct val="65000"/>
              <a:defRPr/>
            </a:pPr>
            <a:r>
              <a:rPr lang="en-US" sz="2400" i="1" dirty="0">
                <a:solidFill>
                  <a:srgbClr val="000000"/>
                </a:solidFill>
                <a:latin typeface="Calibri"/>
              </a:rPr>
              <a:t>3/2008</a:t>
            </a:r>
          </a:p>
        </p:txBody>
      </p:sp>
    </p:spTree>
    <p:extLst>
      <p:ext uri="{BB962C8B-B14F-4D97-AF65-F5344CB8AC3E}">
        <p14:creationId xmlns:p14="http://schemas.microsoft.com/office/powerpoint/2010/main" val="412301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50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0-#ppt_w/2"/>
                                          </p:val>
                                        </p:tav>
                                        <p:tav tm="100000">
                                          <p:val>
                                            <p:strVal val="#ppt_x"/>
                                          </p:val>
                                        </p:tav>
                                      </p:tavLst>
                                    </p:anim>
                                    <p:anim calcmode="lin" valueType="num">
                                      <p:cBhvr additive="base">
                                        <p:cTn id="24" dur="500" fill="hold"/>
                                        <p:tgtEl>
                                          <p:spTgt spid="28"/>
                                        </p:tgtEl>
                                        <p:attrNameLst>
                                          <p:attrName>ppt_y</p:attrName>
                                        </p:attrNameLst>
                                      </p:cBhvr>
                                      <p:tavLst>
                                        <p:tav tm="0">
                                          <p:val>
                                            <p:strVal val="#ppt_y"/>
                                          </p:val>
                                        </p:tav>
                                        <p:tav tm="100000">
                                          <p:val>
                                            <p:strVal val="#ppt_y"/>
                                          </p:val>
                                        </p:tav>
                                      </p:tavLst>
                                    </p:anim>
                                  </p:childTnLst>
                                </p:cTn>
                              </p:par>
                              <p:par>
                                <p:cTn id="25" presetID="23" presetClass="entr" presetSubtype="16" fill="hold" grpId="0"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p:cNvGraphicFramePr/>
          <p:nvPr/>
        </p:nvGraphicFramePr>
        <p:xfrm>
          <a:off x="203200" y="813148"/>
          <a:ext cx="11785600" cy="5713968"/>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1606846" y="1201494"/>
            <a:ext cx="1884501" cy="378565"/>
          </a:xfrm>
          <a:prstGeom prst="rect">
            <a:avLst/>
          </a:prstGeom>
          <a:solidFill>
            <a:schemeClr val="bg1"/>
          </a:solidFill>
          <a:ln>
            <a:solidFill>
              <a:srgbClr val="000000"/>
            </a:solidFill>
          </a:ln>
          <a:scene3d>
            <a:camera prst="orthographicFront"/>
            <a:lightRig rig="threePt" dir="t"/>
          </a:scene3d>
          <a:sp3d>
            <a:bevelT/>
          </a:sp3d>
        </p:spPr>
        <p:txBody>
          <a:bodyPr wrap="square" bIns="0" anchor="ctr" anchorCtr="0">
            <a:spAutoFit/>
            <a:sp3d extrusionH="57150">
              <a:bevelT w="38100" h="38100"/>
            </a:sp3d>
          </a:bodyPr>
          <a:lstStyle/>
          <a:p>
            <a:pPr marL="457189" indent="-457189" algn="ctr" defTabSz="609585">
              <a:lnSpc>
                <a:spcPct val="90000"/>
              </a:lnSpc>
              <a:spcBef>
                <a:spcPct val="20000"/>
              </a:spcBef>
              <a:buSzPct val="65000"/>
              <a:defRPr/>
            </a:pPr>
            <a:r>
              <a:rPr lang="en-US" sz="2400" b="1" dirty="0">
                <a:solidFill>
                  <a:srgbClr val="8064A2">
                    <a:lumMod val="10000"/>
                  </a:srgbClr>
                </a:solidFill>
                <a:latin typeface="Arial" pitchFamily="34" charset="0"/>
                <a:cs typeface="Arial" pitchFamily="34" charset="0"/>
              </a:rPr>
              <a:t>$115,500</a:t>
            </a:r>
          </a:p>
        </p:txBody>
      </p:sp>
      <p:grpSp>
        <p:nvGrpSpPr>
          <p:cNvPr id="2" name="Group 38"/>
          <p:cNvGrpSpPr/>
          <p:nvPr/>
        </p:nvGrpSpPr>
        <p:grpSpPr>
          <a:xfrm>
            <a:off x="7409082" y="2789491"/>
            <a:ext cx="3878294" cy="2410176"/>
            <a:chOff x="5556811" y="2789491"/>
            <a:chExt cx="2908720" cy="2410176"/>
          </a:xfrm>
        </p:grpSpPr>
        <p:sp>
          <p:nvSpPr>
            <p:cNvPr id="8" name="Rectangle 7"/>
            <p:cNvSpPr/>
            <p:nvPr/>
          </p:nvSpPr>
          <p:spPr>
            <a:xfrm>
              <a:off x="7312756" y="3191170"/>
              <a:ext cx="754052" cy="932563"/>
            </a:xfrm>
            <a:prstGeom prst="rect">
              <a:avLst/>
            </a:prstGeom>
            <a:noFill/>
            <a:ln>
              <a:noFill/>
            </a:ln>
          </p:spPr>
          <p:txBody>
            <a:bodyPr wrap="none" bIns="0">
              <a:spAutoFit/>
              <a:scene3d>
                <a:camera prst="orthographicFront"/>
                <a:lightRig rig="threePt" dir="t"/>
              </a:scene3d>
              <a:sp3d extrusionH="57150">
                <a:bevelT w="38100" h="38100"/>
              </a:sp3d>
            </a:bodyPr>
            <a:lstStyle/>
            <a:p>
              <a:pPr marL="457189" indent="-457189" algn="ctr" defTabSz="609585">
                <a:lnSpc>
                  <a:spcPct val="90000"/>
                </a:lnSpc>
                <a:buSzPct val="65000"/>
                <a:defRPr/>
              </a:pPr>
              <a:r>
                <a:rPr lang="en-US" sz="3200" b="1" dirty="0">
                  <a:solidFill>
                    <a:srgbClr val="00B050"/>
                  </a:solidFill>
                  <a:latin typeface="Arial" pitchFamily="34" charset="0"/>
                  <a:cs typeface="Arial" pitchFamily="34" charset="0"/>
                </a:rPr>
                <a:t>13%</a:t>
              </a:r>
            </a:p>
            <a:p>
              <a:pPr marL="457189" indent="-457189" algn="ctr" defTabSz="609585">
                <a:lnSpc>
                  <a:spcPct val="90000"/>
                </a:lnSpc>
                <a:buSzPct val="65000"/>
                <a:defRPr/>
              </a:pPr>
              <a:r>
                <a:rPr lang="en-US" sz="3200" b="1" dirty="0">
                  <a:solidFill>
                    <a:srgbClr val="00B050"/>
                  </a:solidFill>
                  <a:latin typeface="Arial" pitchFamily="34" charset="0"/>
                  <a:cs typeface="Arial" pitchFamily="34" charset="0"/>
                </a:rPr>
                <a:t>Cap</a:t>
              </a:r>
            </a:p>
          </p:txBody>
        </p:sp>
        <p:sp>
          <p:nvSpPr>
            <p:cNvPr id="10" name="Up Arrow 9"/>
            <p:cNvSpPr/>
            <p:nvPr/>
          </p:nvSpPr>
          <p:spPr bwMode="auto">
            <a:xfrm>
              <a:off x="8103581" y="2789491"/>
              <a:ext cx="361950" cy="2410176"/>
            </a:xfrm>
            <a:prstGeom prst="upArrow">
              <a:avLst/>
            </a:prstGeom>
            <a:solidFill>
              <a:srgbClr val="00B050"/>
            </a:solidFill>
            <a:ln w="9525" cap="flat" cmpd="sng" algn="ctr">
              <a:solidFill>
                <a:srgbClr val="000000"/>
              </a:solidFill>
              <a:prstDash val="solid"/>
              <a:round/>
              <a:headEnd type="none" w="med" len="med"/>
              <a:tailEnd type="none" w="med" len="med"/>
            </a:ln>
            <a:effectLst/>
            <a:scene3d>
              <a:camera prst="orthographicFront"/>
              <a:lightRig rig="threePt" dir="t"/>
            </a:scene3d>
            <a:sp3d>
              <a:bevelT/>
            </a:sp3d>
          </p:spPr>
          <p:txBody>
            <a:bodyPr vert="horz" wrap="square" lIns="121920" tIns="60960" rIns="121920" bIns="60960" numCol="1" rtlCol="0" anchor="t" anchorCtr="0" compatLnSpc="1">
              <a:prstTxWarp prst="textNoShape">
                <a:avLst/>
              </a:prstTxWarp>
            </a:bodyPr>
            <a:lstStyle/>
            <a:p>
              <a:pPr marL="457189" indent="-457189" algn="ctr" defTabSz="1219170" fontAlgn="base">
                <a:lnSpc>
                  <a:spcPct val="90000"/>
                </a:lnSpc>
                <a:spcBef>
                  <a:spcPct val="20000"/>
                </a:spcBef>
                <a:spcAft>
                  <a:spcPct val="0"/>
                </a:spcAft>
                <a:buSzPct val="65000"/>
                <a:defRPr/>
              </a:pPr>
              <a:endParaRPr lang="en-US" sz="5333" b="1" dirty="0">
                <a:solidFill>
                  <a:srgbClr val="00B050"/>
                </a:solidFill>
                <a:latin typeface="Tahoma" pitchFamily="34" charset="0"/>
              </a:endParaRPr>
            </a:p>
          </p:txBody>
        </p:sp>
        <p:sp>
          <p:nvSpPr>
            <p:cNvPr id="33" name="Rectangle 32"/>
            <p:cNvSpPr/>
            <p:nvPr/>
          </p:nvSpPr>
          <p:spPr>
            <a:xfrm>
              <a:off x="5556811" y="3248176"/>
              <a:ext cx="1093087" cy="452368"/>
            </a:xfrm>
            <a:prstGeom prst="rect">
              <a:avLst/>
            </a:prstGeom>
            <a:noFill/>
            <a:ln>
              <a:noFill/>
            </a:ln>
          </p:spPr>
          <p:txBody>
            <a:bodyPr wrap="none" bIns="0">
              <a:spAutoFit/>
              <a:scene3d>
                <a:camera prst="orthographicFront"/>
                <a:lightRig rig="threePt" dir="t"/>
              </a:scene3d>
              <a:sp3d extrusionH="57150">
                <a:bevelT w="38100" h="38100"/>
              </a:sp3d>
            </a:bodyPr>
            <a:lstStyle/>
            <a:p>
              <a:pPr marL="457189" indent="-457189" algn="ctr" defTabSz="609585">
                <a:lnSpc>
                  <a:spcPct val="90000"/>
                </a:lnSpc>
                <a:spcBef>
                  <a:spcPct val="20000"/>
                </a:spcBef>
                <a:buSzPct val="65000"/>
                <a:defRPr/>
              </a:pPr>
              <a:r>
                <a:rPr lang="en-US" sz="2933" b="1" dirty="0">
                  <a:solidFill>
                    <a:srgbClr val="00B050"/>
                  </a:solidFill>
                  <a:latin typeface="Arial" pitchFamily="34" charset="0"/>
                  <a:cs typeface="Arial" pitchFamily="34" charset="0"/>
                </a:rPr>
                <a:t>26.46%</a:t>
              </a:r>
            </a:p>
          </p:txBody>
        </p:sp>
      </p:grpSp>
      <p:sp>
        <p:nvSpPr>
          <p:cNvPr id="12" name="Rectangle 11"/>
          <p:cNvSpPr/>
          <p:nvPr/>
        </p:nvSpPr>
        <p:spPr>
          <a:xfrm flipH="1">
            <a:off x="1500341" y="1905000"/>
            <a:ext cx="1954060" cy="553934"/>
          </a:xfrm>
          <a:prstGeom prst="rect">
            <a:avLst/>
          </a:prstGeom>
          <a:noFill/>
          <a:ln>
            <a:noFill/>
          </a:ln>
        </p:spPr>
        <p:txBody>
          <a:bodyPr wrap="square">
            <a:spAutoFit/>
          </a:bodyPr>
          <a:lstStyle/>
          <a:p>
            <a:pPr marL="457189" indent="-457189" algn="ctr" defTabSz="609585">
              <a:lnSpc>
                <a:spcPct val="90000"/>
              </a:lnSpc>
              <a:spcBef>
                <a:spcPct val="20000"/>
              </a:spcBef>
              <a:buSzPct val="65000"/>
              <a:defRPr/>
            </a:pPr>
            <a:r>
              <a:rPr lang="en-US" sz="3333" b="1" i="1" dirty="0">
                <a:solidFill>
                  <a:srgbClr val="003300"/>
                </a:solidFill>
                <a:latin typeface="Arial" pitchFamily="34" charset="0"/>
                <a:cs typeface="Arial" pitchFamily="34" charset="0"/>
              </a:rPr>
              <a:t>1,447</a:t>
            </a:r>
          </a:p>
        </p:txBody>
      </p:sp>
      <p:sp>
        <p:nvSpPr>
          <p:cNvPr id="16" name="Flowchart: Connector 15"/>
          <p:cNvSpPr/>
          <p:nvPr/>
        </p:nvSpPr>
        <p:spPr>
          <a:xfrm>
            <a:off x="2338192" y="2361048"/>
            <a:ext cx="233819" cy="194261"/>
          </a:xfrm>
          <a:prstGeom prst="flowChartConnector">
            <a:avLst/>
          </a:prstGeom>
          <a:solidFill>
            <a:schemeClr val="tx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2400">
              <a:solidFill>
                <a:prstClr val="white"/>
              </a:solidFill>
              <a:latin typeface="Calibri"/>
            </a:endParaRPr>
          </a:p>
        </p:txBody>
      </p:sp>
      <p:sp>
        <p:nvSpPr>
          <p:cNvPr id="20" name="TextBox 19"/>
          <p:cNvSpPr txBox="1"/>
          <p:nvPr/>
        </p:nvSpPr>
        <p:spPr>
          <a:xfrm>
            <a:off x="1688230" y="2"/>
            <a:ext cx="9167660" cy="913007"/>
          </a:xfrm>
          <a:prstGeom prst="rect">
            <a:avLst/>
          </a:prstGeom>
          <a:noFill/>
        </p:spPr>
        <p:txBody>
          <a:bodyPr wrap="square" rtlCol="0">
            <a:spAutoFit/>
          </a:bodyPr>
          <a:lstStyle/>
          <a:p>
            <a:pPr algn="ctr" defTabSz="609585">
              <a:defRPr/>
            </a:pPr>
            <a:r>
              <a:rPr lang="en-US" sz="5333" b="1" dirty="0">
                <a:solidFill>
                  <a:schemeClr val="accent6">
                    <a:lumMod val="50000"/>
                  </a:schemeClr>
                </a:solidFill>
                <a:latin typeface="Century Gothic" panose="020B0502020202020204" pitchFamily="34" charset="0"/>
              </a:rPr>
              <a:t>How Index </a:t>
            </a:r>
            <a:r>
              <a:rPr lang="en-US" sz="5333" b="1" dirty="0">
                <a:solidFill>
                  <a:schemeClr val="accent6">
                    <a:lumMod val="60000"/>
                    <a:lumOff val="40000"/>
                  </a:schemeClr>
                </a:solidFill>
                <a:latin typeface="Century Gothic" panose="020B0502020202020204" pitchFamily="34" charset="0"/>
              </a:rPr>
              <a:t>Reset</a:t>
            </a:r>
            <a:r>
              <a:rPr lang="en-US" sz="5333" b="1" dirty="0">
                <a:solidFill>
                  <a:schemeClr val="accent6">
                    <a:lumMod val="50000"/>
                  </a:schemeClr>
                </a:solidFill>
                <a:latin typeface="Century Gothic" panose="020B0502020202020204" pitchFamily="34" charset="0"/>
              </a:rPr>
              <a:t> Works</a:t>
            </a:r>
          </a:p>
        </p:txBody>
      </p:sp>
      <p:sp>
        <p:nvSpPr>
          <p:cNvPr id="22" name="Flowchart: Connector 21"/>
          <p:cNvSpPr/>
          <p:nvPr/>
        </p:nvSpPr>
        <p:spPr>
          <a:xfrm>
            <a:off x="6530236" y="4941412"/>
            <a:ext cx="233819" cy="194261"/>
          </a:xfrm>
          <a:prstGeom prst="flowChartConnector">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2400">
              <a:solidFill>
                <a:prstClr val="white"/>
              </a:solidFill>
              <a:latin typeface="Calibri"/>
            </a:endParaRPr>
          </a:p>
        </p:txBody>
      </p:sp>
      <p:sp>
        <p:nvSpPr>
          <p:cNvPr id="23" name="Flowchart: Connector 22"/>
          <p:cNvSpPr/>
          <p:nvPr/>
        </p:nvSpPr>
        <p:spPr>
          <a:xfrm>
            <a:off x="10922696" y="2486311"/>
            <a:ext cx="233819" cy="194261"/>
          </a:xfrm>
          <a:prstGeom prst="flowChartConnector">
            <a:avLst/>
          </a:prstGeom>
          <a:solidFill>
            <a:schemeClr val="tx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2400">
              <a:solidFill>
                <a:prstClr val="white"/>
              </a:solidFill>
              <a:latin typeface="Calibri"/>
            </a:endParaRPr>
          </a:p>
        </p:txBody>
      </p:sp>
      <p:grpSp>
        <p:nvGrpSpPr>
          <p:cNvPr id="3" name="Group 36"/>
          <p:cNvGrpSpPr/>
          <p:nvPr/>
        </p:nvGrpSpPr>
        <p:grpSpPr>
          <a:xfrm>
            <a:off x="2203570" y="2739387"/>
            <a:ext cx="5428957" cy="2410176"/>
            <a:chOff x="1652677" y="2739387"/>
            <a:chExt cx="4071718" cy="2410176"/>
          </a:xfrm>
        </p:grpSpPr>
        <p:sp>
          <p:nvSpPr>
            <p:cNvPr id="19" name="Rectangle 18"/>
            <p:cNvSpPr/>
            <p:nvPr/>
          </p:nvSpPr>
          <p:spPr>
            <a:xfrm flipH="1">
              <a:off x="4258850" y="4445000"/>
              <a:ext cx="1465545" cy="553934"/>
            </a:xfrm>
            <a:prstGeom prst="rect">
              <a:avLst/>
            </a:prstGeom>
            <a:noFill/>
            <a:ln>
              <a:noFill/>
            </a:ln>
          </p:spPr>
          <p:txBody>
            <a:bodyPr wrap="square">
              <a:spAutoFit/>
              <a:scene3d>
                <a:camera prst="orthographicFront"/>
                <a:lightRig rig="threePt" dir="t"/>
              </a:scene3d>
              <a:sp3d extrusionH="57150">
                <a:bevelT w="38100" h="38100"/>
              </a:sp3d>
            </a:bodyPr>
            <a:lstStyle/>
            <a:p>
              <a:pPr marL="457189" indent="-457189" algn="ctr" defTabSz="609585">
                <a:lnSpc>
                  <a:spcPct val="90000"/>
                </a:lnSpc>
                <a:spcBef>
                  <a:spcPct val="20000"/>
                </a:spcBef>
                <a:buSzPct val="65000"/>
                <a:defRPr/>
              </a:pPr>
              <a:r>
                <a:rPr lang="en-US" sz="3333" b="1" i="1" dirty="0">
                  <a:solidFill>
                    <a:srgbClr val="C00000"/>
                  </a:solidFill>
                  <a:latin typeface="Arial" pitchFamily="34" charset="0"/>
                  <a:cs typeface="Arial" pitchFamily="34" charset="0"/>
                </a:rPr>
                <a:t>902</a:t>
              </a:r>
            </a:p>
          </p:txBody>
        </p:sp>
        <p:sp>
          <p:nvSpPr>
            <p:cNvPr id="25" name="Up Arrow 24"/>
            <p:cNvSpPr/>
            <p:nvPr/>
          </p:nvSpPr>
          <p:spPr bwMode="auto">
            <a:xfrm rot="10800000">
              <a:off x="1652677" y="2739387"/>
              <a:ext cx="361950" cy="2410176"/>
            </a:xfrm>
            <a:prstGeom prst="upArrow">
              <a:avLst/>
            </a:prstGeom>
            <a:solidFill>
              <a:srgbClr val="C00000"/>
            </a:solidFill>
            <a:ln w="9525" cap="flat" cmpd="sng" algn="ctr">
              <a:solidFill>
                <a:srgbClr val="000000"/>
              </a:solidFill>
              <a:prstDash val="solid"/>
              <a:round/>
              <a:headEnd type="none" w="med" len="med"/>
              <a:tailEnd type="none" w="med" len="med"/>
            </a:ln>
            <a:effectLst/>
            <a:scene3d>
              <a:camera prst="orthographicFront"/>
              <a:lightRig rig="threePt" dir="t"/>
            </a:scene3d>
            <a:sp3d>
              <a:bevelT/>
            </a:sp3d>
          </p:spPr>
          <p:txBody>
            <a:bodyPr vert="horz" wrap="square" lIns="121920" tIns="60960" rIns="121920" bIns="60960" numCol="1" rtlCol="0" anchor="t" anchorCtr="0" compatLnSpc="1">
              <a:prstTxWarp prst="textNoShape">
                <a:avLst/>
              </a:prstTxWarp>
            </a:bodyPr>
            <a:lstStyle/>
            <a:p>
              <a:pPr marL="457189" indent="-457189" algn="ctr" defTabSz="1219170" fontAlgn="base">
                <a:lnSpc>
                  <a:spcPct val="90000"/>
                </a:lnSpc>
                <a:spcBef>
                  <a:spcPct val="20000"/>
                </a:spcBef>
                <a:spcAft>
                  <a:spcPct val="0"/>
                </a:spcAft>
                <a:buSzPct val="65000"/>
                <a:defRPr/>
              </a:pPr>
              <a:endParaRPr lang="en-US" sz="5333" b="1" dirty="0">
                <a:solidFill>
                  <a:srgbClr val="00B050"/>
                </a:solidFill>
                <a:latin typeface="Tahoma" pitchFamily="34" charset="0"/>
              </a:endParaRPr>
            </a:p>
          </p:txBody>
        </p:sp>
      </p:grpSp>
      <p:sp>
        <p:nvSpPr>
          <p:cNvPr id="26" name="Rectangle 25"/>
          <p:cNvSpPr/>
          <p:nvPr/>
        </p:nvSpPr>
        <p:spPr>
          <a:xfrm>
            <a:off x="2752215" y="4069984"/>
            <a:ext cx="1208985" cy="932563"/>
          </a:xfrm>
          <a:prstGeom prst="rect">
            <a:avLst/>
          </a:prstGeom>
          <a:noFill/>
          <a:ln>
            <a:noFill/>
          </a:ln>
        </p:spPr>
        <p:txBody>
          <a:bodyPr wrap="none" bIns="0">
            <a:spAutoFit/>
            <a:scene3d>
              <a:camera prst="orthographicFront"/>
              <a:lightRig rig="threePt" dir="t"/>
            </a:scene3d>
            <a:sp3d extrusionH="57150">
              <a:bevelT w="38100" h="38100"/>
            </a:sp3d>
          </a:bodyPr>
          <a:lstStyle/>
          <a:p>
            <a:pPr marL="457189" indent="-457189" algn="ctr" defTabSz="609585">
              <a:lnSpc>
                <a:spcPct val="90000"/>
              </a:lnSpc>
              <a:buSzPct val="65000"/>
              <a:defRPr/>
            </a:pPr>
            <a:r>
              <a:rPr lang="en-US" sz="3200" b="1" dirty="0">
                <a:solidFill>
                  <a:srgbClr val="00B050"/>
                </a:solidFill>
                <a:latin typeface="Arial" pitchFamily="34" charset="0"/>
                <a:cs typeface="Arial" pitchFamily="34" charset="0"/>
              </a:rPr>
              <a:t>0%</a:t>
            </a:r>
          </a:p>
          <a:p>
            <a:pPr marL="457189" indent="-457189" algn="ctr" defTabSz="609585">
              <a:lnSpc>
                <a:spcPct val="90000"/>
              </a:lnSpc>
              <a:buSzPct val="65000"/>
              <a:defRPr/>
            </a:pPr>
            <a:r>
              <a:rPr lang="en-US" sz="3200" b="1" dirty="0">
                <a:solidFill>
                  <a:srgbClr val="00B050"/>
                </a:solidFill>
                <a:latin typeface="Arial" pitchFamily="34" charset="0"/>
                <a:cs typeface="Arial" pitchFamily="34" charset="0"/>
              </a:rPr>
              <a:t>Floor</a:t>
            </a:r>
          </a:p>
        </p:txBody>
      </p:sp>
      <p:sp>
        <p:nvSpPr>
          <p:cNvPr id="27" name="Rectangle 26"/>
          <p:cNvSpPr/>
          <p:nvPr/>
        </p:nvSpPr>
        <p:spPr>
          <a:xfrm>
            <a:off x="9933714" y="1201494"/>
            <a:ext cx="1898073" cy="378565"/>
          </a:xfrm>
          <a:prstGeom prst="rect">
            <a:avLst/>
          </a:prstGeom>
          <a:solidFill>
            <a:schemeClr val="bg1"/>
          </a:solidFill>
          <a:ln>
            <a:solidFill>
              <a:srgbClr val="000000"/>
            </a:solidFill>
          </a:ln>
          <a:scene3d>
            <a:camera prst="orthographicFront"/>
            <a:lightRig rig="threePt" dir="t"/>
          </a:scene3d>
          <a:sp3d>
            <a:bevelT/>
          </a:sp3d>
        </p:spPr>
        <p:txBody>
          <a:bodyPr wrap="square" bIns="0" anchor="ctr" anchorCtr="0">
            <a:spAutoFit/>
            <a:sp3d extrusionH="57150">
              <a:bevelT w="38100" h="38100"/>
            </a:sp3d>
          </a:bodyPr>
          <a:lstStyle/>
          <a:p>
            <a:pPr marL="457189" indent="-457189" algn="ctr" defTabSz="609585">
              <a:lnSpc>
                <a:spcPct val="90000"/>
              </a:lnSpc>
              <a:spcBef>
                <a:spcPct val="20000"/>
              </a:spcBef>
              <a:buSzPct val="65000"/>
              <a:defRPr/>
            </a:pPr>
            <a:r>
              <a:rPr lang="en-US" sz="2400" b="1" dirty="0">
                <a:solidFill>
                  <a:srgbClr val="8064A2">
                    <a:lumMod val="10000"/>
                  </a:srgbClr>
                </a:solidFill>
                <a:latin typeface="Arial" pitchFamily="34" charset="0"/>
                <a:cs typeface="Arial" pitchFamily="34" charset="0"/>
              </a:rPr>
              <a:t>$130,515</a:t>
            </a:r>
          </a:p>
        </p:txBody>
      </p:sp>
      <p:sp>
        <p:nvSpPr>
          <p:cNvPr id="21" name="Rectangle 20"/>
          <p:cNvSpPr/>
          <p:nvPr/>
        </p:nvSpPr>
        <p:spPr>
          <a:xfrm flipH="1">
            <a:off x="10014597" y="1905000"/>
            <a:ext cx="1954060" cy="553934"/>
          </a:xfrm>
          <a:prstGeom prst="rect">
            <a:avLst/>
          </a:prstGeom>
          <a:noFill/>
          <a:ln>
            <a:noFill/>
          </a:ln>
        </p:spPr>
        <p:txBody>
          <a:bodyPr wrap="square">
            <a:spAutoFit/>
          </a:bodyPr>
          <a:lstStyle/>
          <a:p>
            <a:pPr marL="457189" indent="-457189" algn="ctr" defTabSz="609585">
              <a:lnSpc>
                <a:spcPct val="90000"/>
              </a:lnSpc>
              <a:spcBef>
                <a:spcPct val="20000"/>
              </a:spcBef>
              <a:buSzPct val="65000"/>
              <a:defRPr/>
            </a:pPr>
            <a:r>
              <a:rPr lang="en-US" sz="3333" b="1" i="1" dirty="0">
                <a:solidFill>
                  <a:srgbClr val="000000"/>
                </a:solidFill>
                <a:latin typeface="Arial" pitchFamily="34" charset="0"/>
                <a:cs typeface="Arial" pitchFamily="34" charset="0"/>
              </a:rPr>
              <a:t>1,140</a:t>
            </a:r>
          </a:p>
        </p:txBody>
      </p:sp>
      <p:sp>
        <p:nvSpPr>
          <p:cNvPr id="28" name="Up Arrow 27"/>
          <p:cNvSpPr/>
          <p:nvPr/>
        </p:nvSpPr>
        <p:spPr bwMode="auto">
          <a:xfrm rot="5400000">
            <a:off x="6605100" y="-1444392"/>
            <a:ext cx="166257" cy="7294533"/>
          </a:xfrm>
          <a:prstGeom prst="upArrow">
            <a:avLst/>
          </a:prstGeom>
          <a:solidFill>
            <a:schemeClr val="accent2">
              <a:lumMod val="60000"/>
              <a:lumOff val="40000"/>
            </a:schemeClr>
          </a:solidFill>
          <a:ln w="9525" cap="flat" cmpd="sng" algn="ctr">
            <a:solidFill>
              <a:srgbClr val="000000"/>
            </a:solidFill>
            <a:prstDash val="solid"/>
            <a:round/>
            <a:headEnd type="none" w="med" len="med"/>
            <a:tailEnd type="none" w="med" len="med"/>
          </a:ln>
          <a:effectLst/>
          <a:scene3d>
            <a:camera prst="orthographicFront"/>
            <a:lightRig rig="threePt" dir="t"/>
          </a:scene3d>
          <a:sp3d>
            <a:bevelT/>
          </a:sp3d>
        </p:spPr>
        <p:txBody>
          <a:bodyPr vert="horz" wrap="square" lIns="121920" tIns="60960" rIns="121920" bIns="60960" numCol="1" rtlCol="0" anchor="t" anchorCtr="0" compatLnSpc="1">
            <a:prstTxWarp prst="textNoShape">
              <a:avLst/>
            </a:prstTxWarp>
          </a:bodyPr>
          <a:lstStyle/>
          <a:p>
            <a:pPr marL="457189" indent="-457189" algn="ctr" defTabSz="1219170" fontAlgn="base">
              <a:lnSpc>
                <a:spcPct val="90000"/>
              </a:lnSpc>
              <a:spcBef>
                <a:spcPct val="20000"/>
              </a:spcBef>
              <a:spcAft>
                <a:spcPct val="0"/>
              </a:spcAft>
              <a:buSzPct val="65000"/>
              <a:defRPr/>
            </a:pPr>
            <a:endParaRPr lang="en-US" sz="5333" b="1" dirty="0">
              <a:solidFill>
                <a:srgbClr val="00B050"/>
              </a:solidFill>
              <a:latin typeface="Tahoma" pitchFamily="34" charset="0"/>
            </a:endParaRPr>
          </a:p>
        </p:txBody>
      </p:sp>
      <p:sp>
        <p:nvSpPr>
          <p:cNvPr id="30" name="Rectangle 29"/>
          <p:cNvSpPr/>
          <p:nvPr/>
        </p:nvSpPr>
        <p:spPr bwMode="auto">
          <a:xfrm>
            <a:off x="727880" y="5969001"/>
            <a:ext cx="11191165" cy="204716"/>
          </a:xfrm>
          <a:prstGeom prst="rect">
            <a:avLst/>
          </a:prstGeom>
          <a:solidFill>
            <a:srgbClr val="FFFFFF"/>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457189" indent="-457189" algn="ctr" defTabSz="1219170" fontAlgn="base">
              <a:lnSpc>
                <a:spcPct val="90000"/>
              </a:lnSpc>
              <a:spcBef>
                <a:spcPct val="20000"/>
              </a:spcBef>
              <a:spcAft>
                <a:spcPct val="0"/>
              </a:spcAft>
              <a:buSzPct val="65000"/>
              <a:defRPr/>
            </a:pPr>
            <a:endParaRPr lang="en-US" sz="5333" b="1" dirty="0">
              <a:solidFill>
                <a:prstClr val="black"/>
              </a:solidFill>
              <a:latin typeface="Tahoma" pitchFamily="34" charset="0"/>
            </a:endParaRPr>
          </a:p>
        </p:txBody>
      </p:sp>
      <p:sp>
        <p:nvSpPr>
          <p:cNvPr id="29" name="Rectangle 28"/>
          <p:cNvSpPr/>
          <p:nvPr/>
        </p:nvSpPr>
        <p:spPr>
          <a:xfrm flipH="1">
            <a:off x="5710765" y="6071607"/>
            <a:ext cx="1892492" cy="424732"/>
          </a:xfrm>
          <a:prstGeom prst="rect">
            <a:avLst/>
          </a:prstGeom>
          <a:noFill/>
          <a:ln>
            <a:noFill/>
          </a:ln>
        </p:spPr>
        <p:txBody>
          <a:bodyPr wrap="square">
            <a:spAutoFit/>
            <a:scene3d>
              <a:camera prst="orthographicFront"/>
              <a:lightRig rig="threePt" dir="t"/>
            </a:scene3d>
            <a:sp3d extrusionH="57150">
              <a:bevelT w="38100" h="38100"/>
            </a:sp3d>
          </a:bodyPr>
          <a:lstStyle/>
          <a:p>
            <a:pPr marL="457189" indent="-457189" algn="ctr" defTabSz="609585">
              <a:lnSpc>
                <a:spcPct val="90000"/>
              </a:lnSpc>
              <a:spcBef>
                <a:spcPct val="20000"/>
              </a:spcBef>
              <a:buSzPct val="65000"/>
              <a:defRPr/>
            </a:pPr>
            <a:r>
              <a:rPr lang="en-US" sz="2400" i="1" dirty="0">
                <a:solidFill>
                  <a:srgbClr val="000000"/>
                </a:solidFill>
                <a:latin typeface="Arial" pitchFamily="34" charset="0"/>
                <a:cs typeface="Arial" pitchFamily="34" charset="0"/>
              </a:rPr>
              <a:t>3/2009</a:t>
            </a:r>
          </a:p>
        </p:txBody>
      </p:sp>
      <p:sp>
        <p:nvSpPr>
          <p:cNvPr id="31" name="Rectangle 30"/>
          <p:cNvSpPr/>
          <p:nvPr/>
        </p:nvSpPr>
        <p:spPr>
          <a:xfrm flipH="1">
            <a:off x="9914275" y="6071607"/>
            <a:ext cx="1892492" cy="424732"/>
          </a:xfrm>
          <a:prstGeom prst="rect">
            <a:avLst/>
          </a:prstGeom>
          <a:noFill/>
          <a:ln>
            <a:noFill/>
          </a:ln>
        </p:spPr>
        <p:txBody>
          <a:bodyPr wrap="square">
            <a:spAutoFit/>
            <a:scene3d>
              <a:camera prst="orthographicFront"/>
              <a:lightRig rig="threePt" dir="t"/>
            </a:scene3d>
            <a:sp3d extrusionH="57150">
              <a:bevelT w="38100" h="38100"/>
            </a:sp3d>
          </a:bodyPr>
          <a:lstStyle/>
          <a:p>
            <a:pPr marL="457189" indent="-457189" algn="ctr" defTabSz="609585">
              <a:lnSpc>
                <a:spcPct val="90000"/>
              </a:lnSpc>
              <a:spcBef>
                <a:spcPct val="20000"/>
              </a:spcBef>
              <a:buSzPct val="65000"/>
              <a:defRPr/>
            </a:pPr>
            <a:r>
              <a:rPr lang="en-US" sz="2400" i="1">
                <a:solidFill>
                  <a:srgbClr val="000000"/>
                </a:solidFill>
                <a:latin typeface="Arial" pitchFamily="34" charset="0"/>
                <a:cs typeface="Arial" pitchFamily="34" charset="0"/>
              </a:rPr>
              <a:t>3/2010</a:t>
            </a:r>
            <a:endParaRPr lang="en-US" sz="2400" i="1" dirty="0">
              <a:solidFill>
                <a:srgbClr val="000000"/>
              </a:solidFill>
              <a:latin typeface="Arial" pitchFamily="34" charset="0"/>
              <a:cs typeface="Arial" pitchFamily="34" charset="0"/>
            </a:endParaRPr>
          </a:p>
        </p:txBody>
      </p:sp>
      <p:sp>
        <p:nvSpPr>
          <p:cNvPr id="24" name="Rectangle 23"/>
          <p:cNvSpPr/>
          <p:nvPr/>
        </p:nvSpPr>
        <p:spPr>
          <a:xfrm>
            <a:off x="5723543" y="5277942"/>
            <a:ext cx="1924165" cy="378565"/>
          </a:xfrm>
          <a:prstGeom prst="rect">
            <a:avLst/>
          </a:prstGeom>
          <a:solidFill>
            <a:schemeClr val="bg1"/>
          </a:solidFill>
          <a:ln>
            <a:solidFill>
              <a:srgbClr val="000000"/>
            </a:solidFill>
          </a:ln>
          <a:scene3d>
            <a:camera prst="orthographicFront"/>
            <a:lightRig rig="threePt" dir="t"/>
          </a:scene3d>
          <a:sp3d>
            <a:bevelT/>
          </a:sp3d>
        </p:spPr>
        <p:txBody>
          <a:bodyPr wrap="square" bIns="0" anchor="ctr" anchorCtr="0">
            <a:spAutoFit/>
            <a:sp3d extrusionH="57150">
              <a:bevelT w="38100" h="38100"/>
            </a:sp3d>
          </a:bodyPr>
          <a:lstStyle/>
          <a:p>
            <a:pPr marL="457189" indent="-457189" algn="ctr" defTabSz="609585">
              <a:lnSpc>
                <a:spcPct val="90000"/>
              </a:lnSpc>
              <a:spcBef>
                <a:spcPct val="20000"/>
              </a:spcBef>
              <a:buSzPct val="65000"/>
              <a:defRPr/>
            </a:pPr>
            <a:r>
              <a:rPr lang="en-US" sz="2400" b="1" dirty="0">
                <a:solidFill>
                  <a:srgbClr val="8064A2">
                    <a:lumMod val="10000"/>
                  </a:srgbClr>
                </a:solidFill>
                <a:latin typeface="Arial" pitchFamily="34" charset="0"/>
                <a:cs typeface="Arial" pitchFamily="34" charset="0"/>
              </a:rPr>
              <a:t>$115,500</a:t>
            </a:r>
          </a:p>
        </p:txBody>
      </p:sp>
      <p:sp>
        <p:nvSpPr>
          <p:cNvPr id="32" name="Rectangle 31"/>
          <p:cNvSpPr/>
          <p:nvPr/>
        </p:nvSpPr>
        <p:spPr>
          <a:xfrm flipH="1">
            <a:off x="1013537" y="6071607"/>
            <a:ext cx="1892492" cy="424732"/>
          </a:xfrm>
          <a:prstGeom prst="rect">
            <a:avLst/>
          </a:prstGeom>
          <a:noFill/>
          <a:ln>
            <a:noFill/>
          </a:ln>
        </p:spPr>
        <p:txBody>
          <a:bodyPr wrap="square">
            <a:spAutoFit/>
            <a:scene3d>
              <a:camera prst="orthographicFront"/>
              <a:lightRig rig="threePt" dir="t"/>
            </a:scene3d>
            <a:sp3d extrusionH="57150">
              <a:bevelT w="38100" h="38100"/>
            </a:sp3d>
          </a:bodyPr>
          <a:lstStyle/>
          <a:p>
            <a:pPr marL="457189" indent="-457189" algn="ctr" defTabSz="609585">
              <a:lnSpc>
                <a:spcPct val="90000"/>
              </a:lnSpc>
              <a:spcBef>
                <a:spcPct val="20000"/>
              </a:spcBef>
              <a:buSzPct val="65000"/>
              <a:defRPr/>
            </a:pPr>
            <a:r>
              <a:rPr lang="en-US" sz="2400" i="1" dirty="0">
                <a:solidFill>
                  <a:srgbClr val="000000"/>
                </a:solidFill>
                <a:latin typeface="Arial" pitchFamily="34" charset="0"/>
                <a:cs typeface="Arial" pitchFamily="34" charset="0"/>
              </a:rPr>
              <a:t>3/2008</a:t>
            </a:r>
          </a:p>
        </p:txBody>
      </p:sp>
    </p:spTree>
    <p:extLst>
      <p:ext uri="{BB962C8B-B14F-4D97-AF65-F5344CB8AC3E}">
        <p14:creationId xmlns:p14="http://schemas.microsoft.com/office/powerpoint/2010/main" val="188465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1" grpId="0"/>
      <p:bldP spid="28"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indoor, table, desk&#10;&#10;Description automatically generated">
            <a:extLst>
              <a:ext uri="{FF2B5EF4-FFF2-40B4-BE49-F238E27FC236}">
                <a16:creationId xmlns:a16="http://schemas.microsoft.com/office/drawing/2014/main" id="{0A25E2FC-241F-36C0-FCEB-22EEE9684DFC}"/>
              </a:ext>
            </a:extLst>
          </p:cNvPr>
          <p:cNvPicPr>
            <a:picLocks noGrp="1" noChangeAspect="1"/>
          </p:cNvPicPr>
          <p:nvPr>
            <p:ph idx="1"/>
          </p:nvPr>
        </p:nvPicPr>
        <p:blipFill rotWithShape="1">
          <a:blip r:embed="rId2">
            <a:duotone>
              <a:schemeClr val="bg2">
                <a:shade val="45000"/>
                <a:satMod val="135000"/>
              </a:schemeClr>
              <a:prstClr val="white"/>
            </a:duotone>
          </a:blip>
          <a:srcRect l="22013"/>
          <a:stretch/>
        </p:blipFill>
        <p:spPr>
          <a:xfrm>
            <a:off x="0" y="0"/>
            <a:ext cx="12192000" cy="6858000"/>
          </a:xfrm>
        </p:spPr>
      </p:pic>
      <p:sp>
        <p:nvSpPr>
          <p:cNvPr id="6" name="Rectangle 5">
            <a:extLst>
              <a:ext uri="{FF2B5EF4-FFF2-40B4-BE49-F238E27FC236}">
                <a16:creationId xmlns:a16="http://schemas.microsoft.com/office/drawing/2014/main" id="{3B73E841-06BD-16A5-1B27-7E5EFE92EE29}"/>
              </a:ext>
            </a:extLst>
          </p:cNvPr>
          <p:cNvSpPr/>
          <p:nvPr/>
        </p:nvSpPr>
        <p:spPr>
          <a:xfrm>
            <a:off x="0" y="3962398"/>
            <a:ext cx="12192000" cy="2277980"/>
          </a:xfrm>
          <a:prstGeom prst="rect">
            <a:avLst/>
          </a:prstGeom>
          <a:solidFill>
            <a:srgbClr val="E2F0D9">
              <a:alpha val="7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DA9701-3E68-C71C-4733-028EB0DCE9B7}"/>
              </a:ext>
            </a:extLst>
          </p:cNvPr>
          <p:cNvSpPr>
            <a:spLocks noGrp="1"/>
          </p:cNvSpPr>
          <p:nvPr>
            <p:ph type="title"/>
          </p:nvPr>
        </p:nvSpPr>
        <p:spPr>
          <a:xfrm>
            <a:off x="838200" y="4500284"/>
            <a:ext cx="10515600" cy="1325563"/>
          </a:xfrm>
        </p:spPr>
        <p:txBody>
          <a:bodyPr>
            <a:noAutofit/>
          </a:bodyPr>
          <a:lstStyle/>
          <a:p>
            <a:pPr algn="ctr"/>
            <a:r>
              <a:rPr lang="en-US" dirty="0">
                <a:solidFill>
                  <a:schemeClr val="accent6">
                    <a:lumMod val="50000"/>
                  </a:schemeClr>
                </a:solidFill>
                <a:latin typeface="Century Gothic" panose="020B0502020202020204" pitchFamily="34" charset="0"/>
                <a:cs typeface="Times New Roman" panose="02020603050405020304" pitchFamily="18" charset="0"/>
              </a:rPr>
              <a:t>Do you need to</a:t>
            </a:r>
            <a:br>
              <a:rPr lang="en-US" dirty="0">
                <a:solidFill>
                  <a:schemeClr val="accent6">
                    <a:lumMod val="50000"/>
                  </a:schemeClr>
                </a:solidFill>
                <a:latin typeface="Century Gothic" panose="020B0502020202020204" pitchFamily="34" charset="0"/>
                <a:cs typeface="Times New Roman" panose="02020603050405020304" pitchFamily="18" charset="0"/>
              </a:rPr>
            </a:br>
            <a:r>
              <a:rPr lang="en-US" dirty="0">
                <a:solidFill>
                  <a:schemeClr val="accent6">
                    <a:lumMod val="50000"/>
                  </a:schemeClr>
                </a:solidFill>
                <a:latin typeface="Century Gothic" panose="020B0502020202020204" pitchFamily="34" charset="0"/>
                <a:cs typeface="Times New Roman" panose="02020603050405020304" pitchFamily="18" charset="0"/>
              </a:rPr>
              <a:t> </a:t>
            </a:r>
            <a:br>
              <a:rPr lang="en-US" dirty="0">
                <a:solidFill>
                  <a:schemeClr val="accent6">
                    <a:lumMod val="50000"/>
                  </a:schemeClr>
                </a:solidFill>
                <a:latin typeface="Century Gothic" panose="020B0502020202020204" pitchFamily="34" charset="0"/>
                <a:cs typeface="Times New Roman" panose="02020603050405020304" pitchFamily="18" charset="0"/>
              </a:rPr>
            </a:br>
            <a:endParaRPr lang="en-US" sz="3200" dirty="0">
              <a:solidFill>
                <a:schemeClr val="accent6">
                  <a:lumMod val="50000"/>
                </a:schemeClr>
              </a:solidFill>
              <a:latin typeface="Century Gothic" panose="020B050202020202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1EA22AB5-7F28-6CE3-561F-6AB3DD4F9C01}"/>
              </a:ext>
            </a:extLst>
          </p:cNvPr>
          <p:cNvSpPr txBox="1">
            <a:spLocks/>
          </p:cNvSpPr>
          <p:nvPr/>
        </p:nvSpPr>
        <p:spPr>
          <a:xfrm>
            <a:off x="2831433" y="475707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solidFill>
                  <a:schemeClr val="accent6">
                    <a:lumMod val="75000"/>
                  </a:schemeClr>
                </a:solidFill>
                <a:latin typeface="Times New Roman" panose="02020603050405020304" pitchFamily="18" charset="0"/>
                <a:cs typeface="Times New Roman" panose="02020603050405020304" pitchFamily="18" charset="0"/>
              </a:rPr>
              <a:t>IRS</a:t>
            </a:r>
            <a:endParaRPr lang="en-US"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02AEE655-248F-B5D6-F885-B033FD82D547}"/>
              </a:ext>
            </a:extLst>
          </p:cNvPr>
          <p:cNvSpPr txBox="1">
            <a:spLocks/>
          </p:cNvSpPr>
          <p:nvPr/>
        </p:nvSpPr>
        <p:spPr>
          <a:xfrm>
            <a:off x="677780" y="4754634"/>
            <a:ext cx="869081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accent6">
                    <a:lumMod val="50000"/>
                  </a:schemeClr>
                </a:solidFill>
                <a:latin typeface="Century Gothic" panose="020B0502020202020204" pitchFamily="34" charset="0"/>
                <a:cs typeface="Times New Roman" panose="02020603050405020304" pitchFamily="18" charset="0"/>
              </a:rPr>
              <a:t>Disinherit </a:t>
            </a:r>
            <a:r>
              <a:rPr lang="en-US" sz="5400" dirty="0">
                <a:solidFill>
                  <a:schemeClr val="accent6">
                    <a:lumMod val="50000"/>
                  </a:schemeClr>
                </a:solidFill>
                <a:latin typeface="Century Gothic" panose="020B0502020202020204" pitchFamily="34" charset="0"/>
                <a:cs typeface="Times New Roman" panose="02020603050405020304" pitchFamily="18" charset="0"/>
              </a:rPr>
              <a:t>the</a:t>
            </a:r>
            <a:r>
              <a:rPr lang="en-US" sz="5400" b="1" dirty="0">
                <a:solidFill>
                  <a:schemeClr val="accent6">
                    <a:lumMod val="50000"/>
                  </a:schemeClr>
                </a:solidFill>
                <a:latin typeface="Century Gothic" panose="020B0502020202020204" pitchFamily="34" charset="0"/>
                <a:cs typeface="Times New Roman" panose="02020603050405020304" pitchFamily="18" charset="0"/>
              </a:rPr>
              <a:t> </a:t>
            </a:r>
            <a:endParaRPr lang="en-US" sz="4000" b="1" dirty="0">
              <a:solidFill>
                <a:schemeClr val="accent6">
                  <a:lumMod val="50000"/>
                </a:schemeClr>
              </a:solidFill>
              <a:latin typeface="Century Gothic" panose="020B050202020202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BE3D99D9-1383-9DF5-011B-6680ED5D72B8}"/>
              </a:ext>
            </a:extLst>
          </p:cNvPr>
          <p:cNvSpPr txBox="1">
            <a:spLocks/>
          </p:cNvSpPr>
          <p:nvPr/>
        </p:nvSpPr>
        <p:spPr>
          <a:xfrm>
            <a:off x="3810000" y="4749394"/>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chemeClr val="accent6">
                    <a:lumMod val="50000"/>
                  </a:schemeClr>
                </a:solidFill>
                <a:latin typeface="Century Gothic" panose="020B0502020202020204" pitchFamily="34" charset="0"/>
                <a:cs typeface="Times New Roman" panose="02020603050405020304" pitchFamily="18" charset="0"/>
              </a:rPr>
              <a:t>?</a:t>
            </a:r>
            <a:endParaRPr lang="en-US" sz="4000" dirty="0">
              <a:solidFill>
                <a:schemeClr val="accent6">
                  <a:lumMod val="50000"/>
                </a:schemeClr>
              </a:solidFill>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1318242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 engineering drawing&#10;&#10;Description automatically generated">
            <a:extLst>
              <a:ext uri="{FF2B5EF4-FFF2-40B4-BE49-F238E27FC236}">
                <a16:creationId xmlns:a16="http://schemas.microsoft.com/office/drawing/2014/main" id="{23F9D549-D0E9-164C-BE76-8ACDA090DC43}"/>
              </a:ext>
            </a:extLst>
          </p:cNvPr>
          <p:cNvPicPr>
            <a:picLocks noChangeAspect="1"/>
          </p:cNvPicPr>
          <p:nvPr/>
        </p:nvPicPr>
        <p:blipFill>
          <a:blip r:embed="rId2">
            <a:alphaModFix amt="70000"/>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0" y="0"/>
            <a:ext cx="12256008" cy="7105802"/>
          </a:xfrm>
          <a:prstGeom prst="rect">
            <a:avLst/>
          </a:prstGeom>
        </p:spPr>
      </p:pic>
      <p:sp>
        <p:nvSpPr>
          <p:cNvPr id="11" name="Rectangle 10">
            <a:extLst>
              <a:ext uri="{FF2B5EF4-FFF2-40B4-BE49-F238E27FC236}">
                <a16:creationId xmlns:a16="http://schemas.microsoft.com/office/drawing/2014/main" id="{AFD9577F-57C9-8245-BD83-1B3081C1149D}"/>
              </a:ext>
            </a:extLst>
          </p:cNvPr>
          <p:cNvSpPr/>
          <p:nvPr/>
        </p:nvSpPr>
        <p:spPr>
          <a:xfrm>
            <a:off x="851916" y="703375"/>
            <a:ext cx="10552176" cy="5699051"/>
          </a:xfrm>
          <a:prstGeom prst="rect">
            <a:avLst/>
          </a:prstGeom>
          <a:solidFill>
            <a:srgbClr val="FFFFFF">
              <a:alpha val="749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B1D7EFD-FB92-E642-AB6A-34ECACEB1520}"/>
              </a:ext>
            </a:extLst>
          </p:cNvPr>
          <p:cNvSpPr txBox="1"/>
          <p:nvPr/>
        </p:nvSpPr>
        <p:spPr>
          <a:xfrm>
            <a:off x="851916" y="909267"/>
            <a:ext cx="10520172" cy="769441"/>
          </a:xfrm>
          <a:prstGeom prst="rect">
            <a:avLst/>
          </a:prstGeom>
          <a:noFill/>
        </p:spPr>
        <p:txBody>
          <a:bodyPr wrap="square" rtlCol="0">
            <a:spAutoFit/>
          </a:bodyPr>
          <a:lstStyle/>
          <a:p>
            <a:pPr algn="ctr"/>
            <a:r>
              <a:rPr lang="en-US" sz="4400" dirty="0">
                <a:solidFill>
                  <a:schemeClr val="bg1">
                    <a:lumMod val="50000"/>
                  </a:schemeClr>
                </a:solidFill>
                <a:latin typeface="Century Gothic" panose="020B0502020202020204" pitchFamily="34" charset="0"/>
                <a:cs typeface="Arial Black" panose="020B0604020202020204" pitchFamily="34" charset="0"/>
              </a:rPr>
              <a:t>What is a </a:t>
            </a:r>
            <a:r>
              <a:rPr lang="en-US" sz="4400" b="1" dirty="0">
                <a:solidFill>
                  <a:schemeClr val="accent6">
                    <a:lumMod val="50000"/>
                  </a:schemeClr>
                </a:solidFill>
                <a:latin typeface="Century Gothic" panose="020B0502020202020204" pitchFamily="34" charset="0"/>
                <a:cs typeface="Arial Black" panose="020B0604020202020204" pitchFamily="34" charset="0"/>
              </a:rPr>
              <a:t>Qualified Plan</a:t>
            </a:r>
            <a:r>
              <a:rPr lang="en-US" sz="4400" dirty="0">
                <a:solidFill>
                  <a:schemeClr val="bg1">
                    <a:lumMod val="50000"/>
                  </a:schemeClr>
                </a:solidFill>
                <a:latin typeface="Century Gothic" panose="020B0502020202020204" pitchFamily="34" charset="0"/>
                <a:cs typeface="Arial Black" panose="020B0604020202020204" pitchFamily="34" charset="0"/>
              </a:rPr>
              <a:t>?</a:t>
            </a:r>
          </a:p>
        </p:txBody>
      </p:sp>
      <p:sp>
        <p:nvSpPr>
          <p:cNvPr id="5" name="Rectangle 4">
            <a:extLst>
              <a:ext uri="{FF2B5EF4-FFF2-40B4-BE49-F238E27FC236}">
                <a16:creationId xmlns:a16="http://schemas.microsoft.com/office/drawing/2014/main" id="{10039F40-2EE1-6041-A3B0-94AFE5D29158}"/>
              </a:ext>
            </a:extLst>
          </p:cNvPr>
          <p:cNvSpPr/>
          <p:nvPr/>
        </p:nvSpPr>
        <p:spPr>
          <a:xfrm>
            <a:off x="2786743" y="1678708"/>
            <a:ext cx="6662057" cy="457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8" name="TextBox 7">
            <a:extLst>
              <a:ext uri="{FF2B5EF4-FFF2-40B4-BE49-F238E27FC236}">
                <a16:creationId xmlns:a16="http://schemas.microsoft.com/office/drawing/2014/main" id="{41E386CF-66B1-4344-A000-6223F06D931E}"/>
              </a:ext>
            </a:extLst>
          </p:cNvPr>
          <p:cNvSpPr txBox="1"/>
          <p:nvPr/>
        </p:nvSpPr>
        <p:spPr>
          <a:xfrm>
            <a:off x="1706118" y="2640638"/>
            <a:ext cx="8811768" cy="2123658"/>
          </a:xfrm>
          <a:prstGeom prst="rect">
            <a:avLst/>
          </a:prstGeom>
          <a:noFill/>
        </p:spPr>
        <p:txBody>
          <a:bodyPr wrap="square" rtlCol="0">
            <a:spAutoFit/>
          </a:bodyPr>
          <a:lstStyle/>
          <a:p>
            <a:pPr algn="ctr"/>
            <a:r>
              <a:rPr lang="en-US" sz="4400" dirty="0">
                <a:solidFill>
                  <a:schemeClr val="bg1">
                    <a:lumMod val="50000"/>
                  </a:schemeClr>
                </a:solidFill>
                <a:latin typeface="Century Gothic" panose="020B0502020202020204" pitchFamily="34" charset="0"/>
              </a:rPr>
              <a:t>Accounts that “grow tax-deferred </a:t>
            </a:r>
            <a:r>
              <a:rPr lang="en-US" sz="4400" b="1" dirty="0">
                <a:solidFill>
                  <a:schemeClr val="accent6">
                    <a:lumMod val="75000"/>
                  </a:schemeClr>
                </a:solidFill>
                <a:latin typeface="Century Gothic" panose="020B0502020202020204" pitchFamily="34" charset="0"/>
              </a:rPr>
              <a:t>until distributed</a:t>
            </a:r>
            <a:r>
              <a:rPr lang="en-US" sz="4400" dirty="0">
                <a:solidFill>
                  <a:schemeClr val="bg1">
                    <a:lumMod val="50000"/>
                  </a:schemeClr>
                </a:solidFill>
                <a:latin typeface="Century Gothic" panose="020B0502020202020204" pitchFamily="34" charset="0"/>
              </a:rPr>
              <a:t>, usually in retirement.”</a:t>
            </a:r>
          </a:p>
        </p:txBody>
      </p:sp>
      <p:sp>
        <p:nvSpPr>
          <p:cNvPr id="9" name="Content Placeholder 2">
            <a:extLst>
              <a:ext uri="{FF2B5EF4-FFF2-40B4-BE49-F238E27FC236}">
                <a16:creationId xmlns:a16="http://schemas.microsoft.com/office/drawing/2014/main" id="{3EBDA093-CF9D-2E4E-B66B-DF331B927137}"/>
              </a:ext>
            </a:extLst>
          </p:cNvPr>
          <p:cNvSpPr txBox="1">
            <a:spLocks/>
          </p:cNvSpPr>
          <p:nvPr/>
        </p:nvSpPr>
        <p:spPr>
          <a:xfrm>
            <a:off x="2336074" y="5243999"/>
            <a:ext cx="10515600" cy="18618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r>
              <a:rPr lang="en-US" sz="2000" dirty="0"/>
              <a:t>Ed </a:t>
            </a:r>
            <a:r>
              <a:rPr lang="en-US" sz="2000" dirty="0" err="1"/>
              <a:t>Slott</a:t>
            </a:r>
            <a:r>
              <a:rPr lang="en-US" sz="2000" dirty="0"/>
              <a:t>, </a:t>
            </a:r>
            <a:r>
              <a:rPr lang="en-US" sz="2000" i="1" dirty="0"/>
              <a:t>The Retirement Savings Time Bomb… and How to </a:t>
            </a:r>
            <a:r>
              <a:rPr lang="en-US" sz="2000" i="1" dirty="0" err="1"/>
              <a:t>Difuse</a:t>
            </a:r>
            <a:r>
              <a:rPr lang="en-US" sz="2000" i="1" dirty="0"/>
              <a:t> It</a:t>
            </a:r>
            <a:r>
              <a:rPr lang="en-US" sz="2000" dirty="0"/>
              <a:t>, pg. 9</a:t>
            </a:r>
          </a:p>
        </p:txBody>
      </p:sp>
    </p:spTree>
    <p:extLst>
      <p:ext uri="{BB962C8B-B14F-4D97-AF65-F5344CB8AC3E}">
        <p14:creationId xmlns:p14="http://schemas.microsoft.com/office/powerpoint/2010/main" val="203050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C84DE5C-0E41-F743-941D-1F758D955D42}"/>
              </a:ext>
            </a:extLst>
          </p:cNvPr>
          <p:cNvSpPr/>
          <p:nvPr/>
        </p:nvSpPr>
        <p:spPr>
          <a:xfrm>
            <a:off x="6096000" y="5173411"/>
            <a:ext cx="6096000" cy="169068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6635144-7108-3847-8921-58351C4D8FAC}"/>
              </a:ext>
            </a:extLst>
          </p:cNvPr>
          <p:cNvSpPr/>
          <p:nvPr/>
        </p:nvSpPr>
        <p:spPr>
          <a:xfrm>
            <a:off x="0" y="5167311"/>
            <a:ext cx="6096000" cy="169068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Icon&#10;&#10;Description automatically generated">
            <a:extLst>
              <a:ext uri="{FF2B5EF4-FFF2-40B4-BE49-F238E27FC236}">
                <a16:creationId xmlns:a16="http://schemas.microsoft.com/office/drawing/2014/main" id="{8B0A46D7-7357-F945-B1EF-98CFC38EE6AF}"/>
              </a:ext>
            </a:extLst>
          </p:cNvPr>
          <p:cNvPicPr>
            <a:picLocks noChangeAspect="1"/>
          </p:cNvPicPr>
          <p:nvPr/>
        </p:nvPicPr>
        <p:blipFill rotWithShape="1">
          <a:blip r:embed="rId2">
            <a:duotone>
              <a:schemeClr val="accent6">
                <a:shade val="45000"/>
                <a:satMod val="135000"/>
              </a:schemeClr>
              <a:prstClr val="white"/>
            </a:duotone>
          </a:blip>
          <a:srcRect t="3982" r="79625"/>
          <a:stretch/>
        </p:blipFill>
        <p:spPr>
          <a:xfrm>
            <a:off x="6965128" y="203201"/>
            <a:ext cx="4357744" cy="4847101"/>
          </a:xfrm>
          <a:prstGeom prst="rect">
            <a:avLst/>
          </a:prstGeom>
        </p:spPr>
      </p:pic>
      <p:sp>
        <p:nvSpPr>
          <p:cNvPr id="14" name="Rounded Rectangle 13">
            <a:extLst>
              <a:ext uri="{FF2B5EF4-FFF2-40B4-BE49-F238E27FC236}">
                <a16:creationId xmlns:a16="http://schemas.microsoft.com/office/drawing/2014/main" id="{C0AFB53F-40F9-6C4C-9239-B36B725E0DEC}"/>
              </a:ext>
            </a:extLst>
          </p:cNvPr>
          <p:cNvSpPr/>
          <p:nvPr/>
        </p:nvSpPr>
        <p:spPr>
          <a:xfrm>
            <a:off x="7772403" y="3043238"/>
            <a:ext cx="2635250" cy="1114425"/>
          </a:xfrm>
          <a:prstGeom prst="roundRect">
            <a:avLst>
              <a:gd name="adj" fmla="val 655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D0C676-CE7F-D24A-93FF-6A8D5944B48C}"/>
              </a:ext>
            </a:extLst>
          </p:cNvPr>
          <p:cNvSpPr/>
          <p:nvPr/>
        </p:nvSpPr>
        <p:spPr>
          <a:xfrm>
            <a:off x="7772400" y="3043238"/>
            <a:ext cx="2635250" cy="3857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BAB24B6-C123-7C48-9026-51832A3417FA}"/>
              </a:ext>
            </a:extLst>
          </p:cNvPr>
          <p:cNvSpPr txBox="1"/>
          <p:nvPr/>
        </p:nvSpPr>
        <p:spPr>
          <a:xfrm>
            <a:off x="7908131" y="3239177"/>
            <a:ext cx="2357438" cy="707886"/>
          </a:xfrm>
          <a:prstGeom prst="rect">
            <a:avLst/>
          </a:prstGeom>
          <a:noFill/>
        </p:spPr>
        <p:txBody>
          <a:bodyPr wrap="square" rtlCol="0">
            <a:spAutoFit/>
          </a:bodyPr>
          <a:lstStyle/>
          <a:p>
            <a:pPr algn="ctr"/>
            <a:r>
              <a:rPr lang="en-US" sz="4000" b="1" dirty="0">
                <a:solidFill>
                  <a:schemeClr val="bg1"/>
                </a:solidFill>
                <a:latin typeface="Century Gothic" panose="020B0502020202020204" pitchFamily="34" charset="0"/>
              </a:rPr>
              <a:t>Tax %?</a:t>
            </a:r>
          </a:p>
        </p:txBody>
      </p:sp>
      <p:pic>
        <p:nvPicPr>
          <p:cNvPr id="18" name="Picture 17" descr="Icon&#10;&#10;Description automatically generated">
            <a:extLst>
              <a:ext uri="{FF2B5EF4-FFF2-40B4-BE49-F238E27FC236}">
                <a16:creationId xmlns:a16="http://schemas.microsoft.com/office/drawing/2014/main" id="{0EAFC660-E825-C74F-AB5B-E6A2AEAEB37B}"/>
              </a:ext>
            </a:extLst>
          </p:cNvPr>
          <p:cNvPicPr>
            <a:picLocks noChangeAspect="1"/>
          </p:cNvPicPr>
          <p:nvPr/>
        </p:nvPicPr>
        <p:blipFill rotWithShape="1">
          <a:blip r:embed="rId2">
            <a:duotone>
              <a:schemeClr val="accent6">
                <a:shade val="45000"/>
                <a:satMod val="135000"/>
              </a:schemeClr>
              <a:prstClr val="white"/>
            </a:duotone>
          </a:blip>
          <a:srcRect t="3982" r="79625"/>
          <a:stretch/>
        </p:blipFill>
        <p:spPr>
          <a:xfrm>
            <a:off x="869129" y="203201"/>
            <a:ext cx="4357744" cy="4847101"/>
          </a:xfrm>
          <a:prstGeom prst="rect">
            <a:avLst/>
          </a:prstGeom>
        </p:spPr>
      </p:pic>
      <p:sp>
        <p:nvSpPr>
          <p:cNvPr id="19" name="TextBox 18">
            <a:extLst>
              <a:ext uri="{FF2B5EF4-FFF2-40B4-BE49-F238E27FC236}">
                <a16:creationId xmlns:a16="http://schemas.microsoft.com/office/drawing/2014/main" id="{0FB5A2F5-F639-E745-982D-9A4B2D9012C1}"/>
              </a:ext>
            </a:extLst>
          </p:cNvPr>
          <p:cNvSpPr txBox="1"/>
          <p:nvPr/>
        </p:nvSpPr>
        <p:spPr>
          <a:xfrm>
            <a:off x="1869281" y="2528233"/>
            <a:ext cx="2357438" cy="707886"/>
          </a:xfrm>
          <a:prstGeom prst="rect">
            <a:avLst/>
          </a:prstGeom>
          <a:noFill/>
        </p:spPr>
        <p:txBody>
          <a:bodyPr wrap="square" rtlCol="0">
            <a:spAutoFit/>
          </a:bodyPr>
          <a:lstStyle/>
          <a:p>
            <a:pPr algn="ctr"/>
            <a:r>
              <a:rPr lang="en-US" sz="4000" b="1" dirty="0">
                <a:solidFill>
                  <a:schemeClr val="bg1"/>
                </a:solidFill>
                <a:latin typeface="Century Gothic" panose="020B0502020202020204" pitchFamily="34" charset="0"/>
              </a:rPr>
              <a:t>Mine</a:t>
            </a:r>
          </a:p>
        </p:txBody>
      </p:sp>
      <p:sp>
        <p:nvSpPr>
          <p:cNvPr id="20" name="TextBox 19">
            <a:extLst>
              <a:ext uri="{FF2B5EF4-FFF2-40B4-BE49-F238E27FC236}">
                <a16:creationId xmlns:a16="http://schemas.microsoft.com/office/drawing/2014/main" id="{5BE27427-544C-8D41-B846-65589D0B3597}"/>
              </a:ext>
            </a:extLst>
          </p:cNvPr>
          <p:cNvSpPr txBox="1"/>
          <p:nvPr/>
        </p:nvSpPr>
        <p:spPr>
          <a:xfrm>
            <a:off x="7908131" y="1737007"/>
            <a:ext cx="2357438" cy="707886"/>
          </a:xfrm>
          <a:prstGeom prst="rect">
            <a:avLst/>
          </a:prstGeom>
          <a:noFill/>
        </p:spPr>
        <p:txBody>
          <a:bodyPr wrap="square" rtlCol="0">
            <a:spAutoFit/>
          </a:bodyPr>
          <a:lstStyle/>
          <a:p>
            <a:pPr algn="ctr"/>
            <a:r>
              <a:rPr lang="en-US" sz="4000" b="1" dirty="0">
                <a:solidFill>
                  <a:schemeClr val="bg1"/>
                </a:solidFill>
                <a:latin typeface="Century Gothic" panose="020B0502020202020204" pitchFamily="34" charset="0"/>
              </a:rPr>
              <a:t>Mine</a:t>
            </a:r>
          </a:p>
        </p:txBody>
      </p:sp>
      <p:sp>
        <p:nvSpPr>
          <p:cNvPr id="21" name="TextBox 20">
            <a:extLst>
              <a:ext uri="{FF2B5EF4-FFF2-40B4-BE49-F238E27FC236}">
                <a16:creationId xmlns:a16="http://schemas.microsoft.com/office/drawing/2014/main" id="{C55D0A7E-5B8A-5B4D-A2CD-602C2CD6D3EB}"/>
              </a:ext>
            </a:extLst>
          </p:cNvPr>
          <p:cNvSpPr txBox="1"/>
          <p:nvPr/>
        </p:nvSpPr>
        <p:spPr>
          <a:xfrm>
            <a:off x="0" y="5402739"/>
            <a:ext cx="6096000" cy="1200329"/>
          </a:xfrm>
          <a:prstGeom prst="rect">
            <a:avLst/>
          </a:prstGeom>
          <a:noFill/>
        </p:spPr>
        <p:txBody>
          <a:bodyPr wrap="square" rtlCol="0">
            <a:spAutoFit/>
          </a:bodyPr>
          <a:lstStyle/>
          <a:p>
            <a:pPr algn="ctr"/>
            <a:r>
              <a:rPr lang="en-US" sz="3600" dirty="0">
                <a:solidFill>
                  <a:srgbClr val="548235"/>
                </a:solidFill>
                <a:latin typeface="Century Gothic" panose="020B0502020202020204" pitchFamily="34" charset="0"/>
              </a:rPr>
              <a:t>Most view their </a:t>
            </a:r>
            <a:r>
              <a:rPr lang="en-US" sz="3600" b="1" dirty="0">
                <a:solidFill>
                  <a:srgbClr val="548235"/>
                </a:solidFill>
                <a:latin typeface="Century Gothic" panose="020B0502020202020204" pitchFamily="34" charset="0"/>
              </a:rPr>
              <a:t>Qualified</a:t>
            </a:r>
            <a:r>
              <a:rPr lang="en-US" sz="3600" dirty="0">
                <a:solidFill>
                  <a:srgbClr val="548235"/>
                </a:solidFill>
                <a:latin typeface="Century Gothic" panose="020B0502020202020204" pitchFamily="34" charset="0"/>
              </a:rPr>
              <a:t> </a:t>
            </a:r>
            <a:r>
              <a:rPr lang="en-US" sz="3600" b="1" dirty="0">
                <a:solidFill>
                  <a:srgbClr val="548235"/>
                </a:solidFill>
                <a:latin typeface="Century Gothic" panose="020B0502020202020204" pitchFamily="34" charset="0"/>
              </a:rPr>
              <a:t>Plans</a:t>
            </a:r>
            <a:r>
              <a:rPr lang="en-US" sz="3600" dirty="0">
                <a:solidFill>
                  <a:srgbClr val="548235"/>
                </a:solidFill>
                <a:latin typeface="Century Gothic" panose="020B0502020202020204" pitchFamily="34" charset="0"/>
              </a:rPr>
              <a:t> as solely their own.</a:t>
            </a:r>
          </a:p>
        </p:txBody>
      </p:sp>
      <p:sp>
        <p:nvSpPr>
          <p:cNvPr id="22" name="TextBox 21">
            <a:extLst>
              <a:ext uri="{FF2B5EF4-FFF2-40B4-BE49-F238E27FC236}">
                <a16:creationId xmlns:a16="http://schemas.microsoft.com/office/drawing/2014/main" id="{9BD5E3CC-D0BE-9444-BF67-B70659EE1481}"/>
              </a:ext>
            </a:extLst>
          </p:cNvPr>
          <p:cNvSpPr txBox="1"/>
          <p:nvPr/>
        </p:nvSpPr>
        <p:spPr>
          <a:xfrm>
            <a:off x="6095999" y="5402739"/>
            <a:ext cx="6060621" cy="1200329"/>
          </a:xfrm>
          <a:prstGeom prst="rect">
            <a:avLst/>
          </a:prstGeom>
          <a:noFill/>
        </p:spPr>
        <p:txBody>
          <a:bodyPr wrap="square" rtlCol="0">
            <a:spAutoFit/>
          </a:bodyPr>
          <a:lstStyle/>
          <a:p>
            <a:pPr algn="ctr"/>
            <a:r>
              <a:rPr lang="en-US" sz="3600" dirty="0">
                <a:solidFill>
                  <a:schemeClr val="bg1"/>
                </a:solidFill>
                <a:latin typeface="Century Gothic" panose="020B0502020202020204" pitchFamily="34" charset="0"/>
              </a:rPr>
              <a:t>Forgetting there are </a:t>
            </a:r>
            <a:r>
              <a:rPr lang="en-US" sz="3600" b="1" dirty="0">
                <a:solidFill>
                  <a:schemeClr val="bg1"/>
                </a:solidFill>
                <a:latin typeface="Century Gothic" panose="020B0502020202020204" pitchFamily="34" charset="0"/>
              </a:rPr>
              <a:t>taxes</a:t>
            </a:r>
            <a:r>
              <a:rPr lang="en-US" sz="3600" dirty="0">
                <a:solidFill>
                  <a:schemeClr val="bg1"/>
                </a:solidFill>
                <a:latin typeface="Century Gothic" panose="020B0502020202020204" pitchFamily="34" charset="0"/>
              </a:rPr>
              <a:t> due when money is taken.</a:t>
            </a:r>
          </a:p>
        </p:txBody>
      </p:sp>
    </p:spTree>
    <p:extLst>
      <p:ext uri="{BB962C8B-B14F-4D97-AF65-F5344CB8AC3E}">
        <p14:creationId xmlns:p14="http://schemas.microsoft.com/office/powerpoint/2010/main" val="172190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6" grpId="0" animBg="1"/>
      <p:bldP spid="15"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riangle 8">
            <a:extLst>
              <a:ext uri="{FF2B5EF4-FFF2-40B4-BE49-F238E27FC236}">
                <a16:creationId xmlns:a16="http://schemas.microsoft.com/office/drawing/2014/main" id="{C67B007F-F21F-7942-8F8B-25C1AED07907}"/>
              </a:ext>
            </a:extLst>
          </p:cNvPr>
          <p:cNvSpPr/>
          <p:nvPr/>
        </p:nvSpPr>
        <p:spPr>
          <a:xfrm rot="19812388">
            <a:off x="9816737" y="1027817"/>
            <a:ext cx="3069771" cy="2704011"/>
          </a:xfrm>
          <a:prstGeom prst="triangle">
            <a:avLst/>
          </a:prstGeom>
          <a:solidFill>
            <a:srgbClr val="E2F0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925EAC6-DD7D-5F4C-A53D-90557DE5F4C8}"/>
              </a:ext>
            </a:extLst>
          </p:cNvPr>
          <p:cNvSpPr/>
          <p:nvPr/>
        </p:nvSpPr>
        <p:spPr>
          <a:xfrm>
            <a:off x="0" y="2126732"/>
            <a:ext cx="11351623" cy="1058091"/>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DB6F220-3310-F143-9589-61F2F2FAB09C}"/>
              </a:ext>
            </a:extLst>
          </p:cNvPr>
          <p:cNvSpPr txBox="1"/>
          <p:nvPr/>
        </p:nvSpPr>
        <p:spPr>
          <a:xfrm>
            <a:off x="300446" y="1711234"/>
            <a:ext cx="3069771" cy="830997"/>
          </a:xfrm>
          <a:prstGeom prst="rect">
            <a:avLst/>
          </a:prstGeom>
          <a:noFill/>
        </p:spPr>
        <p:txBody>
          <a:bodyPr wrap="square" rtlCol="0">
            <a:spAutoFit/>
          </a:bodyPr>
          <a:lstStyle/>
          <a:p>
            <a:pPr algn="ctr"/>
            <a:r>
              <a:rPr lang="en-US" sz="4800" dirty="0">
                <a:solidFill>
                  <a:schemeClr val="accent6">
                    <a:lumMod val="50000"/>
                  </a:schemeClr>
                </a:solidFill>
                <a:latin typeface="Century Gothic" panose="020B0502020202020204" pitchFamily="34" charset="0"/>
              </a:rPr>
              <a:t>Your</a:t>
            </a:r>
          </a:p>
        </p:txBody>
      </p:sp>
      <p:sp>
        <p:nvSpPr>
          <p:cNvPr id="3" name="TextBox 2">
            <a:extLst>
              <a:ext uri="{FF2B5EF4-FFF2-40B4-BE49-F238E27FC236}">
                <a16:creationId xmlns:a16="http://schemas.microsoft.com/office/drawing/2014/main" id="{6B8CC3A3-A606-0C41-8093-08077ED6205E}"/>
              </a:ext>
            </a:extLst>
          </p:cNvPr>
          <p:cNvSpPr txBox="1"/>
          <p:nvPr/>
        </p:nvSpPr>
        <p:spPr>
          <a:xfrm>
            <a:off x="4561114" y="1711235"/>
            <a:ext cx="3069771" cy="830997"/>
          </a:xfrm>
          <a:prstGeom prst="rect">
            <a:avLst/>
          </a:prstGeom>
          <a:noFill/>
        </p:spPr>
        <p:txBody>
          <a:bodyPr wrap="square" rtlCol="0">
            <a:spAutoFit/>
          </a:bodyPr>
          <a:lstStyle/>
          <a:p>
            <a:pPr algn="ctr"/>
            <a:r>
              <a:rPr lang="en-US" sz="4800" dirty="0">
                <a:solidFill>
                  <a:schemeClr val="accent6">
                    <a:lumMod val="50000"/>
                  </a:schemeClr>
                </a:solidFill>
                <a:latin typeface="Century Gothic" panose="020B0502020202020204" pitchFamily="34" charset="0"/>
              </a:rPr>
              <a:t>is an</a:t>
            </a:r>
          </a:p>
        </p:txBody>
      </p:sp>
      <p:sp>
        <p:nvSpPr>
          <p:cNvPr id="4" name="TextBox 3">
            <a:extLst>
              <a:ext uri="{FF2B5EF4-FFF2-40B4-BE49-F238E27FC236}">
                <a16:creationId xmlns:a16="http://schemas.microsoft.com/office/drawing/2014/main" id="{3C7206C8-80D6-7941-AAA8-194E24820373}"/>
              </a:ext>
            </a:extLst>
          </p:cNvPr>
          <p:cNvSpPr txBox="1"/>
          <p:nvPr/>
        </p:nvSpPr>
        <p:spPr>
          <a:xfrm>
            <a:off x="8644346" y="1711234"/>
            <a:ext cx="3069771" cy="830997"/>
          </a:xfrm>
          <a:prstGeom prst="rect">
            <a:avLst/>
          </a:prstGeom>
          <a:noFill/>
        </p:spPr>
        <p:txBody>
          <a:bodyPr wrap="square" rtlCol="0">
            <a:spAutoFit/>
          </a:bodyPr>
          <a:lstStyle/>
          <a:p>
            <a:pPr algn="ctr"/>
            <a:r>
              <a:rPr lang="en-US" sz="4800" dirty="0">
                <a:solidFill>
                  <a:schemeClr val="accent6">
                    <a:lumMod val="50000"/>
                  </a:schemeClr>
                </a:solidFill>
                <a:latin typeface="Century Gothic" panose="020B0502020202020204" pitchFamily="34" charset="0"/>
              </a:rPr>
              <a:t>to the</a:t>
            </a:r>
          </a:p>
        </p:txBody>
      </p:sp>
      <p:sp>
        <p:nvSpPr>
          <p:cNvPr id="5" name="TextBox 4">
            <a:extLst>
              <a:ext uri="{FF2B5EF4-FFF2-40B4-BE49-F238E27FC236}">
                <a16:creationId xmlns:a16="http://schemas.microsoft.com/office/drawing/2014/main" id="{2F488A7E-A19D-044E-BD5B-4EAF0159F182}"/>
              </a:ext>
            </a:extLst>
          </p:cNvPr>
          <p:cNvSpPr txBox="1"/>
          <p:nvPr/>
        </p:nvSpPr>
        <p:spPr>
          <a:xfrm>
            <a:off x="477882" y="2214403"/>
            <a:ext cx="3069771" cy="1446550"/>
          </a:xfrm>
          <a:prstGeom prst="rect">
            <a:avLst/>
          </a:prstGeom>
          <a:noFill/>
        </p:spPr>
        <p:txBody>
          <a:bodyPr wrap="square" rtlCol="0">
            <a:spAutoFit/>
          </a:bodyPr>
          <a:lstStyle/>
          <a:p>
            <a:pPr algn="ctr"/>
            <a:r>
              <a:rPr lang="en-US" sz="8800" b="1" dirty="0">
                <a:solidFill>
                  <a:schemeClr val="accent6">
                    <a:lumMod val="75000"/>
                  </a:schemeClr>
                </a:solidFill>
                <a:latin typeface="Century Gothic" panose="020B0502020202020204" pitchFamily="34" charset="0"/>
              </a:rPr>
              <a:t>IRA</a:t>
            </a:r>
          </a:p>
        </p:txBody>
      </p:sp>
      <p:sp>
        <p:nvSpPr>
          <p:cNvPr id="6" name="TextBox 5">
            <a:extLst>
              <a:ext uri="{FF2B5EF4-FFF2-40B4-BE49-F238E27FC236}">
                <a16:creationId xmlns:a16="http://schemas.microsoft.com/office/drawing/2014/main" id="{210432A4-9A89-234F-B89E-5BA8A3695167}"/>
              </a:ext>
            </a:extLst>
          </p:cNvPr>
          <p:cNvSpPr txBox="1"/>
          <p:nvPr/>
        </p:nvSpPr>
        <p:spPr>
          <a:xfrm>
            <a:off x="4561114" y="2214403"/>
            <a:ext cx="3069771" cy="1446550"/>
          </a:xfrm>
          <a:prstGeom prst="rect">
            <a:avLst/>
          </a:prstGeom>
          <a:noFill/>
        </p:spPr>
        <p:txBody>
          <a:bodyPr wrap="square" rtlCol="0">
            <a:spAutoFit/>
          </a:bodyPr>
          <a:lstStyle/>
          <a:p>
            <a:pPr algn="ctr"/>
            <a:r>
              <a:rPr lang="en-US" sz="8800" b="1" dirty="0">
                <a:solidFill>
                  <a:schemeClr val="accent6">
                    <a:lumMod val="75000"/>
                  </a:schemeClr>
                </a:solidFill>
                <a:latin typeface="Century Gothic" panose="020B0502020202020204" pitchFamily="34" charset="0"/>
              </a:rPr>
              <a:t>IOU</a:t>
            </a:r>
          </a:p>
        </p:txBody>
      </p:sp>
      <p:sp>
        <p:nvSpPr>
          <p:cNvPr id="7" name="TextBox 6">
            <a:extLst>
              <a:ext uri="{FF2B5EF4-FFF2-40B4-BE49-F238E27FC236}">
                <a16:creationId xmlns:a16="http://schemas.microsoft.com/office/drawing/2014/main" id="{76C0E29A-A43C-F641-B724-E2B7944554B9}"/>
              </a:ext>
            </a:extLst>
          </p:cNvPr>
          <p:cNvSpPr txBox="1"/>
          <p:nvPr/>
        </p:nvSpPr>
        <p:spPr>
          <a:xfrm>
            <a:off x="8644346" y="2214403"/>
            <a:ext cx="3069771" cy="1446550"/>
          </a:xfrm>
          <a:prstGeom prst="rect">
            <a:avLst/>
          </a:prstGeom>
          <a:noFill/>
        </p:spPr>
        <p:txBody>
          <a:bodyPr wrap="square" rtlCol="0">
            <a:spAutoFit/>
          </a:bodyPr>
          <a:lstStyle/>
          <a:p>
            <a:pPr algn="ctr"/>
            <a:r>
              <a:rPr lang="en-US" sz="8800" b="1" dirty="0">
                <a:solidFill>
                  <a:schemeClr val="accent6">
                    <a:lumMod val="75000"/>
                  </a:schemeClr>
                </a:solidFill>
                <a:latin typeface="Century Gothic" panose="020B0502020202020204" pitchFamily="34" charset="0"/>
              </a:rPr>
              <a:t>IRS</a:t>
            </a:r>
          </a:p>
        </p:txBody>
      </p:sp>
      <p:sp>
        <p:nvSpPr>
          <p:cNvPr id="10" name="TextBox 9">
            <a:extLst>
              <a:ext uri="{FF2B5EF4-FFF2-40B4-BE49-F238E27FC236}">
                <a16:creationId xmlns:a16="http://schemas.microsoft.com/office/drawing/2014/main" id="{5DC6E934-D92D-8C43-B325-C747D21EA269}"/>
              </a:ext>
            </a:extLst>
          </p:cNvPr>
          <p:cNvSpPr txBox="1"/>
          <p:nvPr/>
        </p:nvSpPr>
        <p:spPr>
          <a:xfrm rot="21025529">
            <a:off x="1024474" y="3626164"/>
            <a:ext cx="2455817" cy="1015663"/>
          </a:xfrm>
          <a:prstGeom prst="rect">
            <a:avLst/>
          </a:prstGeom>
          <a:noFill/>
        </p:spPr>
        <p:txBody>
          <a:bodyPr wrap="square" rtlCol="0">
            <a:spAutoFit/>
          </a:bodyPr>
          <a:lstStyle/>
          <a:p>
            <a:r>
              <a:rPr lang="en-US" sz="6000" b="1" dirty="0">
                <a:solidFill>
                  <a:schemeClr val="accent6">
                    <a:lumMod val="20000"/>
                    <a:lumOff val="80000"/>
                  </a:schemeClr>
                </a:solidFill>
                <a:latin typeface="Century Gothic" panose="020B0502020202020204" pitchFamily="34" charset="0"/>
              </a:rPr>
              <a:t>$</a:t>
            </a:r>
          </a:p>
        </p:txBody>
      </p:sp>
      <p:sp>
        <p:nvSpPr>
          <p:cNvPr id="11" name="TextBox 10">
            <a:extLst>
              <a:ext uri="{FF2B5EF4-FFF2-40B4-BE49-F238E27FC236}">
                <a16:creationId xmlns:a16="http://schemas.microsoft.com/office/drawing/2014/main" id="{1CAB6FD6-38E6-C249-8B67-DA9B0B20ADCC}"/>
              </a:ext>
            </a:extLst>
          </p:cNvPr>
          <p:cNvSpPr txBox="1"/>
          <p:nvPr/>
        </p:nvSpPr>
        <p:spPr>
          <a:xfrm rot="1015507">
            <a:off x="2679103" y="3312926"/>
            <a:ext cx="2455817" cy="2215991"/>
          </a:xfrm>
          <a:prstGeom prst="rect">
            <a:avLst/>
          </a:prstGeom>
          <a:noFill/>
        </p:spPr>
        <p:txBody>
          <a:bodyPr wrap="square" rtlCol="0">
            <a:spAutoFit/>
          </a:bodyPr>
          <a:lstStyle/>
          <a:p>
            <a:r>
              <a:rPr lang="en-US" sz="13800" b="1" dirty="0">
                <a:solidFill>
                  <a:schemeClr val="accent6">
                    <a:lumMod val="20000"/>
                    <a:lumOff val="80000"/>
                  </a:schemeClr>
                </a:solidFill>
                <a:latin typeface="Century Gothic" panose="020B0502020202020204" pitchFamily="34" charset="0"/>
              </a:rPr>
              <a:t>$</a:t>
            </a:r>
          </a:p>
        </p:txBody>
      </p:sp>
      <p:sp>
        <p:nvSpPr>
          <p:cNvPr id="12" name="TextBox 11">
            <a:extLst>
              <a:ext uri="{FF2B5EF4-FFF2-40B4-BE49-F238E27FC236}">
                <a16:creationId xmlns:a16="http://schemas.microsoft.com/office/drawing/2014/main" id="{A8AB958A-3C26-6342-9F64-23F84AC41A5B}"/>
              </a:ext>
            </a:extLst>
          </p:cNvPr>
          <p:cNvSpPr txBox="1"/>
          <p:nvPr/>
        </p:nvSpPr>
        <p:spPr>
          <a:xfrm rot="20495678">
            <a:off x="7660004" y="-793823"/>
            <a:ext cx="2455817" cy="2215991"/>
          </a:xfrm>
          <a:prstGeom prst="rect">
            <a:avLst/>
          </a:prstGeom>
          <a:noFill/>
        </p:spPr>
        <p:txBody>
          <a:bodyPr wrap="square" rtlCol="0">
            <a:spAutoFit/>
          </a:bodyPr>
          <a:lstStyle/>
          <a:p>
            <a:r>
              <a:rPr lang="en-US" sz="13800" b="1" dirty="0">
                <a:solidFill>
                  <a:schemeClr val="accent6">
                    <a:lumMod val="20000"/>
                    <a:lumOff val="80000"/>
                  </a:schemeClr>
                </a:solidFill>
                <a:latin typeface="Century Gothic" panose="020B0502020202020204" pitchFamily="34" charset="0"/>
              </a:rPr>
              <a:t>$</a:t>
            </a:r>
          </a:p>
        </p:txBody>
      </p:sp>
      <p:sp>
        <p:nvSpPr>
          <p:cNvPr id="13" name="TextBox 12">
            <a:extLst>
              <a:ext uri="{FF2B5EF4-FFF2-40B4-BE49-F238E27FC236}">
                <a16:creationId xmlns:a16="http://schemas.microsoft.com/office/drawing/2014/main" id="{E0DE257F-4175-5E47-B72B-B945F192E96B}"/>
              </a:ext>
            </a:extLst>
          </p:cNvPr>
          <p:cNvSpPr txBox="1"/>
          <p:nvPr/>
        </p:nvSpPr>
        <p:spPr>
          <a:xfrm rot="20924869">
            <a:off x="5578147" y="16092"/>
            <a:ext cx="2455817" cy="1446550"/>
          </a:xfrm>
          <a:prstGeom prst="rect">
            <a:avLst/>
          </a:prstGeom>
          <a:noFill/>
        </p:spPr>
        <p:txBody>
          <a:bodyPr wrap="square" rtlCol="0">
            <a:spAutoFit/>
          </a:bodyPr>
          <a:lstStyle/>
          <a:p>
            <a:r>
              <a:rPr lang="en-US" sz="8800" b="1" dirty="0">
                <a:solidFill>
                  <a:schemeClr val="accent6">
                    <a:lumMod val="20000"/>
                    <a:lumOff val="80000"/>
                  </a:schemeClr>
                </a:solidFill>
                <a:latin typeface="Century Gothic" panose="020B0502020202020204" pitchFamily="34" charset="0"/>
              </a:rPr>
              <a:t>$</a:t>
            </a:r>
          </a:p>
        </p:txBody>
      </p:sp>
      <p:sp>
        <p:nvSpPr>
          <p:cNvPr id="14" name="TextBox 13">
            <a:extLst>
              <a:ext uri="{FF2B5EF4-FFF2-40B4-BE49-F238E27FC236}">
                <a16:creationId xmlns:a16="http://schemas.microsoft.com/office/drawing/2014/main" id="{F94C12AD-9CB8-B047-9E67-9F5B758ABB86}"/>
              </a:ext>
            </a:extLst>
          </p:cNvPr>
          <p:cNvSpPr txBox="1"/>
          <p:nvPr/>
        </p:nvSpPr>
        <p:spPr>
          <a:xfrm rot="1416351">
            <a:off x="9563372" y="1090312"/>
            <a:ext cx="2455817" cy="1015663"/>
          </a:xfrm>
          <a:prstGeom prst="rect">
            <a:avLst/>
          </a:prstGeom>
          <a:noFill/>
        </p:spPr>
        <p:txBody>
          <a:bodyPr wrap="square" rtlCol="0">
            <a:spAutoFit/>
          </a:bodyPr>
          <a:lstStyle/>
          <a:p>
            <a:r>
              <a:rPr lang="en-US" sz="6000" b="1" dirty="0">
                <a:solidFill>
                  <a:schemeClr val="accent6">
                    <a:lumMod val="20000"/>
                    <a:lumOff val="80000"/>
                  </a:schemeClr>
                </a:solidFill>
                <a:latin typeface="Century Gothic" panose="020B0502020202020204" pitchFamily="34" charset="0"/>
              </a:rPr>
              <a:t>$</a:t>
            </a:r>
          </a:p>
        </p:txBody>
      </p:sp>
      <p:sp>
        <p:nvSpPr>
          <p:cNvPr id="15" name="TextBox 14">
            <a:extLst>
              <a:ext uri="{FF2B5EF4-FFF2-40B4-BE49-F238E27FC236}">
                <a16:creationId xmlns:a16="http://schemas.microsoft.com/office/drawing/2014/main" id="{ED2DDEF8-E08E-074D-961C-5D3D5913AF0A}"/>
              </a:ext>
            </a:extLst>
          </p:cNvPr>
          <p:cNvSpPr txBox="1"/>
          <p:nvPr/>
        </p:nvSpPr>
        <p:spPr>
          <a:xfrm rot="655254">
            <a:off x="3370217" y="528532"/>
            <a:ext cx="2455817" cy="1015663"/>
          </a:xfrm>
          <a:prstGeom prst="rect">
            <a:avLst/>
          </a:prstGeom>
          <a:noFill/>
        </p:spPr>
        <p:txBody>
          <a:bodyPr wrap="square" rtlCol="0">
            <a:spAutoFit/>
          </a:bodyPr>
          <a:lstStyle/>
          <a:p>
            <a:r>
              <a:rPr lang="en-US" sz="6000" b="1" dirty="0">
                <a:solidFill>
                  <a:schemeClr val="accent6">
                    <a:lumMod val="20000"/>
                    <a:lumOff val="80000"/>
                  </a:schemeClr>
                </a:solidFill>
                <a:latin typeface="Century Gothic" panose="020B0502020202020204" pitchFamily="34" charset="0"/>
              </a:rPr>
              <a:t>$</a:t>
            </a:r>
          </a:p>
        </p:txBody>
      </p:sp>
      <p:sp>
        <p:nvSpPr>
          <p:cNvPr id="16" name="TextBox 15">
            <a:extLst>
              <a:ext uri="{FF2B5EF4-FFF2-40B4-BE49-F238E27FC236}">
                <a16:creationId xmlns:a16="http://schemas.microsoft.com/office/drawing/2014/main" id="{5DEBD9DB-3189-7F4C-A13D-E461D39D9D8E}"/>
              </a:ext>
            </a:extLst>
          </p:cNvPr>
          <p:cNvSpPr txBox="1"/>
          <p:nvPr/>
        </p:nvSpPr>
        <p:spPr>
          <a:xfrm rot="686139">
            <a:off x="5379940" y="4057141"/>
            <a:ext cx="2455817" cy="3770263"/>
          </a:xfrm>
          <a:prstGeom prst="rect">
            <a:avLst/>
          </a:prstGeom>
          <a:noFill/>
        </p:spPr>
        <p:txBody>
          <a:bodyPr wrap="square" rtlCol="0">
            <a:spAutoFit/>
          </a:bodyPr>
          <a:lstStyle/>
          <a:p>
            <a:r>
              <a:rPr lang="en-US" sz="23900" b="1" dirty="0">
                <a:solidFill>
                  <a:schemeClr val="accent6">
                    <a:lumMod val="20000"/>
                    <a:lumOff val="80000"/>
                  </a:schemeClr>
                </a:solidFill>
                <a:latin typeface="Century Gothic" panose="020B0502020202020204" pitchFamily="34" charset="0"/>
              </a:rPr>
              <a:t>$</a:t>
            </a:r>
          </a:p>
        </p:txBody>
      </p:sp>
      <p:sp>
        <p:nvSpPr>
          <p:cNvPr id="17" name="TextBox 16">
            <a:extLst>
              <a:ext uri="{FF2B5EF4-FFF2-40B4-BE49-F238E27FC236}">
                <a16:creationId xmlns:a16="http://schemas.microsoft.com/office/drawing/2014/main" id="{BEC7E600-D2F7-044D-A47E-D1744BEE200A}"/>
              </a:ext>
            </a:extLst>
          </p:cNvPr>
          <p:cNvSpPr txBox="1"/>
          <p:nvPr/>
        </p:nvSpPr>
        <p:spPr>
          <a:xfrm rot="20530348">
            <a:off x="10123713" y="4776492"/>
            <a:ext cx="2455817" cy="2215991"/>
          </a:xfrm>
          <a:prstGeom prst="rect">
            <a:avLst/>
          </a:prstGeom>
          <a:noFill/>
        </p:spPr>
        <p:txBody>
          <a:bodyPr wrap="square" rtlCol="0">
            <a:spAutoFit/>
          </a:bodyPr>
          <a:lstStyle/>
          <a:p>
            <a:r>
              <a:rPr lang="en-US" sz="13800" b="1" dirty="0">
                <a:solidFill>
                  <a:schemeClr val="accent6">
                    <a:lumMod val="20000"/>
                    <a:lumOff val="80000"/>
                  </a:schemeClr>
                </a:solidFill>
                <a:latin typeface="Century Gothic" panose="020B0502020202020204" pitchFamily="34" charset="0"/>
              </a:rPr>
              <a:t>$</a:t>
            </a:r>
          </a:p>
        </p:txBody>
      </p:sp>
      <p:sp>
        <p:nvSpPr>
          <p:cNvPr id="18" name="TextBox 17">
            <a:extLst>
              <a:ext uri="{FF2B5EF4-FFF2-40B4-BE49-F238E27FC236}">
                <a16:creationId xmlns:a16="http://schemas.microsoft.com/office/drawing/2014/main" id="{157724D3-78FD-2F4A-9D19-91A7635A7129}"/>
              </a:ext>
            </a:extLst>
          </p:cNvPr>
          <p:cNvSpPr txBox="1"/>
          <p:nvPr/>
        </p:nvSpPr>
        <p:spPr>
          <a:xfrm rot="19422572">
            <a:off x="96565" y="-1698424"/>
            <a:ext cx="2455817" cy="3770263"/>
          </a:xfrm>
          <a:prstGeom prst="rect">
            <a:avLst/>
          </a:prstGeom>
          <a:noFill/>
        </p:spPr>
        <p:txBody>
          <a:bodyPr wrap="square" rtlCol="0">
            <a:spAutoFit/>
          </a:bodyPr>
          <a:lstStyle/>
          <a:p>
            <a:r>
              <a:rPr lang="en-US" sz="23900" b="1" dirty="0">
                <a:solidFill>
                  <a:schemeClr val="accent6">
                    <a:lumMod val="20000"/>
                    <a:lumOff val="80000"/>
                  </a:schemeClr>
                </a:solidFill>
                <a:latin typeface="Century Gothic" panose="020B0502020202020204" pitchFamily="34" charset="0"/>
              </a:rPr>
              <a:t>$</a:t>
            </a:r>
          </a:p>
        </p:txBody>
      </p:sp>
      <p:sp>
        <p:nvSpPr>
          <p:cNvPr id="19" name="TextBox 18">
            <a:extLst>
              <a:ext uri="{FF2B5EF4-FFF2-40B4-BE49-F238E27FC236}">
                <a16:creationId xmlns:a16="http://schemas.microsoft.com/office/drawing/2014/main" id="{1F8F8088-68F7-BC49-9851-FCDE9B58D7EA}"/>
              </a:ext>
            </a:extLst>
          </p:cNvPr>
          <p:cNvSpPr txBox="1"/>
          <p:nvPr/>
        </p:nvSpPr>
        <p:spPr>
          <a:xfrm rot="20393999">
            <a:off x="1714171" y="4974578"/>
            <a:ext cx="2455817" cy="2215991"/>
          </a:xfrm>
          <a:prstGeom prst="rect">
            <a:avLst/>
          </a:prstGeom>
          <a:noFill/>
        </p:spPr>
        <p:txBody>
          <a:bodyPr wrap="square" rtlCol="0">
            <a:spAutoFit/>
          </a:bodyPr>
          <a:lstStyle/>
          <a:p>
            <a:r>
              <a:rPr lang="en-US" sz="13800" b="1" dirty="0">
                <a:solidFill>
                  <a:schemeClr val="accent6">
                    <a:lumMod val="20000"/>
                    <a:lumOff val="80000"/>
                  </a:schemeClr>
                </a:solidFill>
                <a:latin typeface="Century Gothic" panose="020B0502020202020204" pitchFamily="34" charset="0"/>
              </a:rPr>
              <a:t>$</a:t>
            </a:r>
          </a:p>
        </p:txBody>
      </p:sp>
      <p:sp>
        <p:nvSpPr>
          <p:cNvPr id="20" name="TextBox 19">
            <a:extLst>
              <a:ext uri="{FF2B5EF4-FFF2-40B4-BE49-F238E27FC236}">
                <a16:creationId xmlns:a16="http://schemas.microsoft.com/office/drawing/2014/main" id="{6863B840-51FC-6344-BCC0-1FB81A367315}"/>
              </a:ext>
            </a:extLst>
          </p:cNvPr>
          <p:cNvSpPr txBox="1"/>
          <p:nvPr/>
        </p:nvSpPr>
        <p:spPr>
          <a:xfrm rot="1318198">
            <a:off x="8615549" y="4311106"/>
            <a:ext cx="2455817" cy="1015663"/>
          </a:xfrm>
          <a:prstGeom prst="rect">
            <a:avLst/>
          </a:prstGeom>
          <a:noFill/>
        </p:spPr>
        <p:txBody>
          <a:bodyPr wrap="square" rtlCol="0">
            <a:spAutoFit/>
          </a:bodyPr>
          <a:lstStyle/>
          <a:p>
            <a:r>
              <a:rPr lang="en-US" sz="6000" b="1" dirty="0">
                <a:solidFill>
                  <a:schemeClr val="accent6">
                    <a:lumMod val="20000"/>
                    <a:lumOff val="80000"/>
                  </a:schemeClr>
                </a:solidFill>
                <a:latin typeface="Century Gothic" panose="020B0502020202020204" pitchFamily="34" charset="0"/>
              </a:rPr>
              <a:t>$</a:t>
            </a:r>
          </a:p>
        </p:txBody>
      </p:sp>
      <p:sp>
        <p:nvSpPr>
          <p:cNvPr id="21" name="TextBox 20">
            <a:extLst>
              <a:ext uri="{FF2B5EF4-FFF2-40B4-BE49-F238E27FC236}">
                <a16:creationId xmlns:a16="http://schemas.microsoft.com/office/drawing/2014/main" id="{C24E6877-E9CE-AA4F-944E-AE3CA07268D2}"/>
              </a:ext>
            </a:extLst>
          </p:cNvPr>
          <p:cNvSpPr txBox="1"/>
          <p:nvPr/>
        </p:nvSpPr>
        <p:spPr>
          <a:xfrm rot="259095">
            <a:off x="11157310" y="-106910"/>
            <a:ext cx="2455817" cy="1446550"/>
          </a:xfrm>
          <a:prstGeom prst="rect">
            <a:avLst/>
          </a:prstGeom>
          <a:noFill/>
        </p:spPr>
        <p:txBody>
          <a:bodyPr wrap="square" rtlCol="0">
            <a:spAutoFit/>
          </a:bodyPr>
          <a:lstStyle/>
          <a:p>
            <a:r>
              <a:rPr lang="en-US" sz="8800" b="1" dirty="0">
                <a:solidFill>
                  <a:schemeClr val="accent6">
                    <a:lumMod val="20000"/>
                    <a:lumOff val="80000"/>
                  </a:schemeClr>
                </a:solidFill>
                <a:latin typeface="Century Gothic" panose="020B0502020202020204" pitchFamily="34" charset="0"/>
              </a:rPr>
              <a:t>$</a:t>
            </a:r>
          </a:p>
        </p:txBody>
      </p:sp>
    </p:spTree>
    <p:extLst>
      <p:ext uri="{BB962C8B-B14F-4D97-AF65-F5344CB8AC3E}">
        <p14:creationId xmlns:p14="http://schemas.microsoft.com/office/powerpoint/2010/main" val="470689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2E4B4B3B-8C0C-7644-919C-CE184CA3F591}"/>
              </a:ext>
            </a:extLst>
          </p:cNvPr>
          <p:cNvPicPr>
            <a:picLocks noGrp="1" noChangeAspect="1"/>
          </p:cNvPicPr>
          <p:nvPr>
            <p:ph idx="1"/>
          </p:nvPr>
        </p:nvPicPr>
        <p:blipFill>
          <a:blip r:embed="rId2"/>
          <a:stretch>
            <a:fillRect/>
          </a:stretch>
        </p:blipFill>
        <p:spPr>
          <a:xfrm>
            <a:off x="1902436" y="385762"/>
            <a:ext cx="8387127" cy="4675432"/>
          </a:xfrm>
          <a:prstGeom prst="rect">
            <a:avLst/>
          </a:prstGeom>
        </p:spPr>
      </p:pic>
      <p:sp>
        <p:nvSpPr>
          <p:cNvPr id="2" name="Title 1">
            <a:extLst>
              <a:ext uri="{FF2B5EF4-FFF2-40B4-BE49-F238E27FC236}">
                <a16:creationId xmlns:a16="http://schemas.microsoft.com/office/drawing/2014/main" id="{470FAF6B-88A5-8347-8B2F-DD1F817F8401}"/>
              </a:ext>
            </a:extLst>
          </p:cNvPr>
          <p:cNvSpPr>
            <a:spLocks noGrp="1"/>
          </p:cNvSpPr>
          <p:nvPr>
            <p:ph type="title"/>
          </p:nvPr>
        </p:nvSpPr>
        <p:spPr>
          <a:xfrm>
            <a:off x="1050571" y="3429000"/>
            <a:ext cx="10090856" cy="5209953"/>
          </a:xfrm>
        </p:spPr>
        <p:txBody>
          <a:bodyPr>
            <a:normAutofit/>
          </a:bodyPr>
          <a:lstStyle/>
          <a:p>
            <a:pPr algn="ctr"/>
            <a:r>
              <a:rPr lang="en-US" sz="4800" dirty="0">
                <a:solidFill>
                  <a:schemeClr val="accent6">
                    <a:lumMod val="50000"/>
                  </a:schemeClr>
                </a:solidFill>
                <a:latin typeface="Century Gothic" panose="020B0502020202020204" pitchFamily="34" charset="0"/>
                <a:cs typeface="Arial Black" panose="020B0604020202020204" pitchFamily="34" charset="0"/>
              </a:rPr>
              <a:t>What</a:t>
            </a:r>
            <a:r>
              <a:rPr lang="en-US" sz="4800" b="1" dirty="0">
                <a:solidFill>
                  <a:srgbClr val="548235"/>
                </a:solidFill>
                <a:latin typeface="Century Gothic" panose="020B0502020202020204" pitchFamily="34" charset="0"/>
                <a:cs typeface="Arial Black" panose="020B0604020202020204" pitchFamily="34" charset="0"/>
              </a:rPr>
              <a:t> Tax Rate </a:t>
            </a:r>
            <a:r>
              <a:rPr lang="en-US" sz="4800" dirty="0">
                <a:solidFill>
                  <a:schemeClr val="accent6">
                    <a:lumMod val="50000"/>
                  </a:schemeClr>
                </a:solidFill>
                <a:latin typeface="Century Gothic" panose="020B0502020202020204" pitchFamily="34" charset="0"/>
                <a:cs typeface="Arial Black" panose="020B0604020202020204" pitchFamily="34" charset="0"/>
              </a:rPr>
              <a:t>will you be in throughout your retirement</a:t>
            </a:r>
            <a:r>
              <a:rPr lang="en-US" sz="4800" b="1" dirty="0">
                <a:solidFill>
                  <a:srgbClr val="548235"/>
                </a:solidFill>
                <a:latin typeface="Arial Black" panose="020B0604020202020204" pitchFamily="34" charset="0"/>
                <a:cs typeface="Arial Black" panose="020B0604020202020204" pitchFamily="34" charset="0"/>
              </a:rPr>
              <a:t>?</a:t>
            </a:r>
            <a:endParaRPr lang="en-US" sz="4800" dirty="0">
              <a:solidFill>
                <a:srgbClr val="548235"/>
              </a:solidFill>
            </a:endParaRPr>
          </a:p>
        </p:txBody>
      </p:sp>
    </p:spTree>
    <p:extLst>
      <p:ext uri="{BB962C8B-B14F-4D97-AF65-F5344CB8AC3E}">
        <p14:creationId xmlns:p14="http://schemas.microsoft.com/office/powerpoint/2010/main" val="361837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10;&#10;Description automatically generated">
            <a:extLst>
              <a:ext uri="{FF2B5EF4-FFF2-40B4-BE49-F238E27FC236}">
                <a16:creationId xmlns:a16="http://schemas.microsoft.com/office/drawing/2014/main" id="{B3CE93BB-E8D1-49E7-257C-47AA43A1F2A7}"/>
              </a:ext>
            </a:extLst>
          </p:cNvPr>
          <p:cNvPicPr>
            <a:picLocks noGrp="1" noChangeAspect="1"/>
          </p:cNvPicPr>
          <p:nvPr>
            <p:ph idx="1"/>
          </p:nvPr>
        </p:nvPicPr>
        <p:blipFill>
          <a:blip r:embed="rId2"/>
          <a:stretch>
            <a:fillRect/>
          </a:stretch>
        </p:blipFill>
        <p:spPr>
          <a:xfrm>
            <a:off x="64168" y="-8713"/>
            <a:ext cx="12079705" cy="6866713"/>
          </a:xfrm>
        </p:spPr>
      </p:pic>
    </p:spTree>
    <p:extLst>
      <p:ext uri="{BB962C8B-B14F-4D97-AF65-F5344CB8AC3E}">
        <p14:creationId xmlns:p14="http://schemas.microsoft.com/office/powerpoint/2010/main" val="3871637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E31E71-BA5A-1649-B140-D69A8FA45DF8}"/>
              </a:ext>
            </a:extLst>
          </p:cNvPr>
          <p:cNvSpPr/>
          <p:nvPr/>
        </p:nvSpPr>
        <p:spPr>
          <a:xfrm>
            <a:off x="0" y="230188"/>
            <a:ext cx="12192000" cy="142875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0FAF6B-88A5-8347-8B2F-DD1F817F8401}"/>
              </a:ext>
            </a:extLst>
          </p:cNvPr>
          <p:cNvSpPr>
            <a:spLocks noGrp="1"/>
          </p:cNvSpPr>
          <p:nvPr>
            <p:ph type="title"/>
          </p:nvPr>
        </p:nvSpPr>
        <p:spPr/>
        <p:txBody>
          <a:bodyPr/>
          <a:lstStyle/>
          <a:p>
            <a:r>
              <a:rPr lang="en-US" dirty="0">
                <a:solidFill>
                  <a:schemeClr val="accent6">
                    <a:lumMod val="20000"/>
                    <a:lumOff val="80000"/>
                  </a:schemeClr>
                </a:solidFill>
                <a:latin typeface="Century Gothic" panose="020B0502020202020204" pitchFamily="34" charset="0"/>
                <a:cs typeface="Arial Black" panose="020B0604020202020204" pitchFamily="34" charset="0"/>
              </a:rPr>
              <a:t>Are you </a:t>
            </a:r>
            <a:r>
              <a:rPr lang="en-US" b="1" dirty="0">
                <a:solidFill>
                  <a:schemeClr val="bg1"/>
                </a:solidFill>
                <a:latin typeface="Century Gothic" panose="020B0502020202020204" pitchFamily="34" charset="0"/>
                <a:cs typeface="Arial Black" panose="020B0604020202020204" pitchFamily="34" charset="0"/>
              </a:rPr>
              <a:t>Tax Diversified</a:t>
            </a:r>
            <a:r>
              <a:rPr lang="en-US" dirty="0">
                <a:solidFill>
                  <a:schemeClr val="accent6">
                    <a:lumMod val="20000"/>
                    <a:lumOff val="80000"/>
                  </a:schemeClr>
                </a:solidFill>
                <a:latin typeface="Century Gothic" panose="020B0502020202020204" pitchFamily="34" charset="0"/>
                <a:cs typeface="Arial Black" panose="020B0604020202020204" pitchFamily="34" charset="0"/>
              </a:rPr>
              <a:t>?</a:t>
            </a:r>
            <a:endParaRPr lang="en-US" dirty="0">
              <a:solidFill>
                <a:schemeClr val="accent6">
                  <a:lumMod val="20000"/>
                  <a:lumOff val="80000"/>
                </a:schemeClr>
              </a:solidFill>
              <a:latin typeface="Century Gothic" panose="020B0502020202020204" pitchFamily="34" charset="0"/>
            </a:endParaRPr>
          </a:p>
        </p:txBody>
      </p:sp>
      <p:pic>
        <p:nvPicPr>
          <p:cNvPr id="3074" name="Picture 2">
            <a:extLst>
              <a:ext uri="{FF2B5EF4-FFF2-40B4-BE49-F238E27FC236}">
                <a16:creationId xmlns:a16="http://schemas.microsoft.com/office/drawing/2014/main" id="{4B6BB1EF-CCF3-6745-8FC1-BEC41B8AC9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8400" y="2578100"/>
            <a:ext cx="22352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F404CFB-6E8B-A941-90B5-285CD1BD89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1" y="2534444"/>
            <a:ext cx="22352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E255C005-68B4-B848-81BD-7D8265FB03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6299" y="2578100"/>
            <a:ext cx="2235200" cy="304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8202F99-A475-4C40-A88E-B59C034FC69E}"/>
              </a:ext>
            </a:extLst>
          </p:cNvPr>
          <p:cNvSpPr txBox="1"/>
          <p:nvPr/>
        </p:nvSpPr>
        <p:spPr>
          <a:xfrm>
            <a:off x="5221478" y="4610339"/>
            <a:ext cx="1755648" cy="523220"/>
          </a:xfrm>
          <a:prstGeom prst="rect">
            <a:avLst/>
          </a:prstGeom>
          <a:noFill/>
        </p:spPr>
        <p:txBody>
          <a:bodyPr wrap="square" rtlCol="0">
            <a:spAutoFit/>
          </a:bodyPr>
          <a:lstStyle/>
          <a:p>
            <a:pPr algn="ctr"/>
            <a:r>
              <a:rPr lang="en-US" sz="2800" b="1" dirty="0">
                <a:solidFill>
                  <a:schemeClr val="accent1">
                    <a:lumMod val="50000"/>
                  </a:schemeClr>
                </a:solidFill>
                <a:latin typeface="Century Gothic" panose="020B0502020202020204" pitchFamily="34" charset="0"/>
              </a:rPr>
              <a:t>Taxable</a:t>
            </a:r>
            <a:endParaRPr lang="en-US" b="1" dirty="0">
              <a:solidFill>
                <a:schemeClr val="accent1">
                  <a:lumMod val="50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466C8213-20A2-C34F-BBB7-C5EA0585C009}"/>
              </a:ext>
            </a:extLst>
          </p:cNvPr>
          <p:cNvSpPr txBox="1"/>
          <p:nvPr/>
        </p:nvSpPr>
        <p:spPr>
          <a:xfrm>
            <a:off x="1713613" y="4394895"/>
            <a:ext cx="1755648" cy="954107"/>
          </a:xfrm>
          <a:prstGeom prst="rect">
            <a:avLst/>
          </a:prstGeom>
          <a:noFill/>
        </p:spPr>
        <p:txBody>
          <a:bodyPr wrap="square" rtlCol="0">
            <a:spAutoFit/>
          </a:bodyPr>
          <a:lstStyle/>
          <a:p>
            <a:pPr algn="ctr"/>
            <a:r>
              <a:rPr lang="en-US" sz="2800" b="1" dirty="0">
                <a:solidFill>
                  <a:schemeClr val="accent1">
                    <a:lumMod val="50000"/>
                  </a:schemeClr>
                </a:solidFill>
                <a:latin typeface="Century Gothic" panose="020B0502020202020204" pitchFamily="34" charset="0"/>
              </a:rPr>
              <a:t>Tax-deferred</a:t>
            </a:r>
            <a:endParaRPr lang="en-US" b="1" dirty="0">
              <a:solidFill>
                <a:schemeClr val="accent1">
                  <a:lumMod val="50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905680A3-CCB2-7249-AF67-FF6A1229A3A1}"/>
              </a:ext>
            </a:extLst>
          </p:cNvPr>
          <p:cNvSpPr txBox="1"/>
          <p:nvPr/>
        </p:nvSpPr>
        <p:spPr>
          <a:xfrm>
            <a:off x="8736075" y="4626863"/>
            <a:ext cx="1755648" cy="523220"/>
          </a:xfrm>
          <a:prstGeom prst="rect">
            <a:avLst/>
          </a:prstGeom>
          <a:noFill/>
        </p:spPr>
        <p:txBody>
          <a:bodyPr wrap="square" rtlCol="0">
            <a:spAutoFit/>
          </a:bodyPr>
          <a:lstStyle/>
          <a:p>
            <a:pPr algn="ctr"/>
            <a:r>
              <a:rPr lang="en-US" sz="2800" b="1" dirty="0">
                <a:solidFill>
                  <a:schemeClr val="accent1">
                    <a:lumMod val="50000"/>
                  </a:schemeClr>
                </a:solidFill>
                <a:latin typeface="Century Gothic" panose="020B0502020202020204" pitchFamily="34" charset="0"/>
              </a:rPr>
              <a:t>Tax Free</a:t>
            </a:r>
            <a:endParaRPr lang="en-US" b="1" dirty="0">
              <a:solidFill>
                <a:schemeClr val="accent1">
                  <a:lumMod val="50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EFE4D9AF-0263-D04E-BFA0-591972B67C42}"/>
              </a:ext>
            </a:extLst>
          </p:cNvPr>
          <p:cNvSpPr txBox="1"/>
          <p:nvPr/>
        </p:nvSpPr>
        <p:spPr>
          <a:xfrm>
            <a:off x="1412751" y="3655650"/>
            <a:ext cx="2400299" cy="707886"/>
          </a:xfrm>
          <a:prstGeom prst="rect">
            <a:avLst/>
          </a:prstGeom>
          <a:noFill/>
        </p:spPr>
        <p:txBody>
          <a:bodyPr wrap="square" rtlCol="0">
            <a:spAutoFit/>
          </a:bodyPr>
          <a:lstStyle/>
          <a:p>
            <a:pPr algn="ctr"/>
            <a:r>
              <a:rPr lang="en-US" sz="4000" b="1" dirty="0">
                <a:solidFill>
                  <a:srgbClr val="C00000"/>
                </a:solidFill>
                <a:latin typeface="Century Gothic" panose="020B0502020202020204" pitchFamily="34" charset="0"/>
              </a:rPr>
              <a:t>80%</a:t>
            </a:r>
          </a:p>
        </p:txBody>
      </p:sp>
      <p:sp>
        <p:nvSpPr>
          <p:cNvPr id="13" name="TextBox 12">
            <a:extLst>
              <a:ext uri="{FF2B5EF4-FFF2-40B4-BE49-F238E27FC236}">
                <a16:creationId xmlns:a16="http://schemas.microsoft.com/office/drawing/2014/main" id="{4B50A983-E619-0946-80DA-BE7B5F0F1070}"/>
              </a:ext>
            </a:extLst>
          </p:cNvPr>
          <p:cNvSpPr txBox="1"/>
          <p:nvPr/>
        </p:nvSpPr>
        <p:spPr>
          <a:xfrm>
            <a:off x="4905248" y="3704501"/>
            <a:ext cx="2400299" cy="707886"/>
          </a:xfrm>
          <a:prstGeom prst="rect">
            <a:avLst/>
          </a:prstGeom>
          <a:noFill/>
        </p:spPr>
        <p:txBody>
          <a:bodyPr wrap="square" rtlCol="0">
            <a:spAutoFit/>
          </a:bodyPr>
          <a:lstStyle/>
          <a:p>
            <a:pPr algn="ctr"/>
            <a:r>
              <a:rPr lang="en-US" sz="4000" b="1" dirty="0">
                <a:solidFill>
                  <a:srgbClr val="C00000"/>
                </a:solidFill>
                <a:latin typeface="Century Gothic" panose="020B0502020202020204" pitchFamily="34" charset="0"/>
              </a:rPr>
              <a:t>20%</a:t>
            </a:r>
          </a:p>
        </p:txBody>
      </p:sp>
      <p:sp>
        <p:nvSpPr>
          <p:cNvPr id="14" name="TextBox 13">
            <a:extLst>
              <a:ext uri="{FF2B5EF4-FFF2-40B4-BE49-F238E27FC236}">
                <a16:creationId xmlns:a16="http://schemas.microsoft.com/office/drawing/2014/main" id="{CFFE4432-2F1A-F54D-9044-C61B9D59D690}"/>
              </a:ext>
            </a:extLst>
          </p:cNvPr>
          <p:cNvSpPr txBox="1"/>
          <p:nvPr/>
        </p:nvSpPr>
        <p:spPr>
          <a:xfrm>
            <a:off x="8413749" y="3708564"/>
            <a:ext cx="2400299" cy="707886"/>
          </a:xfrm>
          <a:prstGeom prst="rect">
            <a:avLst/>
          </a:prstGeom>
          <a:noFill/>
        </p:spPr>
        <p:txBody>
          <a:bodyPr wrap="square" rtlCol="0">
            <a:spAutoFit/>
          </a:bodyPr>
          <a:lstStyle/>
          <a:p>
            <a:pPr algn="ctr"/>
            <a:r>
              <a:rPr lang="en-US" sz="4000" b="1" dirty="0">
                <a:solidFill>
                  <a:srgbClr val="C00000"/>
                </a:solidFill>
                <a:latin typeface="Century Gothic" panose="020B0502020202020204" pitchFamily="34" charset="0"/>
              </a:rPr>
              <a:t>0%</a:t>
            </a:r>
          </a:p>
        </p:txBody>
      </p:sp>
    </p:spTree>
    <p:extLst>
      <p:ext uri="{BB962C8B-B14F-4D97-AF65-F5344CB8AC3E}">
        <p14:creationId xmlns:p14="http://schemas.microsoft.com/office/powerpoint/2010/main" val="3937542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E31E71-BA5A-1649-B140-D69A8FA45DF8}"/>
              </a:ext>
            </a:extLst>
          </p:cNvPr>
          <p:cNvSpPr/>
          <p:nvPr/>
        </p:nvSpPr>
        <p:spPr>
          <a:xfrm>
            <a:off x="0" y="230188"/>
            <a:ext cx="12192000" cy="142875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0FAF6B-88A5-8347-8B2F-DD1F817F8401}"/>
              </a:ext>
            </a:extLst>
          </p:cNvPr>
          <p:cNvSpPr>
            <a:spLocks noGrp="1"/>
          </p:cNvSpPr>
          <p:nvPr>
            <p:ph type="title"/>
          </p:nvPr>
        </p:nvSpPr>
        <p:spPr/>
        <p:txBody>
          <a:bodyPr/>
          <a:lstStyle/>
          <a:p>
            <a:r>
              <a:rPr lang="en-US" dirty="0">
                <a:solidFill>
                  <a:schemeClr val="accent6">
                    <a:lumMod val="20000"/>
                    <a:lumOff val="80000"/>
                  </a:schemeClr>
                </a:solidFill>
                <a:latin typeface="Century Gothic" panose="020B0502020202020204" pitchFamily="34" charset="0"/>
                <a:cs typeface="Arial Black" panose="020B0604020202020204" pitchFamily="34" charset="0"/>
              </a:rPr>
              <a:t>A More </a:t>
            </a:r>
            <a:r>
              <a:rPr lang="en-US" b="1" dirty="0">
                <a:solidFill>
                  <a:schemeClr val="bg1"/>
                </a:solidFill>
                <a:latin typeface="Century Gothic" panose="020B0502020202020204" pitchFamily="34" charset="0"/>
                <a:cs typeface="Arial Black" panose="020B0604020202020204" pitchFamily="34" charset="0"/>
              </a:rPr>
              <a:t>Tax-Diversified</a:t>
            </a:r>
            <a:r>
              <a:rPr lang="en-US" b="1" dirty="0">
                <a:solidFill>
                  <a:schemeClr val="accent6">
                    <a:lumMod val="20000"/>
                    <a:lumOff val="80000"/>
                  </a:schemeClr>
                </a:solidFill>
                <a:latin typeface="Century Gothic" panose="020B0502020202020204" pitchFamily="34" charset="0"/>
                <a:cs typeface="Arial Black" panose="020B0604020202020204" pitchFamily="34" charset="0"/>
              </a:rPr>
              <a:t> </a:t>
            </a:r>
            <a:r>
              <a:rPr lang="en-US" dirty="0">
                <a:solidFill>
                  <a:schemeClr val="accent6">
                    <a:lumMod val="20000"/>
                    <a:lumOff val="80000"/>
                  </a:schemeClr>
                </a:solidFill>
                <a:latin typeface="Century Gothic" panose="020B0502020202020204" pitchFamily="34" charset="0"/>
                <a:cs typeface="Arial Black" panose="020B0604020202020204" pitchFamily="34" charset="0"/>
              </a:rPr>
              <a:t>Solution</a:t>
            </a:r>
            <a:endParaRPr lang="en-US" dirty="0">
              <a:solidFill>
                <a:schemeClr val="accent6">
                  <a:lumMod val="20000"/>
                  <a:lumOff val="80000"/>
                </a:schemeClr>
              </a:solidFill>
              <a:latin typeface="Century Gothic" panose="020B0502020202020204" pitchFamily="34" charset="0"/>
            </a:endParaRPr>
          </a:p>
        </p:txBody>
      </p:sp>
      <p:pic>
        <p:nvPicPr>
          <p:cNvPr id="3074" name="Picture 2">
            <a:extLst>
              <a:ext uri="{FF2B5EF4-FFF2-40B4-BE49-F238E27FC236}">
                <a16:creationId xmlns:a16="http://schemas.microsoft.com/office/drawing/2014/main" id="{4B6BB1EF-CCF3-6745-8FC1-BEC41B8AC9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8400" y="2578100"/>
            <a:ext cx="22352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F404CFB-6E8B-A941-90B5-285CD1BD89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1" y="2534444"/>
            <a:ext cx="22352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E255C005-68B4-B848-81BD-7D8265FB03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6299" y="2578100"/>
            <a:ext cx="2235200" cy="304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8202F99-A475-4C40-A88E-B59C034FC69E}"/>
              </a:ext>
            </a:extLst>
          </p:cNvPr>
          <p:cNvSpPr txBox="1"/>
          <p:nvPr/>
        </p:nvSpPr>
        <p:spPr>
          <a:xfrm>
            <a:off x="5221478" y="4610339"/>
            <a:ext cx="1755648" cy="523220"/>
          </a:xfrm>
          <a:prstGeom prst="rect">
            <a:avLst/>
          </a:prstGeom>
          <a:noFill/>
        </p:spPr>
        <p:txBody>
          <a:bodyPr wrap="square" rtlCol="0">
            <a:spAutoFit/>
          </a:bodyPr>
          <a:lstStyle/>
          <a:p>
            <a:pPr algn="ctr"/>
            <a:r>
              <a:rPr lang="en-US" sz="2800" b="1" dirty="0">
                <a:solidFill>
                  <a:schemeClr val="accent1">
                    <a:lumMod val="50000"/>
                  </a:schemeClr>
                </a:solidFill>
                <a:latin typeface="Century Gothic" panose="020B0502020202020204" pitchFamily="34" charset="0"/>
              </a:rPr>
              <a:t>Taxable</a:t>
            </a:r>
            <a:endParaRPr lang="en-US" b="1" dirty="0">
              <a:solidFill>
                <a:schemeClr val="accent1">
                  <a:lumMod val="50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466C8213-20A2-C34F-BBB7-C5EA0585C009}"/>
              </a:ext>
            </a:extLst>
          </p:cNvPr>
          <p:cNvSpPr txBox="1"/>
          <p:nvPr/>
        </p:nvSpPr>
        <p:spPr>
          <a:xfrm>
            <a:off x="1713613" y="4394895"/>
            <a:ext cx="1755648" cy="954107"/>
          </a:xfrm>
          <a:prstGeom prst="rect">
            <a:avLst/>
          </a:prstGeom>
          <a:noFill/>
        </p:spPr>
        <p:txBody>
          <a:bodyPr wrap="square" rtlCol="0">
            <a:spAutoFit/>
          </a:bodyPr>
          <a:lstStyle/>
          <a:p>
            <a:pPr algn="ctr"/>
            <a:r>
              <a:rPr lang="en-US" sz="2800" b="1" dirty="0">
                <a:solidFill>
                  <a:schemeClr val="accent1">
                    <a:lumMod val="50000"/>
                  </a:schemeClr>
                </a:solidFill>
                <a:latin typeface="Century Gothic" panose="020B0502020202020204" pitchFamily="34" charset="0"/>
              </a:rPr>
              <a:t>Tax-deferred</a:t>
            </a:r>
            <a:endParaRPr lang="en-US" b="1" dirty="0">
              <a:solidFill>
                <a:schemeClr val="accent1">
                  <a:lumMod val="50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905680A3-CCB2-7249-AF67-FF6A1229A3A1}"/>
              </a:ext>
            </a:extLst>
          </p:cNvPr>
          <p:cNvSpPr txBox="1"/>
          <p:nvPr/>
        </p:nvSpPr>
        <p:spPr>
          <a:xfrm>
            <a:off x="8736075" y="4626863"/>
            <a:ext cx="1755648" cy="523220"/>
          </a:xfrm>
          <a:prstGeom prst="rect">
            <a:avLst/>
          </a:prstGeom>
          <a:noFill/>
        </p:spPr>
        <p:txBody>
          <a:bodyPr wrap="square" rtlCol="0">
            <a:spAutoFit/>
          </a:bodyPr>
          <a:lstStyle/>
          <a:p>
            <a:pPr algn="ctr"/>
            <a:r>
              <a:rPr lang="en-US" sz="2800" b="1" dirty="0">
                <a:solidFill>
                  <a:schemeClr val="accent1">
                    <a:lumMod val="50000"/>
                  </a:schemeClr>
                </a:solidFill>
                <a:latin typeface="Century Gothic" panose="020B0502020202020204" pitchFamily="34" charset="0"/>
              </a:rPr>
              <a:t>Tax Free</a:t>
            </a:r>
            <a:endParaRPr lang="en-US" b="1" dirty="0">
              <a:solidFill>
                <a:schemeClr val="accent1">
                  <a:lumMod val="50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EFE4D9AF-0263-D04E-BFA0-591972B67C42}"/>
              </a:ext>
            </a:extLst>
          </p:cNvPr>
          <p:cNvSpPr txBox="1"/>
          <p:nvPr/>
        </p:nvSpPr>
        <p:spPr>
          <a:xfrm>
            <a:off x="1412751" y="3655650"/>
            <a:ext cx="2400299" cy="707886"/>
          </a:xfrm>
          <a:prstGeom prst="rect">
            <a:avLst/>
          </a:prstGeom>
          <a:noFill/>
        </p:spPr>
        <p:txBody>
          <a:bodyPr wrap="square" rtlCol="0">
            <a:spAutoFit/>
          </a:bodyPr>
          <a:lstStyle/>
          <a:p>
            <a:pPr algn="ctr"/>
            <a:r>
              <a:rPr lang="en-US" sz="4000" b="1" dirty="0">
                <a:solidFill>
                  <a:srgbClr val="548235"/>
                </a:solidFill>
                <a:latin typeface="Century Gothic" panose="020B0502020202020204" pitchFamily="34" charset="0"/>
              </a:rPr>
              <a:t>15%</a:t>
            </a:r>
          </a:p>
        </p:txBody>
      </p:sp>
      <p:sp>
        <p:nvSpPr>
          <p:cNvPr id="13" name="TextBox 12">
            <a:extLst>
              <a:ext uri="{FF2B5EF4-FFF2-40B4-BE49-F238E27FC236}">
                <a16:creationId xmlns:a16="http://schemas.microsoft.com/office/drawing/2014/main" id="{4B50A983-E619-0946-80DA-BE7B5F0F1070}"/>
              </a:ext>
            </a:extLst>
          </p:cNvPr>
          <p:cNvSpPr txBox="1"/>
          <p:nvPr/>
        </p:nvSpPr>
        <p:spPr>
          <a:xfrm>
            <a:off x="4905248" y="3704501"/>
            <a:ext cx="2400299" cy="707886"/>
          </a:xfrm>
          <a:prstGeom prst="rect">
            <a:avLst/>
          </a:prstGeom>
          <a:noFill/>
        </p:spPr>
        <p:txBody>
          <a:bodyPr wrap="square" rtlCol="0">
            <a:spAutoFit/>
          </a:bodyPr>
          <a:lstStyle/>
          <a:p>
            <a:pPr algn="ctr"/>
            <a:r>
              <a:rPr lang="en-US" sz="4000" b="1" dirty="0">
                <a:solidFill>
                  <a:srgbClr val="548235"/>
                </a:solidFill>
                <a:latin typeface="Century Gothic" panose="020B0502020202020204" pitchFamily="34" charset="0"/>
              </a:rPr>
              <a:t>5%</a:t>
            </a:r>
          </a:p>
        </p:txBody>
      </p:sp>
      <p:sp>
        <p:nvSpPr>
          <p:cNvPr id="14" name="TextBox 13">
            <a:extLst>
              <a:ext uri="{FF2B5EF4-FFF2-40B4-BE49-F238E27FC236}">
                <a16:creationId xmlns:a16="http://schemas.microsoft.com/office/drawing/2014/main" id="{CFFE4432-2F1A-F54D-9044-C61B9D59D690}"/>
              </a:ext>
            </a:extLst>
          </p:cNvPr>
          <p:cNvSpPr txBox="1"/>
          <p:nvPr/>
        </p:nvSpPr>
        <p:spPr>
          <a:xfrm>
            <a:off x="8413749" y="3708564"/>
            <a:ext cx="2400299" cy="707886"/>
          </a:xfrm>
          <a:prstGeom prst="rect">
            <a:avLst/>
          </a:prstGeom>
          <a:noFill/>
        </p:spPr>
        <p:txBody>
          <a:bodyPr wrap="square" rtlCol="0">
            <a:spAutoFit/>
          </a:bodyPr>
          <a:lstStyle/>
          <a:p>
            <a:pPr algn="ctr"/>
            <a:r>
              <a:rPr lang="en-US" sz="4000" b="1" dirty="0">
                <a:solidFill>
                  <a:srgbClr val="548235"/>
                </a:solidFill>
                <a:latin typeface="Century Gothic" panose="020B0502020202020204" pitchFamily="34" charset="0"/>
              </a:rPr>
              <a:t>80%</a:t>
            </a:r>
          </a:p>
        </p:txBody>
      </p:sp>
    </p:spTree>
    <p:extLst>
      <p:ext uri="{BB962C8B-B14F-4D97-AF65-F5344CB8AC3E}">
        <p14:creationId xmlns:p14="http://schemas.microsoft.com/office/powerpoint/2010/main" val="1408125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 engineering drawing&#10;&#10;Description automatically generated">
            <a:extLst>
              <a:ext uri="{FF2B5EF4-FFF2-40B4-BE49-F238E27FC236}">
                <a16:creationId xmlns:a16="http://schemas.microsoft.com/office/drawing/2014/main" id="{23F9D549-D0E9-164C-BE76-8ACDA090DC43}"/>
              </a:ext>
            </a:extLst>
          </p:cNvPr>
          <p:cNvPicPr>
            <a:picLocks noChangeAspect="1"/>
          </p:cNvPicPr>
          <p:nvPr/>
        </p:nvPicPr>
        <p:blipFill>
          <a:blip r:embed="rId2">
            <a:alphaModFix amt="70000"/>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0" y="0"/>
            <a:ext cx="12256008" cy="7105802"/>
          </a:xfrm>
          <a:prstGeom prst="rect">
            <a:avLst/>
          </a:prstGeom>
        </p:spPr>
      </p:pic>
      <p:sp>
        <p:nvSpPr>
          <p:cNvPr id="11" name="Rectangle 10">
            <a:extLst>
              <a:ext uri="{FF2B5EF4-FFF2-40B4-BE49-F238E27FC236}">
                <a16:creationId xmlns:a16="http://schemas.microsoft.com/office/drawing/2014/main" id="{AFD9577F-57C9-8245-BD83-1B3081C1149D}"/>
              </a:ext>
            </a:extLst>
          </p:cNvPr>
          <p:cNvSpPr/>
          <p:nvPr/>
        </p:nvSpPr>
        <p:spPr>
          <a:xfrm>
            <a:off x="851916" y="703375"/>
            <a:ext cx="10552176" cy="5699051"/>
          </a:xfrm>
          <a:prstGeom prst="rect">
            <a:avLst/>
          </a:prstGeom>
          <a:solidFill>
            <a:srgbClr val="FFFFFF">
              <a:alpha val="749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B1D7EFD-FB92-E642-AB6A-34ECACEB1520}"/>
              </a:ext>
            </a:extLst>
          </p:cNvPr>
          <p:cNvSpPr txBox="1"/>
          <p:nvPr/>
        </p:nvSpPr>
        <p:spPr>
          <a:xfrm>
            <a:off x="851916" y="909267"/>
            <a:ext cx="10520172" cy="769441"/>
          </a:xfrm>
          <a:prstGeom prst="rect">
            <a:avLst/>
          </a:prstGeom>
          <a:noFill/>
        </p:spPr>
        <p:txBody>
          <a:bodyPr wrap="square" rtlCol="0">
            <a:spAutoFit/>
          </a:bodyPr>
          <a:lstStyle/>
          <a:p>
            <a:pPr algn="ctr"/>
            <a:r>
              <a:rPr lang="en-US" sz="4400" b="1" dirty="0">
                <a:solidFill>
                  <a:schemeClr val="bg1">
                    <a:lumMod val="50000"/>
                  </a:schemeClr>
                </a:solidFill>
                <a:latin typeface="Century Gothic" panose="020B0502020202020204" pitchFamily="34" charset="0"/>
                <a:cs typeface="Arial Black" panose="020B0604020202020204" pitchFamily="34" charset="0"/>
              </a:rPr>
              <a:t>Ed </a:t>
            </a:r>
            <a:r>
              <a:rPr lang="en-US" sz="4400" b="1" dirty="0" err="1">
                <a:solidFill>
                  <a:schemeClr val="bg1">
                    <a:lumMod val="50000"/>
                  </a:schemeClr>
                </a:solidFill>
                <a:latin typeface="Century Gothic" panose="020B0502020202020204" pitchFamily="34" charset="0"/>
                <a:cs typeface="Arial Black" panose="020B0604020202020204" pitchFamily="34" charset="0"/>
              </a:rPr>
              <a:t>Slott</a:t>
            </a:r>
            <a:r>
              <a:rPr lang="en-US" sz="4400" b="1" dirty="0">
                <a:solidFill>
                  <a:schemeClr val="bg1">
                    <a:lumMod val="50000"/>
                  </a:schemeClr>
                </a:solidFill>
                <a:latin typeface="Century Gothic" panose="020B0502020202020204" pitchFamily="34" charset="0"/>
                <a:cs typeface="Arial Black" panose="020B0604020202020204" pitchFamily="34" charset="0"/>
              </a:rPr>
              <a:t> </a:t>
            </a:r>
            <a:r>
              <a:rPr lang="en-US" sz="4400" dirty="0">
                <a:solidFill>
                  <a:schemeClr val="bg1">
                    <a:lumMod val="50000"/>
                  </a:schemeClr>
                </a:solidFill>
                <a:latin typeface="Century Gothic" panose="020B0502020202020204" pitchFamily="34" charset="0"/>
                <a:cs typeface="Arial Black" panose="020B0604020202020204" pitchFamily="34" charset="0"/>
              </a:rPr>
              <a:t>– “America’s IRA Expert”</a:t>
            </a:r>
          </a:p>
        </p:txBody>
      </p:sp>
      <p:sp>
        <p:nvSpPr>
          <p:cNvPr id="5" name="Rectangle 4">
            <a:extLst>
              <a:ext uri="{FF2B5EF4-FFF2-40B4-BE49-F238E27FC236}">
                <a16:creationId xmlns:a16="http://schemas.microsoft.com/office/drawing/2014/main" id="{10039F40-2EE1-6041-A3B0-94AFE5D29158}"/>
              </a:ext>
            </a:extLst>
          </p:cNvPr>
          <p:cNvSpPr/>
          <p:nvPr/>
        </p:nvSpPr>
        <p:spPr>
          <a:xfrm>
            <a:off x="2786743" y="1678708"/>
            <a:ext cx="6662057" cy="457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8" name="TextBox 7">
            <a:extLst>
              <a:ext uri="{FF2B5EF4-FFF2-40B4-BE49-F238E27FC236}">
                <a16:creationId xmlns:a16="http://schemas.microsoft.com/office/drawing/2014/main" id="{41E386CF-66B1-4344-A000-6223F06D931E}"/>
              </a:ext>
            </a:extLst>
          </p:cNvPr>
          <p:cNvSpPr txBox="1"/>
          <p:nvPr/>
        </p:nvSpPr>
        <p:spPr>
          <a:xfrm>
            <a:off x="1250442" y="2004182"/>
            <a:ext cx="10071354" cy="3416320"/>
          </a:xfrm>
          <a:prstGeom prst="rect">
            <a:avLst/>
          </a:prstGeom>
          <a:noFill/>
        </p:spPr>
        <p:txBody>
          <a:bodyPr wrap="square" rtlCol="0">
            <a:spAutoFit/>
          </a:bodyPr>
          <a:lstStyle/>
          <a:p>
            <a:r>
              <a:rPr lang="en-US" sz="3600" dirty="0">
                <a:solidFill>
                  <a:schemeClr val="bg1">
                    <a:lumMod val="50000"/>
                  </a:schemeClr>
                </a:solidFill>
                <a:latin typeface="Century Gothic" panose="020B0502020202020204" pitchFamily="34" charset="0"/>
              </a:rPr>
              <a:t>“The combination of </a:t>
            </a:r>
            <a:r>
              <a:rPr lang="en-US" sz="3600" b="1" dirty="0">
                <a:solidFill>
                  <a:schemeClr val="accent6">
                    <a:lumMod val="75000"/>
                  </a:schemeClr>
                </a:solidFill>
                <a:latin typeface="Century Gothic" panose="020B0502020202020204" pitchFamily="34" charset="0"/>
              </a:rPr>
              <a:t>estate and income taxes can easily eat away at an IRA of any size</a:t>
            </a:r>
            <a:r>
              <a:rPr lang="en-US" sz="3600" dirty="0">
                <a:solidFill>
                  <a:schemeClr val="bg1">
                    <a:lumMod val="50000"/>
                  </a:schemeClr>
                </a:solidFill>
                <a:latin typeface="Century Gothic" panose="020B0502020202020204" pitchFamily="34" charset="0"/>
              </a:rPr>
              <a:t>. While current rates are at historically low levels, </a:t>
            </a:r>
            <a:r>
              <a:rPr lang="en-US" sz="3600" b="1" dirty="0">
                <a:solidFill>
                  <a:schemeClr val="accent6">
                    <a:lumMod val="75000"/>
                  </a:schemeClr>
                </a:solidFill>
                <a:latin typeface="Century Gothic" panose="020B0502020202020204" pitchFamily="34" charset="0"/>
              </a:rPr>
              <a:t>you need to focus on what future tax rates will be and how much of your IRA will be consumed by them</a:t>
            </a:r>
            <a:r>
              <a:rPr lang="en-US" sz="3600" dirty="0">
                <a:solidFill>
                  <a:schemeClr val="bg1">
                    <a:lumMod val="50000"/>
                  </a:schemeClr>
                </a:solidFill>
                <a:latin typeface="Century Gothic" panose="020B0502020202020204" pitchFamily="34" charset="0"/>
              </a:rPr>
              <a:t>.”</a:t>
            </a:r>
          </a:p>
        </p:txBody>
      </p:sp>
      <p:sp>
        <p:nvSpPr>
          <p:cNvPr id="9" name="Content Placeholder 2">
            <a:extLst>
              <a:ext uri="{FF2B5EF4-FFF2-40B4-BE49-F238E27FC236}">
                <a16:creationId xmlns:a16="http://schemas.microsoft.com/office/drawing/2014/main" id="{3EBDA093-CF9D-2E4E-B66B-DF331B927137}"/>
              </a:ext>
            </a:extLst>
          </p:cNvPr>
          <p:cNvSpPr txBox="1">
            <a:spLocks/>
          </p:cNvSpPr>
          <p:nvPr/>
        </p:nvSpPr>
        <p:spPr>
          <a:xfrm>
            <a:off x="2336074" y="5243999"/>
            <a:ext cx="10515600" cy="18618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r>
              <a:rPr lang="en-US" sz="2000" dirty="0"/>
              <a:t>Ed </a:t>
            </a:r>
            <a:r>
              <a:rPr lang="en-US" sz="2000" dirty="0" err="1"/>
              <a:t>Slott</a:t>
            </a:r>
            <a:r>
              <a:rPr lang="en-US" sz="2000" dirty="0"/>
              <a:t>, </a:t>
            </a:r>
            <a:r>
              <a:rPr lang="en-US" sz="2000" i="1" dirty="0"/>
              <a:t>The Retirement Savings Time Bomb… and How to Diffuse It</a:t>
            </a:r>
            <a:r>
              <a:rPr lang="en-US" sz="2000" dirty="0"/>
              <a:t>, pg. 157</a:t>
            </a:r>
          </a:p>
        </p:txBody>
      </p:sp>
    </p:spTree>
    <p:extLst>
      <p:ext uri="{BB962C8B-B14F-4D97-AF65-F5344CB8AC3E}">
        <p14:creationId xmlns:p14="http://schemas.microsoft.com/office/powerpoint/2010/main" val="40859590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2931</TotalTime>
  <Words>1304</Words>
  <Application>Microsoft Office PowerPoint</Application>
  <PresentationFormat>Widescreen</PresentationFormat>
  <Paragraphs>170</Paragraphs>
  <Slides>17</Slides>
  <Notes>4</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8" baseType="lpstr">
      <vt:lpstr>Abadi</vt:lpstr>
      <vt:lpstr>Arial</vt:lpstr>
      <vt:lpstr>Arial Black</vt:lpstr>
      <vt:lpstr>Calibri</vt:lpstr>
      <vt:lpstr>Calibri Light</vt:lpstr>
      <vt:lpstr>Century Gothic</vt:lpstr>
      <vt:lpstr>Tahoma</vt:lpstr>
      <vt:lpstr>Times New Roman</vt:lpstr>
      <vt:lpstr>Tw Cen MT Condensed</vt:lpstr>
      <vt:lpstr>Office Theme</vt:lpstr>
      <vt:lpstr>Bitmap Image</vt:lpstr>
      <vt:lpstr>Disinherit</vt:lpstr>
      <vt:lpstr>PowerPoint Presentation</vt:lpstr>
      <vt:lpstr>PowerPoint Presentation</vt:lpstr>
      <vt:lpstr>PowerPoint Presentation</vt:lpstr>
      <vt:lpstr>What Tax Rate will you be in throughout your retirement?</vt:lpstr>
      <vt:lpstr>PowerPoint Presentation</vt:lpstr>
      <vt:lpstr>Are you Tax Diversified?</vt:lpstr>
      <vt:lpstr>A More Tax-Diversified Solution</vt:lpstr>
      <vt:lpstr>PowerPoint Presentation</vt:lpstr>
      <vt:lpstr>PowerPoint Presentation</vt:lpstr>
      <vt:lpstr>Roth IRA Conversions</vt:lpstr>
      <vt:lpstr>Making the IRS Code Work for You</vt:lpstr>
      <vt:lpstr>PowerPoint Presentation</vt:lpstr>
      <vt:lpstr>PowerPoint Presentation</vt:lpstr>
      <vt:lpstr>PowerPoint Presentation</vt:lpstr>
      <vt:lpstr>PowerPoint Presentation</vt:lpstr>
      <vt:lpstr>Do you need to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Disinheriting</dc:title>
  <dc:creator>Adam Burton</dc:creator>
  <cp:lastModifiedBy>Sara Gassenmeyer</cp:lastModifiedBy>
  <cp:revision>8</cp:revision>
  <dcterms:created xsi:type="dcterms:W3CDTF">2022-10-04T15:52:47Z</dcterms:created>
  <dcterms:modified xsi:type="dcterms:W3CDTF">2022-11-15T14:16:40Z</dcterms:modified>
</cp:coreProperties>
</file>